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364" r:id="rId3"/>
    <p:sldId id="393" r:id="rId4"/>
    <p:sldId id="392" r:id="rId5"/>
    <p:sldId id="368" r:id="rId6"/>
    <p:sldId id="391" r:id="rId7"/>
    <p:sldId id="322" r:id="rId8"/>
    <p:sldId id="390" r:id="rId9"/>
    <p:sldId id="396" r:id="rId10"/>
    <p:sldId id="397" r:id="rId11"/>
    <p:sldId id="394" r:id="rId12"/>
    <p:sldId id="395" r:id="rId13"/>
    <p:sldId id="398" r:id="rId14"/>
    <p:sldId id="399" r:id="rId15"/>
    <p:sldId id="333" r:id="rId16"/>
    <p:sldId id="401" r:id="rId17"/>
    <p:sldId id="402" r:id="rId18"/>
    <p:sldId id="409" r:id="rId19"/>
    <p:sldId id="407" r:id="rId20"/>
    <p:sldId id="417" r:id="rId21"/>
    <p:sldId id="411" r:id="rId22"/>
    <p:sldId id="412" r:id="rId23"/>
    <p:sldId id="414" r:id="rId24"/>
    <p:sldId id="403" r:id="rId25"/>
    <p:sldId id="404" r:id="rId26"/>
    <p:sldId id="416" r:id="rId27"/>
    <p:sldId id="405" r:id="rId28"/>
    <p:sldId id="268" r:id="rId29"/>
    <p:sldId id="381" r:id="rId30"/>
    <p:sldId id="400" r:id="rId31"/>
    <p:sldId id="415" r:id="rId32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662" autoAdjust="0"/>
    <p:restoredTop sz="94660"/>
  </p:normalViewPr>
  <p:slideViewPr>
    <p:cSldViewPr>
      <p:cViewPr varScale="1">
        <p:scale>
          <a:sx n="75" d="100"/>
          <a:sy n="75" d="100"/>
        </p:scale>
        <p:origin x="156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20.12.2016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31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05860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20.12.2016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20.12.2016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20.12.2016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20.12.2016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20.12.2016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20.12.2016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20.12.2016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20.12.2016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20.12.2016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20.12.2016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20.12.2016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20.12.2016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Методи и рекурсия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Преизползване на програмен код.</a:t>
            </a:r>
          </a:p>
          <a:p>
            <a:r>
              <a:rPr lang="bg-BG" dirty="0" smtClean="0"/>
              <a:t>Метод, който извиква сам себе си</a:t>
            </a: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Демо - параметри на методите</a:t>
            </a:r>
          </a:p>
        </p:txBody>
      </p:sp>
      <p:pic>
        <p:nvPicPr>
          <p:cNvPr id="1026" name="Picture 2" descr="http://faculty.orangecoastcollege.edu/sgilbert/book/10-2-ArraysAndMethods-B/images/z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86000"/>
            <a:ext cx="4290312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39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Връщане на стойност от методите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Методите могат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да връщат стойност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Типа на връщаната стойност трябва да бъде дефиниран при декларацията на функцията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Връщането на резултат се извършва с </a:t>
            </a: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return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61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връщане </a:t>
            </a:r>
            <a:r>
              <a:rPr lang="bg-BG" dirty="0">
                <a:solidFill>
                  <a:schemeClr val="accent6"/>
                </a:solidFill>
              </a:rPr>
              <a:t>на </a:t>
            </a:r>
            <a:r>
              <a:rPr lang="bg-BG" dirty="0" smtClean="0">
                <a:solidFill>
                  <a:schemeClr val="accent6"/>
                </a:solidFill>
              </a:rPr>
              <a:t>стойност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Picture 3" descr="http://hiyougami.webs.com/return-wallpaper-1920x10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133600"/>
            <a:ext cx="4334933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93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u-RU" sz="4000" dirty="0">
                <a:solidFill>
                  <a:schemeClr val="accent6"/>
                </a:solidFill>
              </a:rPr>
              <a:t>Променлив </a:t>
            </a:r>
            <a:r>
              <a:rPr lang="bg-BG" sz="4000" dirty="0">
                <a:solidFill>
                  <a:schemeClr val="accent6"/>
                </a:solidFill>
              </a:rPr>
              <a:t>б</a:t>
            </a:r>
            <a:r>
              <a:rPr lang="ru-RU" sz="4000" dirty="0" smtClean="0">
                <a:solidFill>
                  <a:schemeClr val="accent6"/>
                </a:solidFill>
              </a:rPr>
              <a:t>рой параметри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Ед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ин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метод може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да приема променлив брой параметри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Параметрите трябва да са от един и съши тип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Параметрите се обхождат като масив</a:t>
            </a:r>
          </a:p>
        </p:txBody>
      </p:sp>
    </p:spTree>
    <p:extLst>
      <p:ext uri="{BB962C8B-B14F-4D97-AF65-F5344CB8AC3E}">
        <p14:creationId xmlns:p14="http://schemas.microsoft.com/office/powerpoint/2010/main" val="277582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</a:t>
            </a:r>
            <a:r>
              <a:rPr lang="bg-BG" dirty="0">
                <a:solidFill>
                  <a:schemeClr val="accent6"/>
                </a:solidFill>
              </a:rPr>
              <a:t>п</a:t>
            </a:r>
            <a:r>
              <a:rPr lang="ru-RU" dirty="0" smtClean="0">
                <a:solidFill>
                  <a:schemeClr val="accent6"/>
                </a:solidFill>
              </a:rPr>
              <a:t>роменлив </a:t>
            </a:r>
            <a:r>
              <a:rPr lang="bg-BG" dirty="0">
                <a:solidFill>
                  <a:schemeClr val="accent6"/>
                </a:solidFill>
              </a:rPr>
              <a:t>б</a:t>
            </a:r>
            <a:r>
              <a:rPr lang="ru-RU" dirty="0">
                <a:solidFill>
                  <a:schemeClr val="accent6"/>
                </a:solidFill>
              </a:rPr>
              <a:t>рой параметри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981200"/>
            <a:ext cx="332422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22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</a:t>
            </a:r>
            <a:r>
              <a:rPr lang="bg-BG" dirty="0">
                <a:solidFill>
                  <a:schemeClr val="accent6"/>
                </a:solidFill>
              </a:rPr>
              <a:t>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Дефинирайте метод, който приема като параметър масив от числа и го изписва на екрана в обратен ред. </a:t>
            </a:r>
          </a:p>
        </p:txBody>
      </p:sp>
    </p:spTree>
    <p:extLst>
      <p:ext uri="{BB962C8B-B14F-4D97-AF65-F5344CB8AC3E}">
        <p14:creationId xmlns:p14="http://schemas.microsoft.com/office/powerpoint/2010/main" val="56111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Живот на променливите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Променливите живеят в рамките на къдрави скоби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След като напуснат къдравите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скоби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 които са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дефинирани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променливите спират да съществуват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Добра практика е променливите да „живеят“ възможно най-малко време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Добра практика е променливите да се дефинират точно преди да започнат да се използват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2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</a:t>
            </a:r>
            <a:r>
              <a:rPr lang="bg-BG" dirty="0">
                <a:solidFill>
                  <a:schemeClr val="accent6"/>
                </a:solidFill>
              </a:rPr>
              <a:t>ж</a:t>
            </a:r>
            <a:r>
              <a:rPr lang="bg-BG" dirty="0" smtClean="0">
                <a:solidFill>
                  <a:schemeClr val="accent6"/>
                </a:solidFill>
              </a:rPr>
              <a:t>ивот </a:t>
            </a:r>
            <a:r>
              <a:rPr lang="bg-BG" dirty="0">
                <a:solidFill>
                  <a:schemeClr val="accent6"/>
                </a:solidFill>
              </a:rPr>
              <a:t>на променливите</a:t>
            </a:r>
          </a:p>
        </p:txBody>
      </p:sp>
      <p:pic>
        <p:nvPicPr>
          <p:cNvPr id="4" name="Picture 3" descr="http://www.upliftt.com/wp-content/uploads/2013/06/Lifetime-420x2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438400"/>
            <a:ext cx="3513909" cy="179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08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u-RU" sz="4000" dirty="0">
                <a:solidFill>
                  <a:schemeClr val="accent6"/>
                </a:solidFill>
              </a:rPr>
              <a:t>Генериране на случайни стойности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 сферата на софтуерното инженерство съществува проблем с генериране на случайни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стойности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56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906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</a:t>
            </a:r>
            <a:r>
              <a:rPr lang="ru-RU" dirty="0">
                <a:solidFill>
                  <a:schemeClr val="accent6"/>
                </a:solidFill>
              </a:rPr>
              <a:t>Генериране на случайни стойности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images.wikia.com/sonnywithachance/images/archive/d/d9/20110226213549!So_Rando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590800"/>
            <a:ext cx="3641818" cy="2120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57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Методи (или функции)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Метод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съставна част от програмата, която решава даден проб­лем.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Методите представляват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именувани парчета код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 помощта на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методите се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преизползва дадена функционалност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Помагат за организацията на кода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51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Много големи числа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Когато се налага да използваме много големи числа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използваме обекта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</a:rPr>
              <a:t>BigInteger</a:t>
            </a:r>
            <a:endParaRPr lang="ru-RU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81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</a:t>
            </a:r>
            <a:r>
              <a:rPr lang="bg-BG" dirty="0">
                <a:solidFill>
                  <a:schemeClr val="accent6"/>
                </a:solidFill>
              </a:rPr>
              <a:t>м</a:t>
            </a:r>
            <a:r>
              <a:rPr lang="bg-BG" dirty="0" smtClean="0">
                <a:solidFill>
                  <a:schemeClr val="accent6"/>
                </a:solidFill>
              </a:rPr>
              <a:t>ного </a:t>
            </a:r>
            <a:r>
              <a:rPr lang="bg-BG" dirty="0">
                <a:solidFill>
                  <a:schemeClr val="accent6"/>
                </a:solidFill>
              </a:rPr>
              <a:t>големи числа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2166937"/>
            <a:ext cx="6124575" cy="2524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25" y="2028825"/>
            <a:ext cx="63817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46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Рекурсия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Извикването на една функция сама себе си се нарича рекурсия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Дъно на рекурсията се нарича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условието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при което функцията спира да се самоизвиква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Рекурсията винаги трябва да има дъно</a:t>
            </a:r>
          </a:p>
        </p:txBody>
      </p:sp>
    </p:spTree>
    <p:extLst>
      <p:ext uri="{BB962C8B-B14F-4D97-AF65-F5344CB8AC3E}">
        <p14:creationId xmlns:p14="http://schemas.microsoft.com/office/powerpoint/2010/main" val="106646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рекурсия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3074" name="Picture 2" descr="Infinite Recur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796143"/>
            <a:ext cx="30480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33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Рекурсия</a:t>
            </a:r>
            <a:r>
              <a:rPr lang="en-US" sz="4000" dirty="0" smtClean="0">
                <a:solidFill>
                  <a:schemeClr val="accent6"/>
                </a:solidFill>
              </a:rPr>
              <a:t> - </a:t>
            </a:r>
            <a:r>
              <a:rPr lang="bg-BG" sz="4000" dirty="0" smtClean="0">
                <a:solidFill>
                  <a:schemeClr val="accent6"/>
                </a:solidFill>
              </a:rPr>
              <a:t>ефективност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Класическото решение на редицата на Фибоначи с рекурсия е неефективно 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2" descr="http://sourcecodemania.com/wp-content/uploads/2012/05/fibonacci-recurs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971800"/>
            <a:ext cx="7000875" cy="299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52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– оптимизирана рекурсия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4" descr="http://caseelse.net/wp-content/uploads/2008/05/recursionaga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905000"/>
            <a:ext cx="4216743" cy="337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6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Видове рекурсия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Когато в тялото на метод се извършва обръщение към същия метод, казваме, че методът е пряко рекурсивен.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Ако метод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X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се обръща към метод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Y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Y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към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Z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Z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отново към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X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казваме, че методът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X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заедно с методите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Y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Z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са непряко (косвено) рекурсивни.</a:t>
            </a:r>
          </a:p>
        </p:txBody>
      </p:sp>
    </p:spTree>
    <p:extLst>
      <p:ext uri="{BB962C8B-B14F-4D97-AF65-F5344CB8AC3E}">
        <p14:creationId xmlns:p14="http://schemas.microsoft.com/office/powerpoint/2010/main" val="257624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</a:t>
            </a:r>
            <a:r>
              <a:rPr lang="bg-BG" dirty="0">
                <a:solidFill>
                  <a:schemeClr val="accent6"/>
                </a:solidFill>
              </a:rPr>
              <a:t>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Да се състави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програма,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която извежда сумата на всички числа от интервала 1 до въведено от конзолата число. Числото трябва да е в интервала [10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– 30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000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].</a:t>
            </a:r>
          </a:p>
          <a:p>
            <a:pPr marL="0" indent="0">
              <a:buNone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Използвайте рекурсия за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решението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на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задачата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50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Задачи за домашна работа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Създайте метод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M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axNumber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() с два целочислени (int) параметъра, който връща по-голямото от двете числа. Напишете програма, която прочита три цели числа от конзолата и отпечатва най-голямото от тях, използвайки метода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M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axNumber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().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Напишете метод, който при подадено име отпечатва в конзолата "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Greeting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s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&lt;name&gt;!" (Напишете програма, която тества този метод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ru-RU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Дефинирайте фунцкия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която приема 3 параметъра - цели числа и ги умножава едно с друго. Извикайте функцията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0 пъти с рандом генерирани параметри. Изведете резултата на екрана</a:t>
            </a:r>
          </a:p>
        </p:txBody>
      </p:sp>
    </p:spTree>
    <p:extLst>
      <p:ext uri="{BB962C8B-B14F-4D97-AF65-F5344CB8AC3E}">
        <p14:creationId xmlns:p14="http://schemas.microsoft.com/office/powerpoint/2010/main" val="52357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Методи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Деклариране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метод наричаме регистрирането на метода, за да бъде видим в останалата част на програмата.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Имплементация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метода, е реалното написване на кода, който решава конкретен проблем, заради който се създава метода.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Извикване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е процесът на стартиране и изпълнение на вече декларирания и създаден метод, от друго място на програмата.</a:t>
            </a:r>
          </a:p>
        </p:txBody>
      </p:sp>
    </p:spTree>
    <p:extLst>
      <p:ext uri="{BB962C8B-B14F-4D97-AF65-F5344CB8AC3E}">
        <p14:creationId xmlns:p14="http://schemas.microsoft.com/office/powerpoint/2010/main" val="138269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Задачи за домашна </a:t>
            </a:r>
            <a:r>
              <a:rPr lang="bg-BG" dirty="0" smtClean="0">
                <a:solidFill>
                  <a:schemeClr val="accent6"/>
                </a:solidFill>
              </a:rPr>
              <a:t>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Дефинирайте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функция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която приема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един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параметър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– число,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и принтира на екрана "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четно«,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ако числото е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четно,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и "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нечетно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"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ако числото е нечетно. Демонстрирайте действието на фукцията с няколко примера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Направете програма с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функция,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която принтира всички симетрични числа в интервала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[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10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; 999]</a:t>
            </a:r>
          </a:p>
          <a:p>
            <a:pPr marL="400050" lvl="1" indent="0">
              <a:buNone/>
            </a:pPr>
            <a:r>
              <a:rPr lang="ru-RU" sz="2000" dirty="0" smtClean="0">
                <a:solidFill>
                  <a:schemeClr val="accent6"/>
                </a:solidFill>
              </a:rPr>
              <a:t>Симетрично </a:t>
            </a:r>
            <a:r>
              <a:rPr lang="ru-RU" sz="2000" dirty="0">
                <a:solidFill>
                  <a:schemeClr val="accent6"/>
                </a:solidFill>
              </a:rPr>
              <a:t>число е </a:t>
            </a:r>
            <a:r>
              <a:rPr lang="ru-RU" sz="2000" dirty="0" smtClean="0">
                <a:solidFill>
                  <a:schemeClr val="accent6"/>
                </a:solidFill>
              </a:rPr>
              <a:t>число, </a:t>
            </a:r>
            <a:r>
              <a:rPr lang="ru-RU" sz="2000" dirty="0">
                <a:solidFill>
                  <a:schemeClr val="accent6"/>
                </a:solidFill>
              </a:rPr>
              <a:t>на което цифрите са симетрични спрямо средата Например: </a:t>
            </a:r>
            <a:r>
              <a:rPr lang="en-US" sz="2000" dirty="0" smtClean="0">
                <a:solidFill>
                  <a:schemeClr val="accent6"/>
                </a:solidFill>
              </a:rPr>
              <a:t>11, 22, </a:t>
            </a:r>
            <a:r>
              <a:rPr lang="ru-RU" sz="2000" dirty="0" smtClean="0">
                <a:solidFill>
                  <a:schemeClr val="accent6"/>
                </a:solidFill>
              </a:rPr>
              <a:t>101</a:t>
            </a:r>
            <a:r>
              <a:rPr lang="ru-RU" sz="2000" dirty="0">
                <a:solidFill>
                  <a:schemeClr val="accent6"/>
                </a:solidFill>
              </a:rPr>
              <a:t>, </a:t>
            </a:r>
            <a:r>
              <a:rPr lang="ru-RU" sz="2000" dirty="0" smtClean="0">
                <a:solidFill>
                  <a:schemeClr val="accent6"/>
                </a:solidFill>
              </a:rPr>
              <a:t>303,</a:t>
            </a:r>
          </a:p>
          <a:p>
            <a:pPr marL="400050" lvl="1" indent="0">
              <a:buNone/>
            </a:pPr>
            <a:endParaRPr lang="ru-RU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43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Задачи за домашна работа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83058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/>
                </a:solidFill>
              </a:rPr>
              <a:t>Напишете програма, която рекурсивно изчислява фактуриел.</a:t>
            </a:r>
            <a:endParaRPr lang="en-US" sz="2000" dirty="0" smtClean="0">
              <a:solidFill>
                <a:schemeClr val="accent6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/>
                </a:solidFill>
              </a:rPr>
              <a:t>Напишете програма, която генерира и отпечатва пермутациите на числата 1, 2, …, n, за дадено цяло число n.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Потребителя въвежда </a:t>
            </a:r>
            <a:r>
              <a:rPr lang="en-US" sz="2400" dirty="0">
                <a:solidFill>
                  <a:schemeClr val="bg1"/>
                </a:solidFill>
              </a:rPr>
              <a:t>n.</a:t>
            </a:r>
            <a:endParaRPr lang="ru-RU" sz="2400" dirty="0">
              <a:solidFill>
                <a:schemeClr val="bg1"/>
              </a:solidFill>
            </a:endParaRPr>
          </a:p>
          <a:p>
            <a:pPr marL="400050" lvl="1" indent="0">
              <a:buNone/>
            </a:pPr>
            <a:r>
              <a:rPr lang="ru-RU" sz="2000" dirty="0">
                <a:solidFill>
                  <a:schemeClr val="accent6"/>
                </a:solidFill>
              </a:rPr>
              <a:t>Примерен изход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  <a:r>
              <a:rPr lang="bg-BG" sz="2000" dirty="0">
                <a:solidFill>
                  <a:schemeClr val="accent6"/>
                </a:solidFill>
              </a:rPr>
              <a:t>при въведена стойност за </a:t>
            </a:r>
            <a:r>
              <a:rPr lang="en-US" sz="2000" dirty="0">
                <a:solidFill>
                  <a:schemeClr val="accent6"/>
                </a:solidFill>
              </a:rPr>
              <a:t>n=3</a:t>
            </a:r>
            <a:r>
              <a:rPr lang="ru-RU" sz="2000" dirty="0">
                <a:solidFill>
                  <a:schemeClr val="accent6"/>
                </a:solidFill>
              </a:rPr>
              <a:t>:</a:t>
            </a:r>
          </a:p>
          <a:p>
            <a:pPr marL="400050" lvl="1" indent="0">
              <a:buNone/>
            </a:pPr>
            <a:r>
              <a:rPr lang="ru-RU" sz="2000" dirty="0">
                <a:solidFill>
                  <a:schemeClr val="accent6"/>
                </a:solidFill>
              </a:rPr>
              <a:t>(1, 2, 3), (1, 3, 2), (2, 1, 3), (2, 3, 1), (3, 1, 2), (3, 2, 1)</a:t>
            </a:r>
            <a:endParaRPr lang="en-US" sz="2000" dirty="0">
              <a:solidFill>
                <a:schemeClr val="accent6"/>
              </a:solidFill>
            </a:endParaRPr>
          </a:p>
          <a:p>
            <a:pPr marL="400050" lvl="1" indent="0">
              <a:buNone/>
            </a:pPr>
            <a:endParaRPr lang="ru-RU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06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Методи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Сигнатура на метод:</a:t>
            </a:r>
          </a:p>
          <a:p>
            <a:pPr marL="800100" lvl="2" indent="0">
              <a:buNone/>
            </a:pPr>
            <a:r>
              <a:rPr lang="en-US" sz="2000" dirty="0" smtClean="0">
                <a:solidFill>
                  <a:schemeClr val="accent6"/>
                </a:solidFill>
              </a:rPr>
              <a:t>[modifier] </a:t>
            </a:r>
            <a:r>
              <a:rPr lang="en-US" sz="2000" dirty="0">
                <a:solidFill>
                  <a:schemeClr val="accent6"/>
                </a:solidFill>
              </a:rPr>
              <a:t>&lt;</a:t>
            </a:r>
            <a:r>
              <a:rPr lang="en-US" sz="2000" dirty="0" err="1">
                <a:solidFill>
                  <a:schemeClr val="accent6"/>
                </a:solidFill>
              </a:rPr>
              <a:t>return_type</a:t>
            </a:r>
            <a:r>
              <a:rPr lang="en-US" sz="2000" dirty="0">
                <a:solidFill>
                  <a:schemeClr val="accent6"/>
                </a:solidFill>
              </a:rPr>
              <a:t>&gt; </a:t>
            </a:r>
            <a:r>
              <a:rPr lang="en-US" sz="2000" dirty="0" smtClean="0">
                <a:solidFill>
                  <a:schemeClr val="accent6"/>
                </a:solidFill>
              </a:rPr>
              <a:t>&lt;</a:t>
            </a:r>
            <a:r>
              <a:rPr lang="en-US" sz="2000" dirty="0" err="1" smtClean="0">
                <a:solidFill>
                  <a:schemeClr val="accent6"/>
                </a:solidFill>
              </a:rPr>
              <a:t>method_name</a:t>
            </a:r>
            <a:r>
              <a:rPr lang="en-US" sz="2000" dirty="0">
                <a:solidFill>
                  <a:schemeClr val="accent6"/>
                </a:solidFill>
              </a:rPr>
              <a:t>&gt;([&lt;</a:t>
            </a:r>
            <a:r>
              <a:rPr lang="en-US" sz="2000" dirty="0" err="1">
                <a:solidFill>
                  <a:schemeClr val="accent6"/>
                </a:solidFill>
              </a:rPr>
              <a:t>param_list</a:t>
            </a:r>
            <a:r>
              <a:rPr lang="en-US" sz="2000" dirty="0">
                <a:solidFill>
                  <a:schemeClr val="accent6"/>
                </a:solidFill>
              </a:rPr>
              <a:t>&gt;])</a:t>
            </a:r>
            <a:endParaRPr lang="ru-RU" sz="2000" dirty="0">
              <a:solidFill>
                <a:schemeClr val="accent6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Пример:</a:t>
            </a:r>
          </a:p>
          <a:p>
            <a:pPr marL="800100" lvl="2" indent="0">
              <a:buNone/>
            </a:pPr>
            <a:r>
              <a:rPr lang="en-US" sz="2000" dirty="0" smtClean="0">
                <a:solidFill>
                  <a:schemeClr val="accent6"/>
                </a:solidFill>
              </a:rPr>
              <a:t>public void print(String</a:t>
            </a:r>
            <a:r>
              <a:rPr lang="en-US" sz="2000" dirty="0">
                <a:solidFill>
                  <a:schemeClr val="accent6"/>
                </a:solidFill>
              </a:rPr>
              <a:t>[] </a:t>
            </a:r>
            <a:r>
              <a:rPr lang="en-US" sz="2000" dirty="0" smtClean="0">
                <a:solidFill>
                  <a:schemeClr val="accent6"/>
                </a:solidFill>
              </a:rPr>
              <a:t>items)</a:t>
            </a:r>
            <a:endParaRPr lang="ru-RU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33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– методи (или функции)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057400"/>
            <a:ext cx="408622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7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Методи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772400" cy="452596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N.B!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При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определяне на името на метод се препоръчва да се спазват следните правила: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2600" b="1" dirty="0" smtClean="0">
                <a:solidFill>
                  <a:schemeClr val="accent6"/>
                </a:solidFill>
              </a:rPr>
              <a:t>Името </a:t>
            </a:r>
            <a:r>
              <a:rPr lang="ru-RU" sz="2600" b="1" dirty="0">
                <a:solidFill>
                  <a:schemeClr val="accent6"/>
                </a:solidFill>
              </a:rPr>
              <a:t>на метода трябва да описва неговата цел.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2600" b="1" dirty="0" smtClean="0">
                <a:solidFill>
                  <a:schemeClr val="accent6"/>
                </a:solidFill>
              </a:rPr>
              <a:t>Името </a:t>
            </a:r>
            <a:r>
              <a:rPr lang="ru-RU" sz="2600" b="1" dirty="0">
                <a:solidFill>
                  <a:schemeClr val="accent6"/>
                </a:solidFill>
              </a:rPr>
              <a:t>на метода трябва да започва с </a:t>
            </a:r>
            <a:r>
              <a:rPr lang="ru-RU" sz="2600" b="1" dirty="0" smtClean="0">
                <a:solidFill>
                  <a:schemeClr val="accent6"/>
                </a:solidFill>
              </a:rPr>
              <a:t>голяма </a:t>
            </a:r>
            <a:r>
              <a:rPr lang="ru-RU" sz="2600" b="1" dirty="0">
                <a:solidFill>
                  <a:schemeClr val="accent6"/>
                </a:solidFill>
              </a:rPr>
              <a:t>буква.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2600" b="1" dirty="0" smtClean="0">
                <a:solidFill>
                  <a:schemeClr val="accent6"/>
                </a:solidFill>
              </a:rPr>
              <a:t>Трябва </a:t>
            </a:r>
            <a:r>
              <a:rPr lang="ru-RU" sz="2600" b="1" dirty="0">
                <a:solidFill>
                  <a:schemeClr val="accent6"/>
                </a:solidFill>
              </a:rPr>
              <a:t>да се прилага правилото </a:t>
            </a:r>
            <a:r>
              <a:rPr lang="en-US" sz="2600" b="1" dirty="0" err="1" smtClean="0">
                <a:solidFill>
                  <a:schemeClr val="accent6"/>
                </a:solidFill>
              </a:rPr>
              <a:t>PascalCase</a:t>
            </a:r>
            <a:r>
              <a:rPr lang="ru-RU" sz="2600" b="1" dirty="0" smtClean="0">
                <a:solidFill>
                  <a:schemeClr val="accent6"/>
                </a:solidFill>
              </a:rPr>
              <a:t>.</a:t>
            </a:r>
            <a:endParaRPr lang="ru-RU" sz="2600" b="1" dirty="0">
              <a:solidFill>
                <a:schemeClr val="accent6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2600" b="1" dirty="0" smtClean="0">
                <a:solidFill>
                  <a:schemeClr val="accent6"/>
                </a:solidFill>
              </a:rPr>
              <a:t>Името </a:t>
            </a:r>
            <a:r>
              <a:rPr lang="ru-RU" sz="2600" b="1" dirty="0">
                <a:solidFill>
                  <a:schemeClr val="accent6"/>
                </a:solidFill>
              </a:rPr>
              <a:t>на метода трябва да е съставено от глагол или от двойка - глагол и съществително име.</a:t>
            </a:r>
          </a:p>
        </p:txBody>
      </p:sp>
    </p:spTree>
    <p:extLst>
      <p:ext uri="{BB962C8B-B14F-4D97-AF65-F5344CB8AC3E}">
        <p14:creationId xmlns:p14="http://schemas.microsoft.com/office/powerpoint/2010/main" val="428669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Параметри на методите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Методите могат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да приемат параметри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Параметрите се декларират при дефинирането на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съответния метод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Могат да съществуват различни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методи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едно и също име, но да приемат различен брой или тип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параметри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1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</a:t>
            </a:r>
            <a:r>
              <a:rPr lang="bg-BG" dirty="0">
                <a:solidFill>
                  <a:schemeClr val="accent6"/>
                </a:solidFill>
              </a:rPr>
              <a:t>п</a:t>
            </a:r>
            <a:r>
              <a:rPr lang="bg-BG" dirty="0" smtClean="0">
                <a:solidFill>
                  <a:schemeClr val="accent6"/>
                </a:solidFill>
              </a:rPr>
              <a:t>араметри </a:t>
            </a:r>
            <a:r>
              <a:rPr lang="bg-BG" dirty="0">
                <a:solidFill>
                  <a:schemeClr val="accent6"/>
                </a:solidFill>
              </a:rPr>
              <a:t>на </a:t>
            </a:r>
            <a:r>
              <a:rPr lang="bg-BG" dirty="0" smtClean="0">
                <a:solidFill>
                  <a:schemeClr val="accent6"/>
                </a:solidFill>
              </a:rPr>
              <a:t>методите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6" name="Picture 5" descr="http://mathinsight.org/media/image/image/function_machine_paramet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909" y="2057400"/>
            <a:ext cx="3731891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63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Параметри на методите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Подаване на аргументи от </a:t>
            </a: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примитивен тип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- параметъра се копира и метода работи с неговото копие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Подаване на аргументи от </a:t>
            </a: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референтен тип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- параметъра не се копира, а се работи с оригинала</a:t>
            </a:r>
          </a:p>
        </p:txBody>
      </p:sp>
    </p:spTree>
    <p:extLst>
      <p:ext uri="{BB962C8B-B14F-4D97-AF65-F5344CB8AC3E}">
        <p14:creationId xmlns:p14="http://schemas.microsoft.com/office/powerpoint/2010/main" val="428166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15284</TotalTime>
  <Words>877</Words>
  <Application>Microsoft Office PowerPoint</Application>
  <PresentationFormat>On-screen Show (4:3)</PresentationFormat>
  <Paragraphs>88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Wingdings</vt:lpstr>
      <vt:lpstr>Office Theme</vt:lpstr>
      <vt:lpstr>Методи и рекурсия</vt:lpstr>
      <vt:lpstr>Методи (или функции)</vt:lpstr>
      <vt:lpstr>Методи</vt:lpstr>
      <vt:lpstr>Методи</vt:lpstr>
      <vt:lpstr>Демо – методи (или функции)</vt:lpstr>
      <vt:lpstr>Методи</vt:lpstr>
      <vt:lpstr>Параметри на методите</vt:lpstr>
      <vt:lpstr>Демо - параметри на методите</vt:lpstr>
      <vt:lpstr>Параметри на методите</vt:lpstr>
      <vt:lpstr>Демо - параметри на методите</vt:lpstr>
      <vt:lpstr>Връщане на стойност от методите</vt:lpstr>
      <vt:lpstr>Демо - връщане на стойност</vt:lpstr>
      <vt:lpstr>Променлив брой параметри</vt:lpstr>
      <vt:lpstr>Демо - променлив брой параметри</vt:lpstr>
      <vt:lpstr>Задача</vt:lpstr>
      <vt:lpstr>Живот на променливите</vt:lpstr>
      <vt:lpstr>Демо - живот на променливите</vt:lpstr>
      <vt:lpstr>Генериране на случайни стойности</vt:lpstr>
      <vt:lpstr>Демо - Генериране на случайни стойности</vt:lpstr>
      <vt:lpstr>Много големи числа</vt:lpstr>
      <vt:lpstr>Демо - много големи числа</vt:lpstr>
      <vt:lpstr>Рекурсия</vt:lpstr>
      <vt:lpstr>Демо - рекурсия</vt:lpstr>
      <vt:lpstr>Рекурсия - ефективност</vt:lpstr>
      <vt:lpstr>Демо – оптимизирана рекурсия</vt:lpstr>
      <vt:lpstr>Видове рекурсия</vt:lpstr>
      <vt:lpstr>Задача</vt:lpstr>
      <vt:lpstr>Въпроси</vt:lpstr>
      <vt:lpstr>Задачи за домашна работа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Ivaylo Babalev</cp:lastModifiedBy>
  <cp:revision>165</cp:revision>
  <dcterms:created xsi:type="dcterms:W3CDTF">2015-03-24T20:13:30Z</dcterms:created>
  <dcterms:modified xsi:type="dcterms:W3CDTF">2016-12-20T16:25:14Z</dcterms:modified>
</cp:coreProperties>
</file>