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58" r:id="rId4"/>
    <p:sldId id="266" r:id="rId5"/>
    <p:sldId id="259" r:id="rId6"/>
    <p:sldId id="262" r:id="rId7"/>
    <p:sldId id="263" r:id="rId8"/>
    <p:sldId id="264" r:id="rId9"/>
    <p:sldId id="265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3" r:id="rId24"/>
    <p:sldId id="284" r:id="rId25"/>
    <p:sldId id="285" r:id="rId26"/>
    <p:sldId id="286" r:id="rId27"/>
    <p:sldId id="287" r:id="rId28"/>
    <p:sldId id="281" r:id="rId29"/>
    <p:sldId id="282" r:id="rId30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738" autoAdjust="0"/>
    <p:restoredTop sz="94660"/>
  </p:normalViewPr>
  <p:slideViewPr>
    <p:cSldViewPr>
      <p:cViewPr varScale="1">
        <p:scale>
          <a:sx n="74" d="100"/>
          <a:sy n="74" d="100"/>
        </p:scale>
        <p:origin x="1668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052DDE-B79B-4585-97B6-DCDE6083B029}" type="datetimeFigureOut">
              <a:rPr lang="bg-BG" smtClean="0"/>
              <a:t>15.6.2015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38FF17-0FCD-4628-80AB-FA4FB2F1203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398096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15.6.2015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00762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15.6.2015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42014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15.6.2015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99327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15.6.2015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64739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15.6.2015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8558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15.6.2015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29645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15.6.2015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21449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15.6.2015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68853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15.6.2015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87650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15.6.2015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33689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15.6.2015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16307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744D9-3FBE-48D8-BF2A-85DF203E4D20}" type="datetimeFigureOut">
              <a:rPr lang="bg-BG" smtClean="0"/>
              <a:t>15.6.2015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88542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 smtClean="0">
                <a:solidFill>
                  <a:schemeClr val="accent6"/>
                </a:solidFill>
              </a:rPr>
              <a:t>Многонишково програмиране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i="1" dirty="0" smtClean="0"/>
              <a:t>Паралелно изпълнение на код</a:t>
            </a:r>
            <a:endParaRPr lang="bg-BG" dirty="0" smtClean="0"/>
          </a:p>
        </p:txBody>
      </p:sp>
    </p:spTree>
    <p:extLst>
      <p:ext uri="{BB962C8B-B14F-4D97-AF65-F5344CB8AC3E}">
        <p14:creationId xmlns:p14="http://schemas.microsoft.com/office/powerpoint/2010/main" val="2032689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bg-BG" dirty="0" smtClean="0">
                <a:solidFill>
                  <a:schemeClr val="accent6"/>
                </a:solidFill>
              </a:rPr>
              <a:t>Изпълнение на няколко нишки - пример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4" name="Picture 2" descr="http://cdn1.crunchify.com/wp-content/uploads/2013/01/Java-Thread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2057400"/>
            <a:ext cx="4295775" cy="3419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7581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066800"/>
          </a:xfrm>
        </p:spPr>
        <p:txBody>
          <a:bodyPr>
            <a:normAutofit/>
          </a:bodyPr>
          <a:lstStyle/>
          <a:p>
            <a:r>
              <a:rPr lang="bg-BG" dirty="0" smtClean="0">
                <a:solidFill>
                  <a:schemeClr val="accent6"/>
                </a:solidFill>
              </a:rPr>
              <a:t>Класът </a:t>
            </a:r>
            <a:r>
              <a:rPr lang="en-US" dirty="0" smtClean="0">
                <a:solidFill>
                  <a:schemeClr val="accent6"/>
                </a:solidFill>
              </a:rPr>
              <a:t>Thread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09800"/>
            <a:ext cx="8229600" cy="3916363"/>
          </a:xfrm>
        </p:spPr>
        <p:txBody>
          <a:bodyPr>
            <a:normAutofit/>
          </a:bodyPr>
          <a:lstStyle/>
          <a:p>
            <a:r>
              <a:rPr lang="bg-BG" dirty="0">
                <a:solidFill>
                  <a:schemeClr val="bg1"/>
                </a:solidFill>
              </a:rPr>
              <a:t>В .NET Framework за изпълнение на нишки се използва класът </a:t>
            </a:r>
            <a:r>
              <a:rPr lang="bg-BG" b="1" dirty="0" smtClean="0">
                <a:solidFill>
                  <a:schemeClr val="bg1"/>
                </a:solidFill>
              </a:rPr>
              <a:t>System.Threading.Thread</a:t>
            </a:r>
            <a:r>
              <a:rPr lang="bg-BG" dirty="0">
                <a:solidFill>
                  <a:schemeClr val="bg1"/>
                </a:solidFill>
              </a:rPr>
              <a:t>. Този клас предоставя функционалност за стартиране и управление на нишки.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6221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066800"/>
          </a:xfrm>
        </p:spPr>
        <p:txBody>
          <a:bodyPr>
            <a:normAutofit/>
          </a:bodyPr>
          <a:lstStyle/>
          <a:p>
            <a:r>
              <a:rPr lang="bg-BG" dirty="0" smtClean="0">
                <a:solidFill>
                  <a:schemeClr val="accent6"/>
                </a:solidFill>
              </a:rPr>
              <a:t>Основни методи на класа </a:t>
            </a:r>
            <a:r>
              <a:rPr lang="en-US" dirty="0" smtClean="0">
                <a:solidFill>
                  <a:schemeClr val="accent6"/>
                </a:solidFill>
              </a:rPr>
              <a:t>Thread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09800"/>
            <a:ext cx="8229600" cy="3916363"/>
          </a:xfrm>
        </p:spPr>
        <p:txBody>
          <a:bodyPr>
            <a:normAutofit fontScale="62500" lnSpcReduction="20000"/>
          </a:bodyPr>
          <a:lstStyle/>
          <a:p>
            <a:r>
              <a:rPr lang="en-US" dirty="0">
                <a:solidFill>
                  <a:schemeClr val="bg1"/>
                </a:solidFill>
              </a:rPr>
              <a:t>Thread (</a:t>
            </a:r>
            <a:r>
              <a:rPr lang="en-US" dirty="0" err="1">
                <a:solidFill>
                  <a:schemeClr val="bg1"/>
                </a:solidFill>
              </a:rPr>
              <a:t>ThreadStart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r>
              <a:rPr lang="bg-BG" dirty="0" smtClean="0">
                <a:solidFill>
                  <a:schemeClr val="bg1"/>
                </a:solidFill>
              </a:rPr>
              <a:t> - </a:t>
            </a:r>
            <a:r>
              <a:rPr lang="ru-RU" dirty="0">
                <a:solidFill>
                  <a:schemeClr val="bg1"/>
                </a:solidFill>
              </a:rPr>
              <a:t>Създава инстанция. Подава се делегат с метод, който да се изпълни при стартиране</a:t>
            </a:r>
            <a:r>
              <a:rPr lang="ru-RU" dirty="0" smtClean="0">
                <a:solidFill>
                  <a:schemeClr val="bg1"/>
                </a:solidFill>
              </a:rPr>
              <a:t>.</a:t>
            </a:r>
          </a:p>
          <a:p>
            <a:r>
              <a:rPr lang="ru-RU" dirty="0">
                <a:solidFill>
                  <a:schemeClr val="bg1"/>
                </a:solidFill>
              </a:rPr>
              <a:t>Sleep</a:t>
            </a:r>
            <a:r>
              <a:rPr lang="ru-RU" dirty="0" smtClean="0">
                <a:solidFill>
                  <a:schemeClr val="bg1"/>
                </a:solidFill>
              </a:rPr>
              <a:t>(...) - "</a:t>
            </a:r>
            <a:r>
              <a:rPr lang="ru-RU" dirty="0">
                <a:solidFill>
                  <a:schemeClr val="bg1"/>
                </a:solidFill>
              </a:rPr>
              <a:t>Приспива" текущата нишка за указания брой милисекунди. Методът е статичен и блокира текущо изпълняваната нишка. След изтичането на  зададения интервал, тя продължава работата си.</a:t>
            </a:r>
          </a:p>
          <a:p>
            <a:r>
              <a:rPr lang="ru-RU" dirty="0">
                <a:solidFill>
                  <a:schemeClr val="bg1"/>
                </a:solidFill>
              </a:rPr>
              <a:t>Suspend</a:t>
            </a:r>
            <a:r>
              <a:rPr lang="ru-RU" dirty="0" smtClean="0">
                <a:solidFill>
                  <a:schemeClr val="bg1"/>
                </a:solidFill>
              </a:rPr>
              <a:t>() - Ако </a:t>
            </a:r>
            <a:r>
              <a:rPr lang="ru-RU" dirty="0">
                <a:solidFill>
                  <a:schemeClr val="bg1"/>
                </a:solidFill>
              </a:rPr>
              <a:t>нишката работи, я преустановява временно. Ако е преустановена, не се случва нищо. За разлика от Sleep(), чрез който нишка преустановява себе си за някакъв фиксиран интервал от време, Suspend() преустановява нишка за неопределено време и тя остава в това състояние до извикването на Resume(), който подновява изпълнението й.</a:t>
            </a:r>
          </a:p>
          <a:p>
            <a:r>
              <a:rPr lang="ru-RU" dirty="0">
                <a:solidFill>
                  <a:schemeClr val="bg1"/>
                </a:solidFill>
              </a:rPr>
              <a:t>Resume</a:t>
            </a:r>
            <a:r>
              <a:rPr lang="ru-RU" dirty="0" smtClean="0">
                <a:solidFill>
                  <a:schemeClr val="bg1"/>
                </a:solidFill>
              </a:rPr>
              <a:t>() - Подновява </a:t>
            </a:r>
            <a:r>
              <a:rPr lang="ru-RU" dirty="0">
                <a:solidFill>
                  <a:schemeClr val="bg1"/>
                </a:solidFill>
              </a:rPr>
              <a:t>нишка, която е била преустановена (suspended). Ако нишката работи, не прави нищо.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9610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0668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Suspend() </a:t>
            </a:r>
            <a:r>
              <a:rPr lang="bg-BG" b="1" dirty="0">
                <a:solidFill>
                  <a:schemeClr val="accent6"/>
                </a:solidFill>
              </a:rPr>
              <a:t>и </a:t>
            </a:r>
            <a:r>
              <a:rPr lang="en-US" b="1" dirty="0">
                <a:solidFill>
                  <a:schemeClr val="accent6"/>
                </a:solidFill>
              </a:rPr>
              <a:t>Resume</a:t>
            </a:r>
            <a:r>
              <a:rPr lang="en-US" b="1" dirty="0" smtClean="0">
                <a:solidFill>
                  <a:schemeClr val="accent6"/>
                </a:solidFill>
              </a:rPr>
              <a:t>()</a:t>
            </a:r>
            <a:r>
              <a:rPr lang="bg-BG" b="1" dirty="0" smtClean="0">
                <a:solidFill>
                  <a:schemeClr val="accent6"/>
                </a:solidFill>
              </a:rPr>
              <a:t>!!!</a:t>
            </a:r>
            <a:endParaRPr lang="en-US" b="1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09800"/>
            <a:ext cx="8229600" cy="3916363"/>
          </a:xfrm>
        </p:spPr>
        <p:txBody>
          <a:bodyPr>
            <a:normAutofit/>
          </a:bodyPr>
          <a:lstStyle/>
          <a:p>
            <a:r>
              <a:rPr lang="bg-BG" b="1" dirty="0">
                <a:solidFill>
                  <a:schemeClr val="bg1"/>
                </a:solidFill>
              </a:rPr>
              <a:t>Некоректното използване на Suspend() и Resume() може да доведе до синхронизационни проблеми. Ако две нишки взаимно се чакат за Resume(), нито една няма да може да продължи и ще се стигне до "мъртва хватка" (deadlock).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1862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0668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Suspend() </a:t>
            </a:r>
            <a:r>
              <a:rPr lang="bg-BG" dirty="0">
                <a:solidFill>
                  <a:schemeClr val="accent6"/>
                </a:solidFill>
              </a:rPr>
              <a:t>и </a:t>
            </a:r>
            <a:r>
              <a:rPr lang="en-US" dirty="0">
                <a:solidFill>
                  <a:schemeClr val="accent6"/>
                </a:solidFill>
              </a:rPr>
              <a:t>Resume</a:t>
            </a:r>
            <a:r>
              <a:rPr lang="en-US" dirty="0" smtClean="0">
                <a:solidFill>
                  <a:schemeClr val="accent6"/>
                </a:solidFill>
              </a:rPr>
              <a:t>()</a:t>
            </a:r>
            <a:r>
              <a:rPr lang="bg-BG" dirty="0" smtClean="0">
                <a:solidFill>
                  <a:schemeClr val="accent6"/>
                </a:solidFill>
              </a:rPr>
              <a:t> Демо</a:t>
            </a:r>
            <a:endParaRPr lang="en-US" dirty="0">
              <a:solidFill>
                <a:schemeClr val="accent6"/>
              </a:solidFill>
            </a:endParaRPr>
          </a:p>
        </p:txBody>
      </p:sp>
      <p:pic>
        <p:nvPicPr>
          <p:cNvPr id="4" name="Picture 2" descr="http://vignette4.wikia.nocookie.net/p__/images/8/8e/Sleepy_OK_214572K2a.jpg/revision/latest?cb=20120623024318&amp;path-prefix=protagonis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981200"/>
            <a:ext cx="497205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1154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bg-BG" dirty="0" smtClean="0">
                <a:solidFill>
                  <a:schemeClr val="accent6"/>
                </a:solidFill>
              </a:rPr>
              <a:t>Основни методи</a:t>
            </a:r>
            <a:r>
              <a:rPr lang="en-US" dirty="0" smtClean="0">
                <a:solidFill>
                  <a:schemeClr val="accent6"/>
                </a:solidFill>
              </a:rPr>
              <a:t> </a:t>
            </a:r>
            <a:r>
              <a:rPr lang="bg-BG" dirty="0" smtClean="0">
                <a:solidFill>
                  <a:schemeClr val="accent6"/>
                </a:solidFill>
              </a:rPr>
              <a:t>и свойства на класа </a:t>
            </a:r>
            <a:r>
              <a:rPr lang="en-US" dirty="0" smtClean="0">
                <a:solidFill>
                  <a:schemeClr val="accent6"/>
                </a:solidFill>
              </a:rPr>
              <a:t>Thread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2209800"/>
            <a:ext cx="8229600" cy="3916363"/>
          </a:xfrm>
        </p:spPr>
        <p:txBody>
          <a:bodyPr>
            <a:normAutofit fontScale="47500" lnSpcReduction="20000"/>
          </a:bodyPr>
          <a:lstStyle/>
          <a:p>
            <a:r>
              <a:rPr lang="ru-RU" b="1" dirty="0" smtClean="0">
                <a:solidFill>
                  <a:schemeClr val="bg1"/>
                </a:solidFill>
              </a:rPr>
              <a:t>IsAlive - </a:t>
            </a:r>
            <a:r>
              <a:rPr lang="ru-RU" dirty="0" smtClean="0">
                <a:solidFill>
                  <a:schemeClr val="bg1"/>
                </a:solidFill>
              </a:rPr>
              <a:t>Свойството</a:t>
            </a:r>
            <a:r>
              <a:rPr lang="ru-RU" dirty="0">
                <a:solidFill>
                  <a:schemeClr val="bg1"/>
                </a:solidFill>
              </a:rPr>
              <a:t> </a:t>
            </a:r>
            <a:r>
              <a:rPr lang="ru-RU" b="1" dirty="0">
                <a:solidFill>
                  <a:schemeClr val="bg1"/>
                </a:solidFill>
              </a:rPr>
              <a:t>IsAlive</a:t>
            </a:r>
            <a:r>
              <a:rPr lang="ru-RU" dirty="0">
                <a:solidFill>
                  <a:schemeClr val="bg1"/>
                </a:solidFill>
              </a:rPr>
              <a:t> има стойност </a:t>
            </a:r>
            <a:r>
              <a:rPr lang="ru-RU" b="1" dirty="0">
                <a:solidFill>
                  <a:schemeClr val="bg1"/>
                </a:solidFill>
              </a:rPr>
              <a:t>true</a:t>
            </a:r>
            <a:r>
              <a:rPr lang="ru-RU" dirty="0">
                <a:solidFill>
                  <a:schemeClr val="bg1"/>
                </a:solidFill>
              </a:rPr>
              <a:t>, след като нишката се стартира. Нормалното приключ­ване на нишката или прекратяването й поради външна намеса променят стойността на </a:t>
            </a:r>
            <a:r>
              <a:rPr lang="ru-RU" b="1" dirty="0">
                <a:solidFill>
                  <a:schemeClr val="bg1"/>
                </a:solidFill>
              </a:rPr>
              <a:t>IsAlive</a:t>
            </a:r>
            <a:r>
              <a:rPr lang="ru-RU" dirty="0">
                <a:solidFill>
                  <a:schemeClr val="bg1"/>
                </a:solidFill>
              </a:rPr>
              <a:t> на </a:t>
            </a:r>
            <a:r>
              <a:rPr lang="ru-RU" b="1" dirty="0">
                <a:solidFill>
                  <a:schemeClr val="bg1"/>
                </a:solidFill>
              </a:rPr>
              <a:t>false</a:t>
            </a:r>
            <a:r>
              <a:rPr lang="ru-RU" dirty="0">
                <a:solidFill>
                  <a:schemeClr val="bg1"/>
                </a:solidFill>
              </a:rPr>
              <a:t>. Повече информация за състоянията, през които една нишка преминава, дава </a:t>
            </a:r>
            <a:r>
              <a:rPr lang="ru-RU" b="1" dirty="0">
                <a:solidFill>
                  <a:schemeClr val="bg1"/>
                </a:solidFill>
              </a:rPr>
              <a:t>ThreadState</a:t>
            </a:r>
            <a:r>
              <a:rPr lang="ru-RU" dirty="0">
                <a:solidFill>
                  <a:schemeClr val="bg1"/>
                </a:solidFill>
              </a:rPr>
              <a:t>.</a:t>
            </a:r>
          </a:p>
          <a:p>
            <a:r>
              <a:rPr lang="ru-RU" b="1" dirty="0" smtClean="0">
                <a:solidFill>
                  <a:schemeClr val="bg1"/>
                </a:solidFill>
              </a:rPr>
              <a:t>IsBackground - </a:t>
            </a:r>
            <a:r>
              <a:rPr lang="ru-RU" dirty="0" smtClean="0">
                <a:solidFill>
                  <a:schemeClr val="bg1"/>
                </a:solidFill>
              </a:rPr>
              <a:t>Свойство </a:t>
            </a:r>
            <a:r>
              <a:rPr lang="ru-RU" dirty="0">
                <a:solidFill>
                  <a:schemeClr val="bg1"/>
                </a:solidFill>
              </a:rPr>
              <a:t>за четене и запис. Една нишка може да е на преден (foreground) или заден (background) план.</a:t>
            </a:r>
          </a:p>
          <a:p>
            <a:r>
              <a:rPr lang="ru-RU" dirty="0">
                <a:solidFill>
                  <a:schemeClr val="bg1"/>
                </a:solidFill>
              </a:rPr>
              <a:t>Когато всички нишки на преден план в един процес приключат, той приключва. CLR вика </a:t>
            </a:r>
            <a:r>
              <a:rPr lang="ru-RU" b="1" dirty="0">
                <a:solidFill>
                  <a:schemeClr val="bg1"/>
                </a:solidFill>
              </a:rPr>
              <a:t>Abort()</a:t>
            </a:r>
            <a:r>
              <a:rPr lang="ru-RU" dirty="0">
                <a:solidFill>
                  <a:schemeClr val="bg1"/>
                </a:solidFill>
              </a:rPr>
              <a:t> за всички нишки на заден план (известни още като нишки, работещи във фонов режим).</a:t>
            </a:r>
          </a:p>
          <a:p>
            <a:r>
              <a:rPr lang="ru-RU" b="1" dirty="0" smtClean="0">
                <a:solidFill>
                  <a:schemeClr val="bg1"/>
                </a:solidFill>
              </a:rPr>
              <a:t>IsThreadPoolThread - </a:t>
            </a:r>
            <a:r>
              <a:rPr lang="ru-RU" dirty="0" smtClean="0">
                <a:solidFill>
                  <a:schemeClr val="bg1"/>
                </a:solidFill>
              </a:rPr>
              <a:t>Свойство </a:t>
            </a:r>
            <a:r>
              <a:rPr lang="ru-RU" dirty="0">
                <a:solidFill>
                  <a:schemeClr val="bg1"/>
                </a:solidFill>
              </a:rPr>
              <a:t>за четене и запис. Има стойност </a:t>
            </a:r>
            <a:r>
              <a:rPr lang="ru-RU" b="1" dirty="0">
                <a:solidFill>
                  <a:schemeClr val="bg1"/>
                </a:solidFill>
              </a:rPr>
              <a:t>true</a:t>
            </a:r>
            <a:r>
              <a:rPr lang="ru-RU" dirty="0">
                <a:solidFill>
                  <a:schemeClr val="bg1"/>
                </a:solidFill>
              </a:rPr>
              <a:t>, ако нишката принадлежи на управлявания пул от нишки, иначе е </a:t>
            </a:r>
            <a:r>
              <a:rPr lang="ru-RU" b="1" dirty="0">
                <a:solidFill>
                  <a:schemeClr val="bg1"/>
                </a:solidFill>
              </a:rPr>
              <a:t>false</a:t>
            </a:r>
            <a:r>
              <a:rPr lang="ru-RU" dirty="0">
                <a:solidFill>
                  <a:schemeClr val="bg1"/>
                </a:solidFill>
              </a:rPr>
              <a:t>.</a:t>
            </a:r>
          </a:p>
          <a:p>
            <a:r>
              <a:rPr lang="ru-RU" b="1" dirty="0" smtClean="0">
                <a:solidFill>
                  <a:schemeClr val="bg1"/>
                </a:solidFill>
              </a:rPr>
              <a:t>Name - </a:t>
            </a:r>
            <a:r>
              <a:rPr lang="ru-RU" dirty="0" smtClean="0">
                <a:solidFill>
                  <a:schemeClr val="bg1"/>
                </a:solidFill>
              </a:rPr>
              <a:t>Свойство </a:t>
            </a:r>
            <a:r>
              <a:rPr lang="ru-RU" dirty="0">
                <a:solidFill>
                  <a:schemeClr val="bg1"/>
                </a:solidFill>
              </a:rPr>
              <a:t>за четене и запис на името. Всяка нишка в .NET Framework може да има име. Това свойство е полезно за идентифицирането на нишките при дебъгване и извеждане на диагностични съобщения.</a:t>
            </a:r>
          </a:p>
          <a:p>
            <a:r>
              <a:rPr lang="ru-RU" b="1" dirty="0" smtClean="0">
                <a:solidFill>
                  <a:schemeClr val="bg1"/>
                </a:solidFill>
              </a:rPr>
              <a:t>Priority - </a:t>
            </a:r>
            <a:r>
              <a:rPr lang="ru-RU" dirty="0" smtClean="0">
                <a:solidFill>
                  <a:schemeClr val="bg1"/>
                </a:solidFill>
              </a:rPr>
              <a:t>Свойство </a:t>
            </a:r>
            <a:r>
              <a:rPr lang="ru-RU" dirty="0">
                <a:solidFill>
                  <a:schemeClr val="bg1"/>
                </a:solidFill>
              </a:rPr>
              <a:t>за четене и запис на приоритета на нишката. Възможните стойности са </a:t>
            </a:r>
            <a:r>
              <a:rPr lang="ru-RU" b="1" dirty="0">
                <a:solidFill>
                  <a:schemeClr val="bg1"/>
                </a:solidFill>
              </a:rPr>
              <a:t>Lowest</a:t>
            </a:r>
            <a:r>
              <a:rPr lang="ru-RU" dirty="0">
                <a:solidFill>
                  <a:schemeClr val="bg1"/>
                </a:solidFill>
              </a:rPr>
              <a:t>, </a:t>
            </a:r>
            <a:r>
              <a:rPr lang="ru-RU" b="1" dirty="0">
                <a:solidFill>
                  <a:schemeClr val="bg1"/>
                </a:solidFill>
              </a:rPr>
              <a:t>BelowNormal</a:t>
            </a:r>
            <a:r>
              <a:rPr lang="ru-RU" dirty="0">
                <a:solidFill>
                  <a:schemeClr val="bg1"/>
                </a:solidFill>
              </a:rPr>
              <a:t>, </a:t>
            </a:r>
            <a:r>
              <a:rPr lang="ru-RU" b="1" dirty="0">
                <a:solidFill>
                  <a:schemeClr val="bg1"/>
                </a:solidFill>
              </a:rPr>
              <a:t>Normal</a:t>
            </a:r>
            <a:r>
              <a:rPr lang="ru-RU" dirty="0">
                <a:solidFill>
                  <a:schemeClr val="bg1"/>
                </a:solidFill>
              </a:rPr>
              <a:t> (по подразбиране), </a:t>
            </a:r>
            <a:r>
              <a:rPr lang="ru-RU" b="1" dirty="0">
                <a:solidFill>
                  <a:schemeClr val="bg1"/>
                </a:solidFill>
              </a:rPr>
              <a:t>AboveNormal</a:t>
            </a:r>
            <a:r>
              <a:rPr lang="ru-RU" dirty="0">
                <a:solidFill>
                  <a:schemeClr val="bg1"/>
                </a:solidFill>
              </a:rPr>
              <a:t> и </a:t>
            </a:r>
            <a:r>
              <a:rPr lang="ru-RU" b="1" dirty="0">
                <a:solidFill>
                  <a:schemeClr val="bg1"/>
                </a:solidFill>
              </a:rPr>
              <a:t>Highest</a:t>
            </a:r>
            <a:r>
              <a:rPr lang="ru-RU" dirty="0" smtClean="0">
                <a:solidFill>
                  <a:schemeClr val="bg1"/>
                </a:solidFill>
              </a:rPr>
              <a:t>.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9348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bg-BG" dirty="0" smtClean="0">
                <a:solidFill>
                  <a:schemeClr val="accent6"/>
                </a:solidFill>
              </a:rPr>
              <a:t>Основни методи</a:t>
            </a:r>
            <a:r>
              <a:rPr lang="en-US" dirty="0" smtClean="0">
                <a:solidFill>
                  <a:schemeClr val="accent6"/>
                </a:solidFill>
              </a:rPr>
              <a:t> </a:t>
            </a:r>
            <a:r>
              <a:rPr lang="bg-BG" dirty="0" smtClean="0">
                <a:solidFill>
                  <a:schemeClr val="accent6"/>
                </a:solidFill>
              </a:rPr>
              <a:t>и свойства на класа </a:t>
            </a:r>
            <a:r>
              <a:rPr lang="en-US" dirty="0" smtClean="0">
                <a:solidFill>
                  <a:schemeClr val="accent6"/>
                </a:solidFill>
              </a:rPr>
              <a:t>Thread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2209800"/>
            <a:ext cx="8229600" cy="3916363"/>
          </a:xfrm>
        </p:spPr>
        <p:txBody>
          <a:bodyPr>
            <a:normAutofit fontScale="47500" lnSpcReduction="20000"/>
          </a:bodyPr>
          <a:lstStyle/>
          <a:p>
            <a:r>
              <a:rPr lang="ru-RU" b="1" dirty="0">
                <a:solidFill>
                  <a:schemeClr val="bg1"/>
                </a:solidFill>
              </a:rPr>
              <a:t>Start</a:t>
            </a:r>
            <a:r>
              <a:rPr lang="ru-RU" b="1" dirty="0" smtClean="0">
                <a:solidFill>
                  <a:schemeClr val="bg1"/>
                </a:solidFill>
              </a:rPr>
              <a:t>()</a:t>
            </a:r>
            <a:r>
              <a:rPr lang="en-US" b="1" dirty="0" smtClean="0">
                <a:solidFill>
                  <a:schemeClr val="bg1"/>
                </a:solidFill>
              </a:rPr>
              <a:t> - </a:t>
            </a:r>
            <a:r>
              <a:rPr lang="ru-RU" dirty="0" smtClean="0">
                <a:solidFill>
                  <a:schemeClr val="bg1"/>
                </a:solidFill>
              </a:rPr>
              <a:t>Стартира </a:t>
            </a:r>
            <a:r>
              <a:rPr lang="ru-RU" dirty="0">
                <a:solidFill>
                  <a:schemeClr val="bg1"/>
                </a:solidFill>
              </a:rPr>
              <a:t>посочената нишка. Операцията не е блокираща (връща управле­нието веднага). При извикване на </a:t>
            </a:r>
            <a:r>
              <a:rPr lang="ru-RU" b="1" dirty="0">
                <a:solidFill>
                  <a:schemeClr val="bg1"/>
                </a:solidFill>
              </a:rPr>
              <a:t>Start()</a:t>
            </a:r>
            <a:r>
              <a:rPr lang="ru-RU" dirty="0">
                <a:solidFill>
                  <a:schemeClr val="bg1"/>
                </a:solidFill>
              </a:rPr>
              <a:t> операционната система съз­дава нова нишка и сменя състоянието й в </a:t>
            </a:r>
            <a:r>
              <a:rPr lang="ru-RU" b="1" dirty="0">
                <a:solidFill>
                  <a:schemeClr val="bg1"/>
                </a:solidFill>
              </a:rPr>
              <a:t>Running</a:t>
            </a:r>
            <a:r>
              <a:rPr lang="ru-RU" dirty="0">
                <a:solidFill>
                  <a:schemeClr val="bg1"/>
                </a:solidFill>
              </a:rPr>
              <a:t>. При опит за повторно стартиране, се хвърля </a:t>
            </a:r>
            <a:r>
              <a:rPr lang="ru-RU" b="1" dirty="0">
                <a:solidFill>
                  <a:schemeClr val="bg1"/>
                </a:solidFill>
              </a:rPr>
              <a:t>ThreadStateException</a:t>
            </a:r>
            <a:r>
              <a:rPr lang="ru-RU" dirty="0" smtClean="0">
                <a:solidFill>
                  <a:schemeClr val="bg1"/>
                </a:solidFill>
              </a:rPr>
              <a:t>.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ru-RU" b="1" dirty="0" smtClean="0">
                <a:solidFill>
                  <a:schemeClr val="bg1"/>
                </a:solidFill>
              </a:rPr>
              <a:t>ThreadState - </a:t>
            </a:r>
            <a:r>
              <a:rPr lang="ru-RU" dirty="0" smtClean="0">
                <a:solidFill>
                  <a:schemeClr val="bg1"/>
                </a:solidFill>
              </a:rPr>
              <a:t>Свойство </a:t>
            </a:r>
            <a:r>
              <a:rPr lang="ru-RU" dirty="0">
                <a:solidFill>
                  <a:schemeClr val="bg1"/>
                </a:solidFill>
              </a:rPr>
              <a:t>само за четене. Съдържа състоянието на нишката. Състоянията, в които една нишка може да попадне, ще бъдат подробно обяснени в следващата точка – засега можем да считаме, че състоянието на една нишка определя например дали текущо тя работи или изчаква.</a:t>
            </a:r>
          </a:p>
          <a:p>
            <a:r>
              <a:rPr lang="ru-RU" b="1" dirty="0">
                <a:solidFill>
                  <a:schemeClr val="bg1"/>
                </a:solidFill>
              </a:rPr>
              <a:t>Abort</a:t>
            </a:r>
            <a:r>
              <a:rPr lang="ru-RU" b="1" dirty="0" smtClean="0">
                <a:solidFill>
                  <a:schemeClr val="bg1"/>
                </a:solidFill>
              </a:rPr>
              <a:t>() - </a:t>
            </a:r>
            <a:r>
              <a:rPr lang="ru-RU" dirty="0" smtClean="0">
                <a:solidFill>
                  <a:schemeClr val="bg1"/>
                </a:solidFill>
              </a:rPr>
              <a:t>Хвърля</a:t>
            </a:r>
            <a:r>
              <a:rPr lang="ru-RU" dirty="0">
                <a:solidFill>
                  <a:schemeClr val="bg1"/>
                </a:solidFill>
              </a:rPr>
              <a:t> </a:t>
            </a:r>
            <a:r>
              <a:rPr lang="ru-RU" b="1" dirty="0">
                <a:solidFill>
                  <a:schemeClr val="bg1"/>
                </a:solidFill>
              </a:rPr>
              <a:t>ThreadAbortException</a:t>
            </a:r>
            <a:r>
              <a:rPr lang="ru-RU" dirty="0">
                <a:solidFill>
                  <a:schemeClr val="bg1"/>
                </a:solidFill>
              </a:rPr>
              <a:t> в извиканата нишка, с което обикновено прекратява нишката. При определени условия, </a:t>
            </a:r>
            <a:r>
              <a:rPr lang="ru-RU" b="1" dirty="0">
                <a:solidFill>
                  <a:schemeClr val="bg1"/>
                </a:solidFill>
              </a:rPr>
              <a:t>Abort()</a:t>
            </a:r>
            <a:r>
              <a:rPr lang="ru-RU" dirty="0">
                <a:solidFill>
                  <a:schemeClr val="bg1"/>
                </a:solidFill>
              </a:rPr>
              <a:t> може и да не прекрати нишката. Това ще бъде обяснено в точка "Прекратяване".</a:t>
            </a:r>
          </a:p>
          <a:p>
            <a:r>
              <a:rPr lang="ru-RU" b="1" dirty="0">
                <a:solidFill>
                  <a:schemeClr val="bg1"/>
                </a:solidFill>
              </a:rPr>
              <a:t>Interrupt</a:t>
            </a:r>
            <a:r>
              <a:rPr lang="ru-RU" b="1" dirty="0" smtClean="0">
                <a:solidFill>
                  <a:schemeClr val="bg1"/>
                </a:solidFill>
              </a:rPr>
              <a:t>() - </a:t>
            </a:r>
            <a:r>
              <a:rPr lang="ru-RU" dirty="0" smtClean="0">
                <a:solidFill>
                  <a:schemeClr val="bg1"/>
                </a:solidFill>
              </a:rPr>
              <a:t>Ако </a:t>
            </a:r>
            <a:r>
              <a:rPr lang="ru-RU" dirty="0">
                <a:solidFill>
                  <a:schemeClr val="bg1"/>
                </a:solidFill>
              </a:rPr>
              <a:t>нишката е в състояние </a:t>
            </a:r>
            <a:r>
              <a:rPr lang="ru-RU" b="1" dirty="0">
                <a:solidFill>
                  <a:schemeClr val="bg1"/>
                </a:solidFill>
              </a:rPr>
              <a:t>WaitSleepJoin</a:t>
            </a:r>
            <a:r>
              <a:rPr lang="ru-RU" dirty="0">
                <a:solidFill>
                  <a:schemeClr val="bg1"/>
                </a:solidFill>
              </a:rPr>
              <a:t>, хвърля </a:t>
            </a:r>
            <a:r>
              <a:rPr lang="ru-RU" b="1" dirty="0">
                <a:solidFill>
                  <a:schemeClr val="bg1"/>
                </a:solidFill>
              </a:rPr>
              <a:t>ThreadInterrupted­Exception</a:t>
            </a:r>
            <a:r>
              <a:rPr lang="ru-RU" dirty="0">
                <a:solidFill>
                  <a:schemeClr val="bg1"/>
                </a:solidFill>
              </a:rPr>
              <a:t>. Нишката може да прихване това изключение и да продължи изпълнението си. Ако тя не го прихване, CLR го прихваща и прекратява нишката.</a:t>
            </a:r>
          </a:p>
          <a:p>
            <a:r>
              <a:rPr lang="ru-RU" dirty="0">
                <a:solidFill>
                  <a:schemeClr val="bg1"/>
                </a:solidFill>
              </a:rPr>
              <a:t>Ако нишката не е в състояние </a:t>
            </a:r>
            <a:r>
              <a:rPr lang="ru-RU" b="1" dirty="0">
                <a:solidFill>
                  <a:schemeClr val="bg1"/>
                </a:solidFill>
              </a:rPr>
              <a:t>WaitSleepJoin</a:t>
            </a:r>
            <a:r>
              <a:rPr lang="ru-RU" dirty="0">
                <a:solidFill>
                  <a:schemeClr val="bg1"/>
                </a:solidFill>
              </a:rPr>
              <a:t>, извикването на </a:t>
            </a:r>
            <a:r>
              <a:rPr lang="ru-RU" b="1" dirty="0">
                <a:solidFill>
                  <a:schemeClr val="bg1"/>
                </a:solidFill>
              </a:rPr>
              <a:t>Interrupt()</a:t>
            </a:r>
            <a:r>
              <a:rPr lang="ru-RU" dirty="0">
                <a:solidFill>
                  <a:schemeClr val="bg1"/>
                </a:solidFill>
              </a:rPr>
              <a:t> не прави нищо.</a:t>
            </a:r>
          </a:p>
          <a:p>
            <a:r>
              <a:rPr lang="ru-RU" b="1" dirty="0">
                <a:solidFill>
                  <a:schemeClr val="bg1"/>
                </a:solidFill>
              </a:rPr>
              <a:t>Join</a:t>
            </a:r>
            <a:r>
              <a:rPr lang="ru-RU" b="1" dirty="0" smtClean="0">
                <a:solidFill>
                  <a:schemeClr val="bg1"/>
                </a:solidFill>
              </a:rPr>
              <a:t>() - </a:t>
            </a:r>
            <a:r>
              <a:rPr lang="ru-RU" dirty="0" smtClean="0">
                <a:solidFill>
                  <a:schemeClr val="bg1"/>
                </a:solidFill>
              </a:rPr>
              <a:t>Извикващата </a:t>
            </a:r>
            <a:r>
              <a:rPr lang="ru-RU" dirty="0">
                <a:solidFill>
                  <a:schemeClr val="bg1"/>
                </a:solidFill>
              </a:rPr>
              <a:t>нишка изчаква, докато извиканата приключи. Може да се укаже таймаут.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1431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0668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Join() - </a:t>
            </a:r>
            <a:r>
              <a:rPr lang="bg-BG" dirty="0" smtClean="0">
                <a:solidFill>
                  <a:schemeClr val="accent6"/>
                </a:solidFill>
              </a:rPr>
              <a:t>пример</a:t>
            </a:r>
            <a:endParaRPr lang="en-US" dirty="0">
              <a:solidFill>
                <a:schemeClr val="accent6"/>
              </a:solidFill>
            </a:endParaRPr>
          </a:p>
        </p:txBody>
      </p:sp>
      <p:pic>
        <p:nvPicPr>
          <p:cNvPr id="4" name="Picture 4" descr="http://assets.rollingstone.com/assets/images/album_review/5a50f94571d62af80509729c70531252ab1de2eb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2133600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2121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066800"/>
          </a:xfrm>
        </p:spPr>
        <p:txBody>
          <a:bodyPr>
            <a:normAutofit/>
          </a:bodyPr>
          <a:lstStyle/>
          <a:p>
            <a:r>
              <a:rPr lang="bg-BG" dirty="0" smtClean="0">
                <a:solidFill>
                  <a:schemeClr val="accent6"/>
                </a:solidFill>
              </a:rPr>
              <a:t>Приоритет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85800" y="1859340"/>
            <a:ext cx="80010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Verdana" panose="020B0604030504040204" pitchFamily="34" charset="0"/>
              </a:rPr>
              <a:t>В повечето имплементации на многонишковост (multithreading), се поддържа и приоритет за нишките. На базата на приоритета, планировчи­кът (task scheduler) определя интервала от време, който следва да бъде отделен на нишката. Операционната система не е длъжна да се съобра­зява с предварително зададения приоритет, но обикновено го прави.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5473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>
                <a:solidFill>
                  <a:schemeClr val="accent6"/>
                </a:solidFill>
              </a:rPr>
              <a:t>Приоритет - пример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…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thread2.Priority = </a:t>
            </a:r>
            <a:r>
              <a:rPr lang="en-US" dirty="0" err="1">
                <a:solidFill>
                  <a:schemeClr val="bg1"/>
                </a:solidFill>
              </a:rPr>
              <a:t>ThreadPriority.Highest</a:t>
            </a:r>
            <a:r>
              <a:rPr lang="en-US" dirty="0">
                <a:solidFill>
                  <a:schemeClr val="bg1"/>
                </a:solidFill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thread1.Start();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thread2.Start();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…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8624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574" y="838200"/>
            <a:ext cx="8229600" cy="1112838"/>
          </a:xfrm>
        </p:spPr>
        <p:txBody>
          <a:bodyPr>
            <a:normAutofit fontScale="90000"/>
          </a:bodyPr>
          <a:lstStyle/>
          <a:p>
            <a:r>
              <a:rPr lang="bg-BG" dirty="0" smtClean="0">
                <a:solidFill>
                  <a:schemeClr val="accent6"/>
                </a:solidFill>
              </a:rPr>
              <a:t>Многозадачност</a:t>
            </a:r>
            <a:r>
              <a:rPr lang="bg-BG" dirty="0">
                <a:solidFill>
                  <a:schemeClr val="accent6"/>
                </a:solidFill>
              </a:rPr>
              <a:t/>
            </a:r>
            <a:br>
              <a:rPr lang="bg-BG" dirty="0">
                <a:solidFill>
                  <a:schemeClr val="accent6"/>
                </a:solidFill>
              </a:rPr>
            </a:b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62200"/>
            <a:ext cx="8229600" cy="3763963"/>
          </a:xfrm>
        </p:spPr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Казано накратко, многозадачността е възмож­ността на процесора да разпределя времето </a:t>
            </a:r>
            <a:r>
              <a:rPr lang="ru-RU" dirty="0" smtClean="0">
                <a:solidFill>
                  <a:schemeClr val="bg1"/>
                </a:solidFill>
              </a:rPr>
              <a:t>си </a:t>
            </a:r>
            <a:r>
              <a:rPr lang="ru-RU" dirty="0">
                <a:solidFill>
                  <a:schemeClr val="bg1"/>
                </a:solidFill>
              </a:rPr>
              <a:t>върху повече от една задача</a:t>
            </a:r>
            <a:r>
              <a:rPr lang="ru-RU" dirty="0" smtClean="0">
                <a:solidFill>
                  <a:schemeClr val="bg1"/>
                </a:solidFill>
              </a:rPr>
              <a:t>.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8843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>
                <a:solidFill>
                  <a:schemeClr val="accent6"/>
                </a:solidFill>
              </a:rPr>
              <a:t>Състояния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-     </a:t>
            </a:r>
            <a:r>
              <a:rPr lang="ru-RU" b="1" dirty="0">
                <a:solidFill>
                  <a:schemeClr val="bg1"/>
                </a:solidFill>
              </a:rPr>
              <a:t>Unstarted</a:t>
            </a:r>
            <a:r>
              <a:rPr lang="ru-RU" dirty="0">
                <a:solidFill>
                  <a:schemeClr val="bg1"/>
                </a:solidFill>
              </a:rPr>
              <a:t> – нишката е създадена, но не е извикан метода </a:t>
            </a:r>
            <a:r>
              <a:rPr lang="ru-RU" b="1" dirty="0">
                <a:solidFill>
                  <a:schemeClr val="bg1"/>
                </a:solidFill>
              </a:rPr>
              <a:t>Start()</a:t>
            </a:r>
            <a:r>
              <a:rPr lang="ru-RU" dirty="0">
                <a:solidFill>
                  <a:schemeClr val="bg1"/>
                </a:solidFill>
              </a:rPr>
              <a:t>. В момента, в който </a:t>
            </a:r>
            <a:r>
              <a:rPr lang="ru-RU" b="1" dirty="0">
                <a:solidFill>
                  <a:schemeClr val="bg1"/>
                </a:solidFill>
              </a:rPr>
              <a:t>Start() </a:t>
            </a:r>
            <a:r>
              <a:rPr lang="ru-RU" dirty="0">
                <a:solidFill>
                  <a:schemeClr val="bg1"/>
                </a:solidFill>
              </a:rPr>
              <a:t>бъде извикан, нишката преминава в състояние </a:t>
            </a:r>
            <a:r>
              <a:rPr lang="ru-RU" b="1" dirty="0">
                <a:solidFill>
                  <a:schemeClr val="bg1"/>
                </a:solidFill>
              </a:rPr>
              <a:t>Running</a:t>
            </a:r>
            <a:r>
              <a:rPr lang="ru-RU" dirty="0">
                <a:solidFill>
                  <a:schemeClr val="bg1"/>
                </a:solidFill>
              </a:rPr>
              <a:t> и по никакъв начин не може да се върне обратно в това състояние.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-     </a:t>
            </a:r>
            <a:r>
              <a:rPr lang="ru-RU" b="1" dirty="0">
                <a:solidFill>
                  <a:schemeClr val="bg1"/>
                </a:solidFill>
              </a:rPr>
              <a:t>Running</a:t>
            </a:r>
            <a:r>
              <a:rPr lang="ru-RU" dirty="0">
                <a:solidFill>
                  <a:schemeClr val="bg1"/>
                </a:solidFill>
              </a:rPr>
              <a:t> – нишката е стартирана, не е блокирана и не очаква да получи </a:t>
            </a:r>
            <a:r>
              <a:rPr lang="ru-RU" b="1" dirty="0">
                <a:solidFill>
                  <a:schemeClr val="bg1"/>
                </a:solidFill>
              </a:rPr>
              <a:t>ThreadAbortedException</a:t>
            </a:r>
            <a:r>
              <a:rPr lang="ru-RU" dirty="0">
                <a:solidFill>
                  <a:schemeClr val="bg1"/>
                </a:solidFill>
              </a:rPr>
              <a:t> (изключение, което се хвърля при извикване на метода </a:t>
            </a:r>
            <a:r>
              <a:rPr lang="ru-RU" b="1" dirty="0">
                <a:solidFill>
                  <a:schemeClr val="bg1"/>
                </a:solidFill>
              </a:rPr>
              <a:t>Abort()</a:t>
            </a:r>
            <a:r>
              <a:rPr lang="ru-RU" dirty="0">
                <a:solidFill>
                  <a:schemeClr val="bg1"/>
                </a:solidFill>
              </a:rPr>
              <a:t>).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-     </a:t>
            </a:r>
            <a:r>
              <a:rPr lang="ru-RU" b="1" dirty="0">
                <a:solidFill>
                  <a:schemeClr val="bg1"/>
                </a:solidFill>
              </a:rPr>
              <a:t>WaitSleepJoin</a:t>
            </a:r>
            <a:r>
              <a:rPr lang="ru-RU" dirty="0">
                <a:solidFill>
                  <a:schemeClr val="bg1"/>
                </a:solidFill>
              </a:rPr>
              <a:t> – нишката е блокирана, след като е бил извикан някой от методите </a:t>
            </a:r>
            <a:r>
              <a:rPr lang="ru-RU" b="1" dirty="0">
                <a:solidFill>
                  <a:schemeClr val="bg1"/>
                </a:solidFill>
              </a:rPr>
              <a:t>Wait()</a:t>
            </a:r>
            <a:r>
              <a:rPr lang="ru-RU" dirty="0">
                <a:solidFill>
                  <a:schemeClr val="bg1"/>
                </a:solidFill>
              </a:rPr>
              <a:t>, </a:t>
            </a:r>
            <a:r>
              <a:rPr lang="ru-RU" b="1" dirty="0">
                <a:solidFill>
                  <a:schemeClr val="bg1"/>
                </a:solidFill>
              </a:rPr>
              <a:t>Sleep()</a:t>
            </a:r>
            <a:r>
              <a:rPr lang="ru-RU" dirty="0">
                <a:solidFill>
                  <a:schemeClr val="bg1"/>
                </a:solidFill>
              </a:rPr>
              <a:t> или </a:t>
            </a:r>
            <a:r>
              <a:rPr lang="ru-RU" b="1" dirty="0">
                <a:solidFill>
                  <a:schemeClr val="bg1"/>
                </a:solidFill>
              </a:rPr>
              <a:t>Join()</a:t>
            </a:r>
            <a:r>
              <a:rPr lang="ru-RU" dirty="0">
                <a:solidFill>
                  <a:schemeClr val="bg1"/>
                </a:solidFill>
              </a:rPr>
              <a:t>.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-     </a:t>
            </a:r>
            <a:r>
              <a:rPr lang="ru-RU" b="1" dirty="0">
                <a:solidFill>
                  <a:schemeClr val="bg1"/>
                </a:solidFill>
              </a:rPr>
              <a:t>SuspendRequested</a:t>
            </a:r>
            <a:r>
              <a:rPr lang="ru-RU" dirty="0">
                <a:solidFill>
                  <a:schemeClr val="bg1"/>
                </a:solidFill>
              </a:rPr>
              <a:t> – за нишката е извикан метода </a:t>
            </a:r>
            <a:r>
              <a:rPr lang="ru-RU" b="1" dirty="0">
                <a:solidFill>
                  <a:schemeClr val="bg1"/>
                </a:solidFill>
              </a:rPr>
              <a:t>Suspend()</a:t>
            </a:r>
            <a:r>
              <a:rPr lang="ru-RU" dirty="0">
                <a:solidFill>
                  <a:schemeClr val="bg1"/>
                </a:solidFill>
              </a:rPr>
              <a:t>, но все още не е преустановена, а се изчаква безопасен момент това да се извърши</a:t>
            </a:r>
            <a:r>
              <a:rPr lang="ru-RU" dirty="0" smtClean="0">
                <a:solidFill>
                  <a:schemeClr val="bg1"/>
                </a:solidFill>
              </a:rPr>
              <a:t>.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34493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>
                <a:solidFill>
                  <a:schemeClr val="accent6"/>
                </a:solidFill>
              </a:rPr>
              <a:t>Състояния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</a:rPr>
              <a:t>-</a:t>
            </a:r>
            <a:r>
              <a:rPr lang="ru-RU" dirty="0">
                <a:solidFill>
                  <a:schemeClr val="bg1"/>
                </a:solidFill>
              </a:rPr>
              <a:t>     </a:t>
            </a:r>
            <a:r>
              <a:rPr lang="ru-RU" b="1" dirty="0">
                <a:solidFill>
                  <a:schemeClr val="bg1"/>
                </a:solidFill>
              </a:rPr>
              <a:t>Suspended</a:t>
            </a:r>
            <a:r>
              <a:rPr lang="ru-RU" dirty="0">
                <a:solidFill>
                  <a:schemeClr val="bg1"/>
                </a:solidFill>
              </a:rPr>
              <a:t> – нишката вече е преустановена.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-     </a:t>
            </a:r>
            <a:r>
              <a:rPr lang="ru-RU" b="1" dirty="0">
                <a:solidFill>
                  <a:schemeClr val="bg1"/>
                </a:solidFill>
              </a:rPr>
              <a:t>AbortRequested</a:t>
            </a:r>
            <a:r>
              <a:rPr lang="ru-RU" dirty="0">
                <a:solidFill>
                  <a:schemeClr val="bg1"/>
                </a:solidFill>
              </a:rPr>
              <a:t> – извикан е методът </a:t>
            </a:r>
            <a:r>
              <a:rPr lang="ru-RU" b="1" dirty="0">
                <a:solidFill>
                  <a:schemeClr val="bg1"/>
                </a:solidFill>
              </a:rPr>
              <a:t>Abort()</a:t>
            </a:r>
            <a:r>
              <a:rPr lang="ru-RU" dirty="0">
                <a:solidFill>
                  <a:schemeClr val="bg1"/>
                </a:solidFill>
              </a:rPr>
              <a:t> за нишката, но тя още не е получила изключението </a:t>
            </a:r>
            <a:r>
              <a:rPr lang="ru-RU" b="1" dirty="0">
                <a:solidFill>
                  <a:schemeClr val="bg1"/>
                </a:solidFill>
              </a:rPr>
              <a:t>ThreadAbortException</a:t>
            </a:r>
            <a:r>
              <a:rPr lang="ru-RU" dirty="0">
                <a:solidFill>
                  <a:schemeClr val="bg1"/>
                </a:solidFill>
              </a:rPr>
              <a:t>, което ще се опита да я прекрати.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-     </a:t>
            </a:r>
            <a:r>
              <a:rPr lang="ru-RU" b="1" dirty="0">
                <a:solidFill>
                  <a:schemeClr val="bg1"/>
                </a:solidFill>
              </a:rPr>
              <a:t>Aborted</a:t>
            </a:r>
            <a:r>
              <a:rPr lang="ru-RU" dirty="0">
                <a:solidFill>
                  <a:schemeClr val="bg1"/>
                </a:solidFill>
              </a:rPr>
              <a:t> – нишката вече е прекратена като едновременно с това се намира и в състоянието </a:t>
            </a:r>
            <a:r>
              <a:rPr lang="ru-RU" b="1" dirty="0">
                <a:solidFill>
                  <a:schemeClr val="bg1"/>
                </a:solidFill>
              </a:rPr>
              <a:t>Stopped</a:t>
            </a:r>
            <a:r>
              <a:rPr lang="ru-RU" dirty="0">
                <a:solidFill>
                  <a:schemeClr val="bg1"/>
                </a:solidFill>
              </a:rPr>
              <a:t>.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-     </a:t>
            </a:r>
            <a:r>
              <a:rPr lang="ru-RU" b="1" dirty="0">
                <a:solidFill>
                  <a:schemeClr val="bg1"/>
                </a:solidFill>
              </a:rPr>
              <a:t>StopRequested</a:t>
            </a:r>
            <a:r>
              <a:rPr lang="ru-RU" dirty="0">
                <a:solidFill>
                  <a:schemeClr val="bg1"/>
                </a:solidFill>
              </a:rPr>
              <a:t> – от нишката е поискано да прекрати работата си.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-     </a:t>
            </a:r>
            <a:r>
              <a:rPr lang="ru-RU" b="1" dirty="0">
                <a:solidFill>
                  <a:schemeClr val="bg1"/>
                </a:solidFill>
              </a:rPr>
              <a:t>Stopped</a:t>
            </a:r>
            <a:r>
              <a:rPr lang="ru-RU" dirty="0">
                <a:solidFill>
                  <a:schemeClr val="bg1"/>
                </a:solidFill>
              </a:rPr>
              <a:t> – нишката е прекратена или след като й е бил извикан методът </a:t>
            </a:r>
            <a:r>
              <a:rPr lang="ru-RU" b="1" dirty="0">
                <a:solidFill>
                  <a:schemeClr val="bg1"/>
                </a:solidFill>
              </a:rPr>
              <a:t>Abort()</a:t>
            </a:r>
            <a:r>
              <a:rPr lang="ru-RU" dirty="0">
                <a:solidFill>
                  <a:schemeClr val="bg1"/>
                </a:solidFill>
              </a:rPr>
              <a:t>, или след като е приключила по естествен начин.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-     </a:t>
            </a:r>
            <a:r>
              <a:rPr lang="ru-RU" b="1" dirty="0">
                <a:solidFill>
                  <a:schemeClr val="bg1"/>
                </a:solidFill>
              </a:rPr>
              <a:t>Background</a:t>
            </a:r>
            <a:r>
              <a:rPr lang="ru-RU" dirty="0">
                <a:solidFill>
                  <a:schemeClr val="bg1"/>
                </a:solidFill>
              </a:rPr>
              <a:t> – нишката е във фонов режим.</a:t>
            </a:r>
          </a:p>
        </p:txBody>
      </p:sp>
    </p:spTree>
    <p:extLst>
      <p:ext uri="{BB962C8B-B14F-4D97-AF65-F5344CB8AC3E}">
        <p14:creationId xmlns:p14="http://schemas.microsoft.com/office/powerpoint/2010/main" val="39691369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>
                <a:solidFill>
                  <a:schemeClr val="accent6"/>
                </a:solidFill>
              </a:rPr>
              <a:t>Задача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bg-BG" dirty="0">
                <a:solidFill>
                  <a:schemeClr val="bg1"/>
                </a:solidFill>
              </a:rPr>
              <a:t> Напишете програма, която стартира </a:t>
            </a:r>
            <a:r>
              <a:rPr lang="en-US" dirty="0" smtClean="0">
                <a:solidFill>
                  <a:schemeClr val="bg1"/>
                </a:solidFill>
              </a:rPr>
              <a:t>3 </a:t>
            </a:r>
            <a:r>
              <a:rPr lang="bg-BG" dirty="0" smtClean="0">
                <a:solidFill>
                  <a:schemeClr val="bg1"/>
                </a:solidFill>
              </a:rPr>
              <a:t>нишки</a:t>
            </a:r>
            <a:r>
              <a:rPr lang="bg-BG" dirty="0">
                <a:solidFill>
                  <a:schemeClr val="bg1"/>
                </a:solidFill>
              </a:rPr>
              <a:t>. Всяка нишка изписва "Thread X started", спи (Thread.Sleep()) случаен брой милисекунди и изписва "Thread X stopped". X трябва да се задава в конструктора на класа, който съдържа метода, използван в ThreadStart делегата.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34682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accent6"/>
                </a:solidFill>
              </a:rPr>
              <a:t>ThreadPool</a:t>
            </a:r>
            <a:r>
              <a:rPr lang="bg-BG" dirty="0" smtClean="0">
                <a:solidFill>
                  <a:schemeClr val="accent6"/>
                </a:solidFill>
              </a:rPr>
              <a:t> (Пул от нишки)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bg-BG" dirty="0">
                <a:solidFill>
                  <a:schemeClr val="bg1"/>
                </a:solidFill>
              </a:rPr>
              <a:t>През голям период от своето съществуване, нишката се намира в състояние </a:t>
            </a:r>
            <a:r>
              <a:rPr lang="bg-BG" b="1" dirty="0">
                <a:solidFill>
                  <a:schemeClr val="bg1"/>
                </a:solidFill>
              </a:rPr>
              <a:t>ThreadState.WaitSleepJoin</a:t>
            </a:r>
            <a:r>
              <a:rPr lang="bg-BG" dirty="0">
                <a:solidFill>
                  <a:schemeClr val="bg1"/>
                </a:solidFill>
              </a:rPr>
              <a:t> – очакваща случването на някакво събитие или приспана със </a:t>
            </a:r>
            <a:r>
              <a:rPr lang="bg-BG" b="1" dirty="0">
                <a:solidFill>
                  <a:schemeClr val="bg1"/>
                </a:solidFill>
              </a:rPr>
              <a:t>Sleep(…)</a:t>
            </a:r>
            <a:r>
              <a:rPr lang="bg-BG" dirty="0">
                <a:solidFill>
                  <a:schemeClr val="bg1"/>
                </a:solidFill>
              </a:rPr>
              <a:t>. Понякога нишката се "събужда" за много кратки периоди, само за да провери дали е изпълнено някакво условие. Поддържането на много неактивни нишки е излишно и консумира ресурси.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63757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accent6"/>
                </a:solidFill>
              </a:rPr>
              <a:t>ThreadPool</a:t>
            </a:r>
            <a:r>
              <a:rPr lang="bg-BG" dirty="0" smtClean="0">
                <a:solidFill>
                  <a:schemeClr val="accent6"/>
                </a:solidFill>
              </a:rPr>
              <a:t> (Пул от нишки)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Подходът на пула от нишки намалява натоварването при създаване и унищожаване на нишки. Група нишки, наречени работни нишки (worker threads), се създават в началото на многонишковото приложение и формират пул. Работните нишки са фиксиран брой – веднъж създадени, не се убиват и не се създават нови. При нова задача, пулът предоставя работна нишка за нейното изпълнение.</a:t>
            </a:r>
          </a:p>
        </p:txBody>
      </p:sp>
    </p:spTree>
    <p:extLst>
      <p:ext uri="{BB962C8B-B14F-4D97-AF65-F5344CB8AC3E}">
        <p14:creationId xmlns:p14="http://schemas.microsoft.com/office/powerpoint/2010/main" val="27511337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accent6"/>
                </a:solidFill>
              </a:rPr>
              <a:t>ThreadPool</a:t>
            </a:r>
            <a:r>
              <a:rPr lang="bg-BG" dirty="0" smtClean="0">
                <a:solidFill>
                  <a:schemeClr val="accent6"/>
                </a:solidFill>
              </a:rPr>
              <a:t> предимства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>
                <a:solidFill>
                  <a:schemeClr val="bg1"/>
                </a:solidFill>
              </a:rPr>
              <a:t>Пулът от нишки преизползва нишките. Не се губи време за създаване и унищожаване на нишки.</a:t>
            </a:r>
          </a:p>
          <a:p>
            <a:r>
              <a:rPr lang="ru-RU" dirty="0">
                <a:solidFill>
                  <a:schemeClr val="bg1"/>
                </a:solidFill>
              </a:rPr>
              <a:t>Задачата, обслужвана от работните нишки, се освобождава от задълже­нието да ги създава и контролира.</a:t>
            </a:r>
          </a:p>
          <a:p>
            <a:r>
              <a:rPr lang="ru-RU" dirty="0">
                <a:solidFill>
                  <a:schemeClr val="bg1"/>
                </a:solidFill>
              </a:rPr>
              <a:t>Увеличаването на производителността е не само по отношение на теку­щото приложение, но и по отношение на другите стартирани процеси. Постоянният брой на работните нишки позволява на операционната сис­тема да оптимизира кванта от време, предоставян на нишките от всички процеси.</a:t>
            </a:r>
          </a:p>
        </p:txBody>
      </p:sp>
    </p:spTree>
    <p:extLst>
      <p:ext uri="{BB962C8B-B14F-4D97-AF65-F5344CB8AC3E}">
        <p14:creationId xmlns:p14="http://schemas.microsoft.com/office/powerpoint/2010/main" val="28965615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accent6"/>
                </a:solidFill>
              </a:rPr>
              <a:t>ThreadPool</a:t>
            </a:r>
            <a:r>
              <a:rPr lang="bg-BG" dirty="0" smtClean="0">
                <a:solidFill>
                  <a:schemeClr val="accent6"/>
                </a:solidFill>
              </a:rPr>
              <a:t> недостатъци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>
                <a:solidFill>
                  <a:schemeClr val="bg1"/>
                </a:solidFill>
              </a:rPr>
              <a:t>Пулът от нишки е неудобен, когато е нужна контролираща нишка. Всички работни нишки са равнопоставени.</a:t>
            </a:r>
          </a:p>
          <a:p>
            <a:r>
              <a:rPr lang="ru-RU" dirty="0">
                <a:solidFill>
                  <a:schemeClr val="bg1"/>
                </a:solidFill>
              </a:rPr>
              <a:t>Работните нишки не трябва да работят върху споделени данни. Ако има нужда от синхронизация, пулът не е добро решение, защото по своята същност е асинхронен.</a:t>
            </a:r>
          </a:p>
          <a:p>
            <a:r>
              <a:rPr lang="ru-RU" dirty="0">
                <a:solidFill>
                  <a:schemeClr val="bg1"/>
                </a:solidFill>
              </a:rPr>
              <a:t>Ако някоя от задачите отнема много време, тя може да забави останалите.</a:t>
            </a:r>
          </a:p>
          <a:p>
            <a:r>
              <a:rPr lang="ru-RU" dirty="0">
                <a:solidFill>
                  <a:schemeClr val="bg1"/>
                </a:solidFill>
              </a:rPr>
              <a:t>Ако дадена задача е в пула от нишки, тя не може да се премахне от него.</a:t>
            </a:r>
          </a:p>
        </p:txBody>
      </p:sp>
    </p:spTree>
    <p:extLst>
      <p:ext uri="{BB962C8B-B14F-4D97-AF65-F5344CB8AC3E}">
        <p14:creationId xmlns:p14="http://schemas.microsoft.com/office/powerpoint/2010/main" val="32924001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accent6"/>
                </a:solidFill>
              </a:rPr>
              <a:t>ThreadPool</a:t>
            </a:r>
            <a:r>
              <a:rPr lang="bg-BG" dirty="0" smtClean="0">
                <a:solidFill>
                  <a:schemeClr val="accent6"/>
                </a:solidFill>
              </a:rPr>
              <a:t> демо</a:t>
            </a:r>
            <a:endParaRPr lang="en-US" dirty="0"/>
          </a:p>
        </p:txBody>
      </p:sp>
      <p:pic>
        <p:nvPicPr>
          <p:cNvPr id="1026" name="Picture 2" descr="https://www.classes.cs.uchicago.edu/archive/2013/spring/12300-1/pa/pa2/threadpoo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587" y="1967706"/>
            <a:ext cx="7362825" cy="3790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88087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Въпроси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027" name="Picture 3" descr="C:\Users\Lazar\Desktop\01-red-question-mark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2057400"/>
            <a:ext cx="2419082" cy="2419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7995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Задачи за домашна работа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87680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Напишете задача, която създава 5 нишки и всяка от тях да изписва 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“The thread is started!” 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и да изчаква произволен брой секунди (от 1 до 10) преди да изпише „Т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he thread complete!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“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. </a:t>
            </a:r>
            <a:r>
              <a:rPr lang="bg-BG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Стартирайте всичките нишки. </a:t>
            </a: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Разширете задача като преди да заспи сложете произволно някакво име на всяка нишка и нека това име да е уникално. След като нишката е именувана, то нека тя се представи. Решете задачата без да използвате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thread pool.</a:t>
            </a:r>
            <a:endParaRPr lang="ru-RU" sz="2000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Решете същата задача по втори начин като 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създадете 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thread pool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 със 7 нишки, но използвате само 5 от тях.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Напишете програма, която в една нишка изписва числата от 0 до 50 000, но спира изпълнието си, когато достигне 25 000 и изчаква друга нишка да свърши изпълнението си. Нека тази друга нишка просто да изкарва 20 пъти съобщението „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Running…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“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през половин секунда.</a:t>
            </a:r>
            <a:endParaRPr lang="bg-BG" sz="20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2984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>
                <a:solidFill>
                  <a:schemeClr val="accent6"/>
                </a:solidFill>
              </a:rPr>
              <a:t>Ползите от многозадачността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В случаите на многопроцесорни системи многозадачността води до повишена производителност. Когато изпълнението на приложението е разделено на части, които могат да бъдат изпълнени независимо една от друга, то те могат да се разпределят между процесорите и да приключат за по-малко време.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7939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>
                <a:solidFill>
                  <a:schemeClr val="accent6"/>
                </a:solidFill>
              </a:rPr>
              <a:t>Видове многозадачност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bg-BG" dirty="0">
                <a:solidFill>
                  <a:schemeClr val="bg1"/>
                </a:solidFill>
              </a:rPr>
              <a:t>К</a:t>
            </a:r>
            <a:r>
              <a:rPr lang="bg-BG" dirty="0" smtClean="0">
                <a:solidFill>
                  <a:schemeClr val="bg1"/>
                </a:solidFill>
              </a:rPr>
              <a:t>ооперативната многозадачност - </a:t>
            </a:r>
            <a:r>
              <a:rPr lang="ru-RU" dirty="0">
                <a:solidFill>
                  <a:schemeClr val="bg1"/>
                </a:solidFill>
              </a:rPr>
              <a:t>всяка нишка сама решава колко процесорно време й е необходимо. Веднъж заела процесора, тя го освобождава само ако приключи работата си или трябва да чака за някакъв </a:t>
            </a:r>
            <a:r>
              <a:rPr lang="ru-RU" dirty="0" smtClean="0">
                <a:solidFill>
                  <a:schemeClr val="bg1"/>
                </a:solidFill>
              </a:rPr>
              <a:t>ресурс</a:t>
            </a:r>
          </a:p>
          <a:p>
            <a:r>
              <a:rPr lang="ru-RU" dirty="0" smtClean="0">
                <a:solidFill>
                  <a:schemeClr val="bg1"/>
                </a:solidFill>
              </a:rPr>
              <a:t>Изпреварваща многозадачност - </a:t>
            </a:r>
            <a:r>
              <a:rPr lang="ru-RU" dirty="0">
                <a:solidFill>
                  <a:schemeClr val="bg1"/>
                </a:solidFill>
              </a:rPr>
              <a:t>за вся­ка нишка предварително се заделя процесорно време. Системен софтуер, наречен планировчик (task scheduler), е отговорен за това разпределение на времето. В края на всеки такъв предварително зададен интервал от време, нишката се снема от процесора, без значение дали е приключила работата си.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8930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>
                <a:solidFill>
                  <a:schemeClr val="accent6"/>
                </a:solidFill>
              </a:rPr>
              <a:t>Пример за отделна задача</a:t>
            </a:r>
            <a:endParaRPr lang="en-US" dirty="0">
              <a:solidFill>
                <a:schemeClr val="accent6"/>
              </a:solidFill>
            </a:endParaRPr>
          </a:p>
        </p:txBody>
      </p:sp>
      <p:pic>
        <p:nvPicPr>
          <p:cNvPr id="1028" name="Picture 4" descr="http://www.ni.com/cms/images/devzone/tut/MultithreadedLabVIEW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100262"/>
            <a:ext cx="6096000" cy="296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9459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>
                <a:solidFill>
                  <a:schemeClr val="accent6"/>
                </a:solidFill>
              </a:rPr>
              <a:t>Решението – процеси и нишки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>
                <a:solidFill>
                  <a:schemeClr val="bg1"/>
                </a:solidFill>
              </a:rPr>
              <a:t>Процесът е съвкупността от памет, стек и код на приложението. Опера­ционната система работи с процеси, които потребителите възприемат като приложения - това са две имена за едно и също понятие</a:t>
            </a:r>
            <a:r>
              <a:rPr lang="ru-RU" dirty="0" smtClean="0">
                <a:solidFill>
                  <a:schemeClr val="bg1"/>
                </a:solidFill>
              </a:rPr>
              <a:t>.</a:t>
            </a:r>
          </a:p>
          <a:p>
            <a:r>
              <a:rPr lang="ru-RU" dirty="0">
                <a:solidFill>
                  <a:schemeClr val="bg1"/>
                </a:solidFill>
              </a:rPr>
              <a:t>Е</a:t>
            </a:r>
            <a:r>
              <a:rPr lang="ru-RU" dirty="0" smtClean="0">
                <a:solidFill>
                  <a:schemeClr val="bg1"/>
                </a:solidFill>
              </a:rPr>
              <a:t>дин </a:t>
            </a:r>
            <a:r>
              <a:rPr lang="ru-RU" dirty="0">
                <a:solidFill>
                  <a:schemeClr val="bg1"/>
                </a:solidFill>
              </a:rPr>
              <a:t>процес може да изисква паралелно изпълнение на повече от една задача</a:t>
            </a:r>
            <a:r>
              <a:rPr lang="ru-RU" dirty="0" smtClean="0">
                <a:solidFill>
                  <a:schemeClr val="bg1"/>
                </a:solidFill>
              </a:rPr>
              <a:t>.</a:t>
            </a:r>
          </a:p>
          <a:p>
            <a:r>
              <a:rPr lang="ru-RU" dirty="0">
                <a:solidFill>
                  <a:schemeClr val="bg1"/>
                </a:solidFill>
              </a:rPr>
              <a:t>Затова процесите са съставени от една или повече нишки, които се изпълняват едновременно от гледна точка на </a:t>
            </a:r>
            <a:r>
              <a:rPr lang="ru-RU" dirty="0" smtClean="0">
                <a:solidFill>
                  <a:schemeClr val="bg1"/>
                </a:solidFill>
              </a:rPr>
              <a:t>потребителя</a:t>
            </a:r>
          </a:p>
          <a:p>
            <a:r>
              <a:rPr lang="ru-RU" dirty="0">
                <a:solidFill>
                  <a:schemeClr val="bg1"/>
                </a:solidFill>
              </a:rPr>
              <a:t>Нишката е основната единица, за която се заделя процесорно време.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7848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bg-BG" dirty="0" smtClean="0">
                <a:solidFill>
                  <a:schemeClr val="accent6"/>
                </a:solidFill>
              </a:rPr>
              <a:t>Прилики и разлики между процеси и нишки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09800"/>
            <a:ext cx="8229600" cy="3916363"/>
          </a:xfrm>
        </p:spPr>
        <p:txBody>
          <a:bodyPr>
            <a:normAutofit fontScale="85000" lnSpcReduction="20000"/>
          </a:bodyPr>
          <a:lstStyle/>
          <a:p>
            <a:r>
              <a:rPr lang="ru-RU" dirty="0">
                <a:solidFill>
                  <a:schemeClr val="bg1"/>
                </a:solidFill>
              </a:rPr>
              <a:t>Както процесите, така и нишките, имат собствен стек и имат определен приоритет</a:t>
            </a:r>
            <a:r>
              <a:rPr lang="ru-RU" dirty="0" smtClean="0">
                <a:solidFill>
                  <a:schemeClr val="bg1"/>
                </a:solidFill>
              </a:rPr>
              <a:t>.</a:t>
            </a:r>
          </a:p>
          <a:p>
            <a:r>
              <a:rPr lang="ru-RU" dirty="0">
                <a:solidFill>
                  <a:schemeClr val="bg1"/>
                </a:solidFill>
              </a:rPr>
              <a:t>Процесите са независими един от друг по отношение на памет и данни</a:t>
            </a:r>
            <a:r>
              <a:rPr lang="ru-RU" dirty="0" smtClean="0">
                <a:solidFill>
                  <a:schemeClr val="bg1"/>
                </a:solidFill>
              </a:rPr>
              <a:t>.</a:t>
            </a:r>
          </a:p>
          <a:p>
            <a:r>
              <a:rPr lang="ru-RU" dirty="0">
                <a:solidFill>
                  <a:schemeClr val="bg1"/>
                </a:solidFill>
              </a:rPr>
              <a:t>За разлика от тях, всички нишки в един процес споделят обща памет – паметта на процеса, към който принадлежат</a:t>
            </a:r>
            <a:r>
              <a:rPr lang="ru-RU" dirty="0" smtClean="0">
                <a:solidFill>
                  <a:schemeClr val="bg1"/>
                </a:solidFill>
              </a:rPr>
              <a:t>.</a:t>
            </a:r>
          </a:p>
          <a:p>
            <a:r>
              <a:rPr lang="ru-RU" dirty="0">
                <a:solidFill>
                  <a:schemeClr val="bg1"/>
                </a:solidFill>
              </a:rPr>
              <a:t>Докато процесите съдържат изпълнимия код, нишките го изпълняват – процесите са пасивни, а нишките – активни.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303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066800"/>
          </a:xfrm>
        </p:spPr>
        <p:txBody>
          <a:bodyPr>
            <a:normAutofit/>
          </a:bodyPr>
          <a:lstStyle/>
          <a:p>
            <a:r>
              <a:rPr lang="bg-BG" dirty="0">
                <a:solidFill>
                  <a:schemeClr val="accent6"/>
                </a:solidFill>
              </a:rPr>
              <a:t>Какво предлагат нишките?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09800"/>
            <a:ext cx="8229600" cy="3916363"/>
          </a:xfrm>
        </p:spPr>
        <p:txBody>
          <a:bodyPr>
            <a:normAutofit fontScale="92500" lnSpcReduction="20000"/>
          </a:bodyPr>
          <a:lstStyle/>
          <a:p>
            <a:r>
              <a:rPr lang="ru-RU" dirty="0">
                <a:solidFill>
                  <a:schemeClr val="bg1"/>
                </a:solidFill>
              </a:rPr>
              <a:t>Използването на няколко нишки създава впечатление за извършване на много задачи едновременно</a:t>
            </a:r>
            <a:r>
              <a:rPr lang="ru-RU" dirty="0" smtClean="0">
                <a:solidFill>
                  <a:schemeClr val="bg1"/>
                </a:solidFill>
              </a:rPr>
              <a:t>.</a:t>
            </a:r>
          </a:p>
          <a:p>
            <a:r>
              <a:rPr lang="ru-RU" dirty="0">
                <a:solidFill>
                  <a:schemeClr val="bg1"/>
                </a:solidFill>
              </a:rPr>
              <a:t>Причината е, че процесорът се предоставя на всяка нишка за някакъв определен интервал от време (квант</a:t>
            </a:r>
            <a:r>
              <a:rPr lang="ru-RU" dirty="0" smtClean="0">
                <a:solidFill>
                  <a:schemeClr val="bg1"/>
                </a:solidFill>
              </a:rPr>
              <a:t>).</a:t>
            </a:r>
          </a:p>
          <a:p>
            <a:r>
              <a:rPr lang="ru-RU" dirty="0">
                <a:solidFill>
                  <a:schemeClr val="bg1"/>
                </a:solidFill>
              </a:rPr>
              <a:t>След изтичането на този квант, се получава прекъсване и процесорът се предоставя на следващата чакаща нишка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898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066800"/>
          </a:xfrm>
        </p:spPr>
        <p:txBody>
          <a:bodyPr>
            <a:normAutofit/>
          </a:bodyPr>
          <a:lstStyle/>
          <a:p>
            <a:r>
              <a:rPr lang="bg-BG" dirty="0" smtClean="0">
                <a:solidFill>
                  <a:schemeClr val="accent6"/>
                </a:solidFill>
              </a:rPr>
              <a:t>Кога са удобни нишките</a:t>
            </a:r>
            <a:r>
              <a:rPr lang="bg-BG" dirty="0">
                <a:solidFill>
                  <a:schemeClr val="accent6"/>
                </a:solidFill>
              </a:rPr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09800"/>
            <a:ext cx="8229600" cy="3916363"/>
          </a:xfrm>
        </p:spPr>
        <p:txBody>
          <a:bodyPr>
            <a:normAutofit fontScale="77500" lnSpcReduction="20000"/>
          </a:bodyPr>
          <a:lstStyle/>
          <a:p>
            <a:r>
              <a:rPr lang="ru-RU" dirty="0">
                <a:solidFill>
                  <a:schemeClr val="bg1"/>
                </a:solidFill>
              </a:rPr>
              <a:t>Удобно е да се ползват нишки при обслужване на много потребители едновременно, напр. при приложение от тип уеб сървър</a:t>
            </a:r>
            <a:r>
              <a:rPr lang="ru-RU" dirty="0" smtClean="0">
                <a:solidFill>
                  <a:schemeClr val="bg1"/>
                </a:solidFill>
              </a:rPr>
              <a:t>.</a:t>
            </a:r>
          </a:p>
          <a:p>
            <a:r>
              <a:rPr lang="ru-RU" dirty="0">
                <a:solidFill>
                  <a:schemeClr val="bg1"/>
                </a:solidFill>
              </a:rPr>
              <a:t>При мрежова комуникация </a:t>
            </a:r>
            <a:r>
              <a:rPr lang="ru-RU" dirty="0" smtClean="0">
                <a:solidFill>
                  <a:schemeClr val="bg1"/>
                </a:solidFill>
              </a:rPr>
              <a:t>- </a:t>
            </a:r>
            <a:r>
              <a:rPr lang="ru-RU" dirty="0">
                <a:solidFill>
                  <a:schemeClr val="bg1"/>
                </a:solidFill>
              </a:rPr>
              <a:t>комуникацията може да бъде изолирана в отделна нишка и докато приложението чака отговор от другата страна, да извършва друга полезна работа</a:t>
            </a:r>
            <a:r>
              <a:rPr lang="ru-RU" dirty="0" smtClean="0">
                <a:solidFill>
                  <a:schemeClr val="bg1"/>
                </a:solidFill>
              </a:rPr>
              <a:t>.</a:t>
            </a:r>
          </a:p>
          <a:p>
            <a:r>
              <a:rPr lang="bg-BG" dirty="0">
                <a:solidFill>
                  <a:schemeClr val="bg1"/>
                </a:solidFill>
              </a:rPr>
              <a:t>Всяка нишка има приоритет</a:t>
            </a:r>
            <a:r>
              <a:rPr lang="bg-BG" dirty="0" smtClean="0">
                <a:solidFill>
                  <a:schemeClr val="bg1"/>
                </a:solidFill>
              </a:rPr>
              <a:t>.</a:t>
            </a:r>
          </a:p>
          <a:p>
            <a:r>
              <a:rPr lang="ru-RU" dirty="0">
                <a:solidFill>
                  <a:schemeClr val="bg1"/>
                </a:solidFill>
              </a:rPr>
              <a:t>Изпълняването на дълги </a:t>
            </a:r>
            <a:r>
              <a:rPr lang="ru-RU" dirty="0" smtClean="0">
                <a:solidFill>
                  <a:schemeClr val="bg1"/>
                </a:solidFill>
              </a:rPr>
              <a:t>изчисления, винаги </a:t>
            </a:r>
            <a:r>
              <a:rPr lang="ru-RU" dirty="0">
                <a:solidFill>
                  <a:schemeClr val="bg1"/>
                </a:solidFill>
              </a:rPr>
              <a:t>трябва да става на заден план, за да може потребителският интерфейс да реагира на потребителски заявки.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1824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00"/>
      </a:hlink>
      <a:folHlink>
        <a:srgbClr val="FF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17482</TotalTime>
  <Words>1116</Words>
  <Application>Microsoft Office PowerPoint</Application>
  <PresentationFormat>On-screen Show (4:3)</PresentationFormat>
  <Paragraphs>98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Verdana</vt:lpstr>
      <vt:lpstr>Wingdings</vt:lpstr>
      <vt:lpstr>Office Theme</vt:lpstr>
      <vt:lpstr>Многонишково програмиране</vt:lpstr>
      <vt:lpstr>Многозадачност </vt:lpstr>
      <vt:lpstr>Ползите от многозадачността</vt:lpstr>
      <vt:lpstr>Видове многозадачност</vt:lpstr>
      <vt:lpstr>Пример за отделна задача</vt:lpstr>
      <vt:lpstr>Решението – процеси и нишки</vt:lpstr>
      <vt:lpstr>Прилики и разлики между процеси и нишки</vt:lpstr>
      <vt:lpstr>Какво предлагат нишките?</vt:lpstr>
      <vt:lpstr>Кога са удобни нишките?</vt:lpstr>
      <vt:lpstr>Изпълнение на няколко нишки - пример</vt:lpstr>
      <vt:lpstr>Класът Thread</vt:lpstr>
      <vt:lpstr>Основни методи на класа Thread</vt:lpstr>
      <vt:lpstr>Suspend() и Resume()!!!</vt:lpstr>
      <vt:lpstr>Suspend() и Resume() Демо</vt:lpstr>
      <vt:lpstr>Основни методи и свойства на класа Thread</vt:lpstr>
      <vt:lpstr>Основни методи и свойства на класа Thread</vt:lpstr>
      <vt:lpstr>Join() - пример</vt:lpstr>
      <vt:lpstr>Приоритет</vt:lpstr>
      <vt:lpstr>Приоритет - пример</vt:lpstr>
      <vt:lpstr>Състояния</vt:lpstr>
      <vt:lpstr>Състояния</vt:lpstr>
      <vt:lpstr>Задача</vt:lpstr>
      <vt:lpstr>ThreadPool (Пул от нишки)</vt:lpstr>
      <vt:lpstr>ThreadPool (Пул от нишки)</vt:lpstr>
      <vt:lpstr>ThreadPool предимства</vt:lpstr>
      <vt:lpstr>ThreadPool недостатъци</vt:lpstr>
      <vt:lpstr>ThreadPool демо</vt:lpstr>
      <vt:lpstr>Въпроси</vt:lpstr>
      <vt:lpstr>Задачи за домашна работа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Lazar Sestrimski</dc:creator>
  <cp:lastModifiedBy>m3n7alsnak3</cp:lastModifiedBy>
  <cp:revision>274</cp:revision>
  <dcterms:created xsi:type="dcterms:W3CDTF">2015-03-24T20:13:30Z</dcterms:created>
  <dcterms:modified xsi:type="dcterms:W3CDTF">2015-06-15T19:02:42Z</dcterms:modified>
</cp:coreProperties>
</file>