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64" r:id="rId3"/>
    <p:sldId id="379" r:id="rId4"/>
    <p:sldId id="380" r:id="rId5"/>
    <p:sldId id="381" r:id="rId6"/>
    <p:sldId id="383" r:id="rId7"/>
    <p:sldId id="384" r:id="rId8"/>
    <p:sldId id="382" r:id="rId9"/>
    <p:sldId id="386" r:id="rId10"/>
    <p:sldId id="387" r:id="rId11"/>
    <p:sldId id="388" r:id="rId12"/>
    <p:sldId id="389" r:id="rId13"/>
    <p:sldId id="390" r:id="rId14"/>
    <p:sldId id="391" r:id="rId15"/>
    <p:sldId id="392" r:id="rId16"/>
    <p:sldId id="393" r:id="rId17"/>
    <p:sldId id="394" r:id="rId18"/>
    <p:sldId id="395" r:id="rId19"/>
    <p:sldId id="396" r:id="rId20"/>
    <p:sldId id="268" r:id="rId21"/>
    <p:sldId id="398" r:id="rId22"/>
    <p:sldId id="399" r:id="rId23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02" autoAdjust="0"/>
    <p:restoredTop sz="94660"/>
  </p:normalViewPr>
  <p:slideViewPr>
    <p:cSldViewPr>
      <p:cViewPr varScale="1">
        <p:scale>
          <a:sx n="74" d="100"/>
          <a:sy n="74" d="100"/>
        </p:scale>
        <p:origin x="133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5.6.2015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5.6.2015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5.6.2015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5.6.2015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5.6.2015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5.6.2015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5.6.2015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5.6.2015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Структури от данни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Основи на структурите от данни</a:t>
            </a: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Класът </a:t>
            </a:r>
            <a:r>
              <a:rPr lang="en-US" dirty="0" smtClean="0">
                <a:solidFill>
                  <a:schemeClr val="accent6"/>
                </a:solidFill>
              </a:rPr>
              <a:t>Dictionary&lt;K,</a:t>
            </a:r>
            <a:r>
              <a:rPr lang="bg-BG" dirty="0" smtClean="0">
                <a:solidFill>
                  <a:schemeClr val="accent6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V&gt;</a:t>
            </a:r>
            <a:r>
              <a:rPr lang="bg-BG" dirty="0" smtClean="0">
                <a:solidFill>
                  <a:schemeClr val="accent6"/>
                </a:solidFill>
              </a:rPr>
              <a:t> - основни методи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7924800" cy="429736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/>
                </a:solidFill>
              </a:rPr>
              <a:t>bool </a:t>
            </a:r>
            <a:r>
              <a:rPr lang="ru-RU" dirty="0">
                <a:solidFill>
                  <a:schemeClr val="bg1"/>
                </a:solidFill>
              </a:rPr>
              <a:t>ContainsKey(K) проверява дали в речника присъства наредена двойка с посочения ключ. Операцията работи изключително бързо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/>
                </a:solidFill>
              </a:rPr>
              <a:t>bool </a:t>
            </a:r>
            <a:r>
              <a:rPr lang="ru-RU" dirty="0">
                <a:solidFill>
                  <a:schemeClr val="bg1"/>
                </a:solidFill>
              </a:rPr>
              <a:t>ContainsValue(V) проверява дали в речникa присъстват една или повече наредени двойки с посочената стойност. Тази операция работи бавно, тъй като проверява всеки елемент на хеш-таблицата. </a:t>
            </a:r>
            <a:endParaRPr lang="ru-RU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/>
                </a:solidFill>
              </a:rPr>
              <a:t>int </a:t>
            </a:r>
            <a:r>
              <a:rPr lang="ru-RU" dirty="0">
                <a:solidFill>
                  <a:schemeClr val="bg1"/>
                </a:solidFill>
              </a:rPr>
              <a:t>Count връща броя на наредените двойки в речника. </a:t>
            </a:r>
            <a:endParaRPr lang="ru-RU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/>
                </a:solidFill>
              </a:rPr>
              <a:t>Други </a:t>
            </a:r>
            <a:r>
              <a:rPr lang="ru-RU" dirty="0">
                <a:solidFill>
                  <a:schemeClr val="bg1"/>
                </a:solidFill>
              </a:rPr>
              <a:t>операции – например извличане на всички ключове, стой- ности или наредени двойки в структура, която може да бъде обходена чрез цикъл. </a:t>
            </a:r>
          </a:p>
        </p:txBody>
      </p:sp>
    </p:spTree>
    <p:extLst>
      <p:ext uri="{BB962C8B-B14F-4D97-AF65-F5344CB8AC3E}">
        <p14:creationId xmlns:p14="http://schemas.microsoft.com/office/powerpoint/2010/main" val="406978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Dictionary&lt;K,</a:t>
            </a:r>
            <a:r>
              <a:rPr lang="bg-BG" dirty="0" smtClean="0">
                <a:solidFill>
                  <a:schemeClr val="accent6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V&gt;</a:t>
            </a:r>
            <a:r>
              <a:rPr lang="bg-BG" dirty="0" smtClean="0">
                <a:solidFill>
                  <a:schemeClr val="accent6"/>
                </a:solidFill>
              </a:rPr>
              <a:t> - пример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7924800" cy="42973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Dictionary&lt;string</a:t>
            </a:r>
            <a:r>
              <a:rPr lang="bg-BG" dirty="0" smtClean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double&gt; </a:t>
            </a:r>
            <a:r>
              <a:rPr lang="en-US" dirty="0" err="1">
                <a:solidFill>
                  <a:schemeClr val="bg1"/>
                </a:solidFill>
              </a:rPr>
              <a:t>studentMarks</a:t>
            </a:r>
            <a:r>
              <a:rPr lang="en-US" dirty="0">
                <a:solidFill>
                  <a:schemeClr val="bg1"/>
                </a:solidFill>
              </a:rPr>
              <a:t> = new </a:t>
            </a:r>
            <a:r>
              <a:rPr lang="en-US" dirty="0" smtClean="0">
                <a:solidFill>
                  <a:schemeClr val="bg1"/>
                </a:solidFill>
              </a:rPr>
              <a:t>Dictionary&lt;</a:t>
            </a:r>
            <a:r>
              <a:rPr lang="en-US" dirty="0" err="1" smtClean="0">
                <a:solidFill>
                  <a:schemeClr val="bg1"/>
                </a:solidFill>
              </a:rPr>
              <a:t>string,double</a:t>
            </a:r>
            <a:r>
              <a:rPr lang="en-US" dirty="0" smtClean="0">
                <a:solidFill>
                  <a:schemeClr val="bg1"/>
                </a:solidFill>
              </a:rPr>
              <a:t>&gt; (); </a:t>
            </a:r>
            <a:endParaRPr lang="bg-BG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studentMarks</a:t>
            </a:r>
            <a:r>
              <a:rPr lang="en-US" dirty="0" smtClean="0">
                <a:solidFill>
                  <a:schemeClr val="bg1"/>
                </a:solidFill>
              </a:rPr>
              <a:t>[“Simeon"] </a:t>
            </a:r>
            <a:r>
              <a:rPr lang="en-US" dirty="0">
                <a:solidFill>
                  <a:schemeClr val="bg1"/>
                </a:solidFill>
              </a:rPr>
              <a:t>= 5</a:t>
            </a:r>
            <a:r>
              <a:rPr lang="en-US" dirty="0" smtClean="0">
                <a:solidFill>
                  <a:schemeClr val="bg1"/>
                </a:solidFill>
              </a:rPr>
              <a:t>.00; </a:t>
            </a:r>
            <a:r>
              <a:rPr lang="en-US" dirty="0" err="1">
                <a:solidFill>
                  <a:schemeClr val="bg1"/>
                </a:solidFill>
              </a:rPr>
              <a:t>studentMarks</a:t>
            </a:r>
            <a:r>
              <a:rPr lang="en-US" dirty="0" smtClean="0">
                <a:solidFill>
                  <a:schemeClr val="bg1"/>
                </a:solidFill>
              </a:rPr>
              <a:t>[“</a:t>
            </a:r>
            <a:r>
              <a:rPr lang="en-US" dirty="0" err="1" smtClean="0">
                <a:solidFill>
                  <a:schemeClr val="bg1"/>
                </a:solidFill>
              </a:rPr>
              <a:t>Damyan</a:t>
            </a:r>
            <a:r>
              <a:rPr lang="en-US" dirty="0" smtClean="0">
                <a:solidFill>
                  <a:schemeClr val="bg1"/>
                </a:solidFill>
              </a:rPr>
              <a:t>"]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n-US" dirty="0" smtClean="0">
                <a:solidFill>
                  <a:schemeClr val="bg1"/>
                </a:solidFill>
              </a:rPr>
              <a:t>5.50</a:t>
            </a:r>
            <a:r>
              <a:rPr lang="en-US" dirty="0">
                <a:solidFill>
                  <a:schemeClr val="bg1"/>
                </a:solidFill>
              </a:rPr>
              <a:t>; </a:t>
            </a:r>
            <a:r>
              <a:rPr lang="en-US" dirty="0" err="1">
                <a:solidFill>
                  <a:schemeClr val="bg1"/>
                </a:solidFill>
              </a:rPr>
              <a:t>studentMarks</a:t>
            </a:r>
            <a:r>
              <a:rPr lang="en-US" dirty="0" smtClean="0">
                <a:solidFill>
                  <a:schemeClr val="bg1"/>
                </a:solidFill>
              </a:rPr>
              <a:t>[“</a:t>
            </a:r>
            <a:r>
              <a:rPr lang="en-US" dirty="0" err="1" smtClean="0">
                <a:solidFill>
                  <a:schemeClr val="bg1"/>
                </a:solidFill>
              </a:rPr>
              <a:t>Anatoli</a:t>
            </a:r>
            <a:r>
              <a:rPr lang="en-US" dirty="0" smtClean="0">
                <a:solidFill>
                  <a:schemeClr val="bg1"/>
                </a:solidFill>
              </a:rPr>
              <a:t>"] </a:t>
            </a:r>
            <a:r>
              <a:rPr lang="en-US" dirty="0">
                <a:solidFill>
                  <a:schemeClr val="bg1"/>
                </a:solidFill>
              </a:rPr>
              <a:t>= 5.50; </a:t>
            </a:r>
            <a:r>
              <a:rPr lang="en-US" dirty="0" err="1">
                <a:solidFill>
                  <a:schemeClr val="bg1"/>
                </a:solidFill>
              </a:rPr>
              <a:t>studentMarks</a:t>
            </a:r>
            <a:r>
              <a:rPr lang="en-US" dirty="0" smtClean="0">
                <a:solidFill>
                  <a:schemeClr val="bg1"/>
                </a:solidFill>
              </a:rPr>
              <a:t>[“</a:t>
            </a:r>
            <a:r>
              <a:rPr lang="en-US" dirty="0" err="1" smtClean="0">
                <a:solidFill>
                  <a:schemeClr val="bg1"/>
                </a:solidFill>
              </a:rPr>
              <a:t>Niki</a:t>
            </a:r>
            <a:r>
              <a:rPr lang="en-US" dirty="0" smtClean="0">
                <a:solidFill>
                  <a:schemeClr val="bg1"/>
                </a:solidFill>
              </a:rPr>
              <a:t>"]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n-US" dirty="0" smtClean="0">
                <a:solidFill>
                  <a:schemeClr val="bg1"/>
                </a:solidFill>
              </a:rPr>
              <a:t>4.50</a:t>
            </a:r>
            <a:r>
              <a:rPr lang="en-US" dirty="0">
                <a:solidFill>
                  <a:schemeClr val="bg1"/>
                </a:solidFill>
              </a:rPr>
              <a:t>; 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52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Класът </a:t>
            </a:r>
            <a:r>
              <a:rPr lang="en-US" dirty="0" err="1" smtClean="0">
                <a:solidFill>
                  <a:schemeClr val="accent6"/>
                </a:solidFill>
              </a:rPr>
              <a:t>SortedDictionary</a:t>
            </a:r>
            <a:r>
              <a:rPr lang="en-US" dirty="0" smtClean="0">
                <a:solidFill>
                  <a:schemeClr val="accent6"/>
                </a:solidFill>
              </a:rPr>
              <a:t>&lt;K,</a:t>
            </a:r>
            <a:r>
              <a:rPr lang="bg-BG" dirty="0" smtClean="0">
                <a:solidFill>
                  <a:schemeClr val="accent6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V&gt;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7924800" cy="42973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/>
                </a:solidFill>
              </a:rPr>
              <a:t>Класът </a:t>
            </a:r>
            <a:r>
              <a:rPr lang="ru-RU" dirty="0" smtClean="0">
                <a:solidFill>
                  <a:schemeClr val="bg1"/>
                </a:solidFill>
              </a:rPr>
              <a:t>SortedDictionary</a:t>
            </a:r>
            <a:r>
              <a:rPr lang="en-US" dirty="0" smtClean="0">
                <a:solidFill>
                  <a:schemeClr val="bg1"/>
                </a:solidFill>
              </a:rPr>
              <a:t>&lt;K, V&gt;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представлява имплементация на речник чрез червено-черно дърво. Този клас имплементира всички стандартни операции, дефинирани в интерфейса </a:t>
            </a:r>
            <a:r>
              <a:rPr lang="ru-RU" dirty="0" smtClean="0">
                <a:solidFill>
                  <a:schemeClr val="bg1"/>
                </a:solidFill>
              </a:rPr>
              <a:t>IDictionary</a:t>
            </a:r>
            <a:r>
              <a:rPr lang="en-US" dirty="0">
                <a:solidFill>
                  <a:schemeClr val="bg1"/>
                </a:solidFill>
              </a:rPr>
              <a:t> &lt;K, V&gt;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43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Особености </a:t>
            </a:r>
            <a:r>
              <a:rPr lang="en-US" dirty="0" err="1" smtClean="0">
                <a:solidFill>
                  <a:schemeClr val="accent6"/>
                </a:solidFill>
              </a:rPr>
              <a:t>SortedDictionary</a:t>
            </a:r>
            <a:r>
              <a:rPr lang="en-US" dirty="0" smtClean="0">
                <a:solidFill>
                  <a:schemeClr val="accent6"/>
                </a:solidFill>
              </a:rPr>
              <a:t>&lt;K,</a:t>
            </a:r>
            <a:r>
              <a:rPr lang="bg-BG" dirty="0" smtClean="0">
                <a:solidFill>
                  <a:schemeClr val="accent6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V&gt;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7924800" cy="42973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/>
                </a:solidFill>
              </a:rPr>
              <a:t>Класът </a:t>
            </a:r>
            <a:r>
              <a:rPr lang="ru-RU" dirty="0" smtClean="0">
                <a:solidFill>
                  <a:schemeClr val="bg1"/>
                </a:solidFill>
              </a:rPr>
              <a:t>SortedDictionary</a:t>
            </a:r>
            <a:r>
              <a:rPr lang="en-US" dirty="0" smtClean="0">
                <a:solidFill>
                  <a:schemeClr val="bg1"/>
                </a:solidFill>
              </a:rPr>
              <a:t>&lt;K, V&gt;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съдържа своите елементи сортирани по ключ. За целта трябва типа данни на ключа да има наредба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/>
                </a:solidFill>
              </a:rPr>
              <a:t>Цената на това съдържане на данните подредени се отразява на скоростта на търсене в речника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25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Dictionaries Demo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026" name="Picture 2" descr="http://www.splessons.com/wp-content/uploads/2014/09/c-Dictionary-splessons-300x18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131" y="2286000"/>
            <a:ext cx="5079737" cy="304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32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Множества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7924800" cy="42973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/>
                </a:solidFill>
              </a:rPr>
              <a:t>Множествата са колекции, в които няма повтарящи се елементи. В контекста на .NET това ще означава, че за всеки обект от множества извиквайки метода му Еquals(), като подаваме като аргумент някои от другите обекти в множеството резултатът винаги ще е false. </a:t>
            </a:r>
          </a:p>
        </p:txBody>
      </p:sp>
    </p:spTree>
    <p:extLst>
      <p:ext uri="{BB962C8B-B14F-4D97-AF65-F5344CB8AC3E}">
        <p14:creationId xmlns:p14="http://schemas.microsoft.com/office/powerpoint/2010/main" val="147254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Множества – основни операции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7924800" cy="4297363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/>
                </a:solidFill>
              </a:rPr>
              <a:t>bool Add(element) – добавя в множеството зададен елемент, като ако вече има такъв елемент, връща false, а в противен случай true. </a:t>
            </a:r>
            <a:endParaRPr lang="ru-RU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/>
                </a:solidFill>
              </a:rPr>
              <a:t>bool </a:t>
            </a:r>
            <a:r>
              <a:rPr lang="ru-RU" dirty="0">
                <a:solidFill>
                  <a:schemeClr val="bg1"/>
                </a:solidFill>
              </a:rPr>
              <a:t>Contains(element) – проверява дали множеството съдържа посочения елемент. Ако го има връща true, a в противен случай </a:t>
            </a:r>
            <a:r>
              <a:rPr lang="ru-RU" dirty="0" smtClean="0">
                <a:solidFill>
                  <a:schemeClr val="bg1"/>
                </a:solidFill>
              </a:rPr>
              <a:t>false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/>
                </a:solidFill>
              </a:rPr>
              <a:t>bool </a:t>
            </a:r>
            <a:r>
              <a:rPr lang="ru-RU" dirty="0">
                <a:solidFill>
                  <a:schemeClr val="bg1"/>
                </a:solidFill>
              </a:rPr>
              <a:t>Remove(element) – премахва посочения елемент от множе- ството, ако съществува. Връща дали елементът е бил намерен. </a:t>
            </a:r>
            <a:endParaRPr lang="ru-RU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/>
                </a:solidFill>
              </a:rPr>
              <a:t>void </a:t>
            </a:r>
            <a:r>
              <a:rPr lang="ru-RU" dirty="0">
                <a:solidFill>
                  <a:schemeClr val="bg1"/>
                </a:solidFill>
              </a:rPr>
              <a:t>Clear() – премахва всички елементи от </a:t>
            </a:r>
            <a:r>
              <a:rPr lang="ru-RU" dirty="0" smtClean="0">
                <a:solidFill>
                  <a:schemeClr val="bg1"/>
                </a:solidFill>
              </a:rPr>
              <a:t>множеството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/>
                </a:solidFill>
              </a:rPr>
              <a:t>void </a:t>
            </a:r>
            <a:r>
              <a:rPr lang="ru-RU" dirty="0">
                <a:solidFill>
                  <a:schemeClr val="bg1"/>
                </a:solidFill>
              </a:rPr>
              <a:t>IntersectWith(Set other) – в текущото множество остават само елементите от сечението на двете множества – това е множество, което съдържа всички елементи, които са едновременно и в едното и в другото </a:t>
            </a:r>
            <a:r>
              <a:rPr lang="ru-RU" dirty="0" smtClean="0">
                <a:solidFill>
                  <a:schemeClr val="bg1"/>
                </a:solidFill>
              </a:rPr>
              <a:t>множество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07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Множества – основни операции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7924800" cy="4297363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/>
                </a:solidFill>
              </a:rPr>
              <a:t>void </a:t>
            </a:r>
            <a:r>
              <a:rPr lang="ru-RU" dirty="0">
                <a:solidFill>
                  <a:schemeClr val="bg1"/>
                </a:solidFill>
              </a:rPr>
              <a:t>UnionWith(Set other) – в текущото множество се натрупват елементите от обединението на двете множества – това е множество, което съдържа всички елементи, които са или в едното или в другото множество или и в двете. </a:t>
            </a:r>
            <a:endParaRPr lang="ru-RU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/>
                </a:solidFill>
              </a:rPr>
              <a:t>bool </a:t>
            </a:r>
            <a:r>
              <a:rPr lang="ru-RU" dirty="0">
                <a:solidFill>
                  <a:schemeClr val="bg1"/>
                </a:solidFill>
              </a:rPr>
              <a:t>IsSubsetOf(Set other) – проверява дали текущото множество е подмножество на даденото множество. Връща true при положи- телен отговор и false при отрицателен </a:t>
            </a:r>
            <a:endParaRPr lang="ru-RU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/>
                </a:solidFill>
              </a:rPr>
              <a:t>bool </a:t>
            </a:r>
            <a:r>
              <a:rPr lang="ru-RU" dirty="0">
                <a:solidFill>
                  <a:schemeClr val="bg1"/>
                </a:solidFill>
              </a:rPr>
              <a:t>IsSupersetOf(Set other) – проверява дали дадено множество е подмножество на текущото. Връща true при положителен отговор и false при отрицателен </a:t>
            </a:r>
            <a:endParaRPr lang="ru-RU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/>
                </a:solidFill>
              </a:rPr>
              <a:t>int </a:t>
            </a:r>
            <a:r>
              <a:rPr lang="ru-RU" dirty="0">
                <a:solidFill>
                  <a:schemeClr val="bg1"/>
                </a:solidFill>
              </a:rPr>
              <a:t>Count – свойство което връща текущия брой на елементите в множеството</a:t>
            </a:r>
          </a:p>
        </p:txBody>
      </p:sp>
    </p:spTree>
    <p:extLst>
      <p:ext uri="{BB962C8B-B14F-4D97-AF65-F5344CB8AC3E}">
        <p14:creationId xmlns:p14="http://schemas.microsoft.com/office/powerpoint/2010/main" val="180857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Класът – </a:t>
            </a:r>
            <a:r>
              <a:rPr lang="en-US" dirty="0" err="1" smtClean="0">
                <a:solidFill>
                  <a:schemeClr val="accent6"/>
                </a:solidFill>
              </a:rPr>
              <a:t>HashSet</a:t>
            </a:r>
            <a:r>
              <a:rPr lang="en-US" dirty="0" smtClean="0">
                <a:solidFill>
                  <a:schemeClr val="accent6"/>
                </a:solidFill>
              </a:rPr>
              <a:t>&lt;T&gt;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7924800" cy="42973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/>
                </a:solidFill>
              </a:rPr>
              <a:t>Реализацията </a:t>
            </a:r>
            <a:r>
              <a:rPr lang="ru-RU" dirty="0">
                <a:solidFill>
                  <a:schemeClr val="bg1"/>
                </a:solidFill>
              </a:rPr>
              <a:t>на множество с хеш-таблица в .NET е класът </a:t>
            </a:r>
            <a:r>
              <a:rPr lang="ru-RU" dirty="0" smtClean="0">
                <a:solidFill>
                  <a:schemeClr val="bg1"/>
                </a:solidFill>
              </a:rPr>
              <a:t>HashSet&lt;Т&gt;. </a:t>
            </a:r>
            <a:r>
              <a:rPr lang="ru-RU" dirty="0">
                <a:solidFill>
                  <a:schemeClr val="bg1"/>
                </a:solidFill>
              </a:rPr>
              <a:t>Този клас, подобно на Dictionary, има конструктори, чрез които може да се зададат списък с елементи, както и имплементация на IEqualityComparer, за който споменахме по-рано. Те имат същият смисъл, защото тук отново използваме хеш-таблица</a:t>
            </a:r>
          </a:p>
        </p:txBody>
      </p:sp>
    </p:spTree>
    <p:extLst>
      <p:ext uri="{BB962C8B-B14F-4D97-AF65-F5344CB8AC3E}">
        <p14:creationId xmlns:p14="http://schemas.microsoft.com/office/powerpoint/2010/main" val="220297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Demo </a:t>
            </a:r>
            <a:r>
              <a:rPr lang="en-US" dirty="0" err="1" smtClean="0">
                <a:solidFill>
                  <a:schemeClr val="accent6"/>
                </a:solidFill>
              </a:rPr>
              <a:t>HashSet</a:t>
            </a:r>
            <a:r>
              <a:rPr lang="en-US" dirty="0" smtClean="0">
                <a:solidFill>
                  <a:schemeClr val="accent6"/>
                </a:solidFill>
              </a:rPr>
              <a:t>&lt;T&gt;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http://www.way2itech.com/tutorials/dotNet/string-arra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140" y="2209800"/>
            <a:ext cx="145732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75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Какви структури от данни научихме до сега?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7620000" cy="42973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Списък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Стек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Опашка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51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, която приема 20 думи и показва по колко пъти се среща всяка една от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тях.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, която приема текст и извежда на екрана всички думи, които са уникални (срещат се само веднъж)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, която приема 5 карти от тестето за игра.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Програмата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трябва да извежда на екрана дали играчът има чифт, сет или каре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. Картите да са числата от 2 до 10 плюс буквите: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J, Q, K, A</a:t>
            </a:r>
            <a:endParaRPr lang="ru-RU" sz="1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9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>
                <a:solidFill>
                  <a:schemeClr val="accent6"/>
                </a:solidFill>
              </a:rPr>
              <a:t>Задачи за домашна работа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Дадени са три редици от числа, дефинирани чрез формулите</a:t>
            </a:r>
            <a:r>
              <a:rPr lang="ru-RU" dirty="0" smtClean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- arr(0) = 1; arr(k) = 2*arr(k-1) + 3; arr = {1, 5, 13, 29, …}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- </a:t>
            </a:r>
            <a:r>
              <a:rPr lang="ru-RU" dirty="0">
                <a:solidFill>
                  <a:schemeClr val="bg1"/>
                </a:solidFill>
              </a:rPr>
              <a:t>f2(0) = 2; f2(k) = 3*f2(k-1) + 1; f2 = {2, 7, 22, 67, …}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- f3(0) = 2; f3(k) = 2*f3(k-1) - 1; f3 = {2, 3, 5, 9, …}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ru-RU" dirty="0" smtClean="0">
                <a:solidFill>
                  <a:schemeClr val="bg1"/>
                </a:solidFill>
              </a:rPr>
              <a:t>Напишете </a:t>
            </a:r>
            <a:r>
              <a:rPr lang="ru-RU" dirty="0">
                <a:solidFill>
                  <a:schemeClr val="bg1"/>
                </a:solidFill>
              </a:rPr>
              <a:t>програма, която намира сечението и обединението </a:t>
            </a:r>
            <a:r>
              <a:rPr lang="ru-RU" dirty="0" smtClean="0">
                <a:solidFill>
                  <a:schemeClr val="bg1"/>
                </a:solidFill>
              </a:rPr>
              <a:t>на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множествата </a:t>
            </a:r>
            <a:r>
              <a:rPr lang="ru-RU" dirty="0">
                <a:solidFill>
                  <a:schemeClr val="bg1"/>
                </a:solidFill>
              </a:rPr>
              <a:t>от членовете на редиците в интервала [0; 100000]: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ru-RU" dirty="0" smtClean="0">
                <a:solidFill>
                  <a:schemeClr val="bg1"/>
                </a:solidFill>
              </a:rPr>
              <a:t>f1 *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f2</a:t>
            </a:r>
            <a:r>
              <a:rPr lang="ru-RU" dirty="0">
                <a:solidFill>
                  <a:schemeClr val="bg1"/>
                </a:solidFill>
              </a:rPr>
              <a:t>; f1 * f3; f2 * f3; f1 * f2 * f3; f1 + f2; f1 + f3; f2 + f3; f1 + f2 + f3.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ru-RU" dirty="0" smtClean="0">
                <a:solidFill>
                  <a:schemeClr val="bg1"/>
                </a:solidFill>
              </a:rPr>
              <a:t>Със </a:t>
            </a:r>
            <a:r>
              <a:rPr lang="ru-RU" dirty="0">
                <a:solidFill>
                  <a:schemeClr val="bg1"/>
                </a:solidFill>
              </a:rPr>
              <a:t>символите + и * означаваме съответно обединение и сечение на множества.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182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Речник </a:t>
            </a:r>
            <a:r>
              <a:rPr lang="en-US" dirty="0" smtClean="0">
                <a:solidFill>
                  <a:schemeClr val="accent6"/>
                </a:solidFill>
              </a:rPr>
              <a:t>(Dictionary)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7924800" cy="42973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/>
                </a:solidFill>
              </a:rPr>
              <a:t>В програмирането абстрактната структура данни "речник" представлява съвкупност от наредени двойки (ключ, стойност), заедно с дефинирани операции за достъп до стойностите по ключ</a:t>
            </a:r>
          </a:p>
        </p:txBody>
      </p:sp>
    </p:spTree>
    <p:extLst>
      <p:ext uri="{BB962C8B-B14F-4D97-AF65-F5344CB8AC3E}">
        <p14:creationId xmlns:p14="http://schemas.microsoft.com/office/powerpoint/2010/main" val="272945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Операции на речника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7924800" cy="42973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/>
                </a:solidFill>
              </a:rPr>
              <a:t>void Add(K key, V value) – добавя в речника зададената наредена двойка. При повечето имплементации на класа в .NET, при добавяне на ключ, който вече съществува в речника, се хвърля изключение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/>
                </a:solidFill>
              </a:rPr>
              <a:t>V </a:t>
            </a:r>
            <a:r>
              <a:rPr lang="ru-RU" dirty="0">
                <a:solidFill>
                  <a:schemeClr val="bg1"/>
                </a:solidFill>
              </a:rPr>
              <a:t>Get(K key) – връща стойността по даден ключ. Ако в речника няма двойка с такъв ключ, метода връща null, или хвърля изключение, според конкретната имплементация на речника </a:t>
            </a:r>
            <a:endParaRPr lang="ru-RU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/>
                </a:solidFill>
              </a:rPr>
              <a:t>bool </a:t>
            </a:r>
            <a:r>
              <a:rPr lang="ru-RU" dirty="0">
                <a:solidFill>
                  <a:schemeClr val="bg1"/>
                </a:solidFill>
              </a:rPr>
              <a:t>Remove(key) – премахва стойността за този ключ от речника. Освен това връща дали е премахнат елемент от речника. </a:t>
            </a:r>
          </a:p>
        </p:txBody>
      </p:sp>
    </p:spTree>
    <p:extLst>
      <p:ext uri="{BB962C8B-B14F-4D97-AF65-F5344CB8AC3E}">
        <p14:creationId xmlns:p14="http://schemas.microsoft.com/office/powerpoint/2010/main" val="267057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Операции на речника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7924800" cy="4297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Различните речници често предлагат и: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/>
                </a:solidFill>
              </a:rPr>
              <a:t>bool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Contains(key) – </a:t>
            </a:r>
            <a:r>
              <a:rPr lang="bg-BG" dirty="0">
                <a:solidFill>
                  <a:schemeClr val="bg1"/>
                </a:solidFill>
              </a:rPr>
              <a:t>връща </a:t>
            </a:r>
            <a:r>
              <a:rPr lang="en-US" dirty="0">
                <a:solidFill>
                  <a:schemeClr val="bg1"/>
                </a:solidFill>
              </a:rPr>
              <a:t>true, </a:t>
            </a:r>
            <a:r>
              <a:rPr lang="bg-BG" dirty="0">
                <a:solidFill>
                  <a:schemeClr val="bg1"/>
                </a:solidFill>
              </a:rPr>
              <a:t>ако в речникът има двойка с дадения ключ. </a:t>
            </a:r>
            <a:endParaRPr lang="bg-BG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Count – </a:t>
            </a:r>
            <a:r>
              <a:rPr lang="bg-BG" dirty="0">
                <a:solidFill>
                  <a:schemeClr val="bg1"/>
                </a:solidFill>
              </a:rPr>
              <a:t>връща броя елементи в речника.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78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Хеш таблици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7924800" cy="4297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Какво е </a:t>
            </a:r>
            <a:r>
              <a:rPr lang="ru-RU" dirty="0" smtClean="0">
                <a:solidFill>
                  <a:schemeClr val="bg1"/>
                </a:solidFill>
              </a:rPr>
              <a:t>хеш-таблица - обикновено </a:t>
            </a:r>
            <a:r>
              <a:rPr lang="ru-RU" dirty="0">
                <a:solidFill>
                  <a:schemeClr val="bg1"/>
                </a:solidFill>
              </a:rPr>
              <a:t>се реализира с масив. Тя съдържа наредени двойки (ключ, стойност), които са разположени в масива на пръв поглед случайно и непоследователно. В позициите, в които нямаме наредена двойка, имаме празен елемент (null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07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Свойства на хеш таблиците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7924800" cy="42973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K</a:t>
            </a:r>
            <a:r>
              <a:rPr lang="bg-BG" dirty="0" smtClean="0">
                <a:solidFill>
                  <a:schemeClr val="bg1"/>
                </a:solidFill>
              </a:rPr>
              <a:t>апацитет </a:t>
            </a:r>
            <a:r>
              <a:rPr lang="bg-BG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capacity</a:t>
            </a:r>
            <a:r>
              <a:rPr lang="en-US" dirty="0" smtClean="0">
                <a:solidFill>
                  <a:schemeClr val="bg1"/>
                </a:solidFill>
              </a:rPr>
              <a:t>) - </a:t>
            </a:r>
            <a:r>
              <a:rPr lang="bg-BG" dirty="0" smtClean="0">
                <a:solidFill>
                  <a:schemeClr val="bg1"/>
                </a:solidFill>
              </a:rPr>
              <a:t>размерът </a:t>
            </a:r>
            <a:r>
              <a:rPr lang="bg-BG" dirty="0">
                <a:solidFill>
                  <a:schemeClr val="bg1"/>
                </a:solidFill>
              </a:rPr>
              <a:t>на таблицата (масива</a:t>
            </a:r>
            <a:r>
              <a:rPr lang="bg-BG" dirty="0" smtClean="0">
                <a:solidFill>
                  <a:schemeClr val="bg1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/>
                </a:solidFill>
              </a:rPr>
              <a:t>Степен на запълненост </a:t>
            </a:r>
            <a:r>
              <a:rPr lang="en-US" dirty="0" smtClean="0">
                <a:solidFill>
                  <a:schemeClr val="bg1"/>
                </a:solidFill>
              </a:rPr>
              <a:t>(load factor) - </a:t>
            </a:r>
            <a:r>
              <a:rPr lang="ru-RU" dirty="0">
                <a:solidFill>
                  <a:schemeClr val="bg1"/>
                </a:solidFill>
              </a:rPr>
              <a:t>наричаме реално число между 0 и 1, което съответства на отношението между броя на запълнените елементи и текущия капацитет.</a:t>
            </a:r>
          </a:p>
        </p:txBody>
      </p:sp>
    </p:spTree>
    <p:extLst>
      <p:ext uri="{BB962C8B-B14F-4D97-AF65-F5344CB8AC3E}">
        <p14:creationId xmlns:p14="http://schemas.microsoft.com/office/powerpoint/2010/main" val="74155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Класът </a:t>
            </a:r>
            <a:r>
              <a:rPr lang="en-US" dirty="0" smtClean="0">
                <a:solidFill>
                  <a:schemeClr val="accent6"/>
                </a:solidFill>
              </a:rPr>
              <a:t>Dictionary&lt;K,</a:t>
            </a:r>
            <a:r>
              <a:rPr lang="bg-BG" dirty="0" smtClean="0">
                <a:solidFill>
                  <a:schemeClr val="accent6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V&gt;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7924800" cy="42973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/>
                </a:solidFill>
              </a:rPr>
              <a:t>Класът </a:t>
            </a:r>
            <a:r>
              <a:rPr lang="ru-RU" dirty="0" smtClean="0">
                <a:solidFill>
                  <a:schemeClr val="bg1"/>
                </a:solidFill>
              </a:rPr>
              <a:t>Dictionary&lt;</a:t>
            </a:r>
            <a:r>
              <a:rPr lang="en-US" dirty="0" smtClean="0">
                <a:solidFill>
                  <a:schemeClr val="bg1"/>
                </a:solidFill>
              </a:rPr>
              <a:t>K, V&gt;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е стандартна имплементация на речник с хеш- таблица в .NET Framework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/>
                </a:solidFill>
              </a:rPr>
              <a:t>Добре е, ако предварително знаем приблизителният брой на елементите, които ще бъдат добавени в нашата хеш-таблица, да го укажем още при създаването й. Така ще избегнем излишното разширяване на таблицата и ще </a:t>
            </a:r>
            <a:r>
              <a:rPr lang="ru-RU" dirty="0" smtClean="0">
                <a:solidFill>
                  <a:schemeClr val="bg1"/>
                </a:solidFill>
              </a:rPr>
              <a:t>постигнем </a:t>
            </a:r>
            <a:r>
              <a:rPr lang="ru-RU" dirty="0">
                <a:solidFill>
                  <a:schemeClr val="bg1"/>
                </a:solidFill>
              </a:rPr>
              <a:t>по-добра ефективност. По подразбиране стойността на началния капацитет е 16, а на максималната степен на запълване е 0.75.</a:t>
            </a:r>
          </a:p>
        </p:txBody>
      </p:sp>
    </p:spTree>
    <p:extLst>
      <p:ext uri="{BB962C8B-B14F-4D97-AF65-F5344CB8AC3E}">
        <p14:creationId xmlns:p14="http://schemas.microsoft.com/office/powerpoint/2010/main" val="356377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Класът </a:t>
            </a:r>
            <a:r>
              <a:rPr lang="en-US" dirty="0" smtClean="0">
                <a:solidFill>
                  <a:schemeClr val="accent6"/>
                </a:solidFill>
              </a:rPr>
              <a:t>Dictionary&lt;K,</a:t>
            </a:r>
            <a:r>
              <a:rPr lang="bg-BG" dirty="0" smtClean="0">
                <a:solidFill>
                  <a:schemeClr val="accent6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V&gt;</a:t>
            </a:r>
            <a:r>
              <a:rPr lang="bg-BG" dirty="0" smtClean="0">
                <a:solidFill>
                  <a:schemeClr val="accent6"/>
                </a:solidFill>
              </a:rPr>
              <a:t> - основни методи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7924800" cy="4297363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/>
                </a:solidFill>
              </a:rPr>
              <a:t>void Add(K, V) добавя нова стойност за даден ключ. При опит за добавяне на ключ, който вече съществува в речника, се хвърля изключение. Операцията работи изключително бързо. </a:t>
            </a:r>
            <a:endParaRPr lang="ru-RU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/>
                </a:solidFill>
              </a:rPr>
              <a:t>bool </a:t>
            </a:r>
            <a:r>
              <a:rPr lang="ru-RU" dirty="0">
                <a:solidFill>
                  <a:schemeClr val="bg1"/>
                </a:solidFill>
              </a:rPr>
              <a:t>TryGetValue(K, out V) връща елемент от тип V чрез out параметър за дадения ключ или null, ако няма елемент с такъв ключ. Резултатът от изпълнението на метода е true ако е намерен елемент. Операцията е много бърза, тъй като алгоритъмът за търсене на елемент по ключ в хеш-таблица се доближава по сложност до O(1) </a:t>
            </a:r>
            <a:endParaRPr lang="ru-RU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/>
                </a:solidFill>
              </a:rPr>
              <a:t>bool </a:t>
            </a:r>
            <a:r>
              <a:rPr lang="ru-RU" dirty="0">
                <a:solidFill>
                  <a:schemeClr val="bg1"/>
                </a:solidFill>
              </a:rPr>
              <a:t>Remove(K) изтрива от речника елемента с този ключ. Операцията работи изключително бързо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/>
                </a:solidFill>
              </a:rPr>
              <a:t>void </a:t>
            </a:r>
            <a:r>
              <a:rPr lang="ru-RU" dirty="0">
                <a:solidFill>
                  <a:schemeClr val="bg1"/>
                </a:solidFill>
              </a:rPr>
              <a:t>Clear() премахва всички елементи от речника. </a:t>
            </a:r>
          </a:p>
        </p:txBody>
      </p:sp>
    </p:spTree>
    <p:extLst>
      <p:ext uri="{BB962C8B-B14F-4D97-AF65-F5344CB8AC3E}">
        <p14:creationId xmlns:p14="http://schemas.microsoft.com/office/powerpoint/2010/main" val="363492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16379</TotalTime>
  <Words>1216</Words>
  <Application>Microsoft Office PowerPoint</Application>
  <PresentationFormat>On-screen Show (4:3)</PresentationFormat>
  <Paragraphs>74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</vt:lpstr>
      <vt:lpstr>Office Theme</vt:lpstr>
      <vt:lpstr>Структури от данни</vt:lpstr>
      <vt:lpstr>Какви структури от данни научихме до сега?</vt:lpstr>
      <vt:lpstr>Речник (Dictionary)</vt:lpstr>
      <vt:lpstr>Операции на речника</vt:lpstr>
      <vt:lpstr>Операции на речника</vt:lpstr>
      <vt:lpstr>Хеш таблици</vt:lpstr>
      <vt:lpstr>Свойства на хеш таблиците</vt:lpstr>
      <vt:lpstr>Класът Dictionary&lt;K, V&gt;</vt:lpstr>
      <vt:lpstr>Класът Dictionary&lt;K, V&gt; - основни методи</vt:lpstr>
      <vt:lpstr>Класът Dictionary&lt;K, V&gt; - основни методи</vt:lpstr>
      <vt:lpstr>Dictionary&lt;K, V&gt; - пример</vt:lpstr>
      <vt:lpstr>Класът SortedDictionary&lt;K, V&gt;</vt:lpstr>
      <vt:lpstr>Особености SortedDictionary&lt;K, V&gt;</vt:lpstr>
      <vt:lpstr>Dictionaries Demo</vt:lpstr>
      <vt:lpstr>Множества</vt:lpstr>
      <vt:lpstr>Множества – основни операции</vt:lpstr>
      <vt:lpstr>Множества – основни операции</vt:lpstr>
      <vt:lpstr>Класът – HashSet&lt;T&gt;</vt:lpstr>
      <vt:lpstr>Demo HashSet&lt;T&gt;</vt:lpstr>
      <vt:lpstr>Въпроси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m3n7alsnak3</cp:lastModifiedBy>
  <cp:revision>208</cp:revision>
  <dcterms:created xsi:type="dcterms:W3CDTF">2015-03-24T20:13:30Z</dcterms:created>
  <dcterms:modified xsi:type="dcterms:W3CDTF">2015-06-05T18:53:33Z</dcterms:modified>
</cp:coreProperties>
</file>