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4" r:id="rId3"/>
    <p:sldId id="438" r:id="rId4"/>
    <p:sldId id="439" r:id="rId5"/>
    <p:sldId id="454" r:id="rId6"/>
    <p:sldId id="464" r:id="rId7"/>
    <p:sldId id="465" r:id="rId8"/>
    <p:sldId id="466" r:id="rId9"/>
    <p:sldId id="467" r:id="rId10"/>
    <p:sldId id="469" r:id="rId11"/>
    <p:sldId id="468" r:id="rId12"/>
    <p:sldId id="441" r:id="rId13"/>
    <p:sldId id="443" r:id="rId14"/>
    <p:sldId id="455" r:id="rId15"/>
    <p:sldId id="415" r:id="rId16"/>
    <p:sldId id="457" r:id="rId17"/>
    <p:sldId id="456" r:id="rId18"/>
    <p:sldId id="446" r:id="rId19"/>
    <p:sldId id="458" r:id="rId20"/>
    <p:sldId id="463" r:id="rId21"/>
    <p:sldId id="462" r:id="rId22"/>
    <p:sldId id="459" r:id="rId23"/>
    <p:sldId id="268" r:id="rId24"/>
    <p:sldId id="453" r:id="rId2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116" d="100"/>
          <a:sy n="116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8.6.2015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Решаване на софтуерни проблеми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Сложност на основните структури от данни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587" y="2057400"/>
            <a:ext cx="50768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сложност </a:t>
            </a:r>
            <a:r>
              <a:rPr lang="bg-BG" dirty="0">
                <a:solidFill>
                  <a:schemeClr val="accent6"/>
                </a:solidFill>
              </a:rPr>
              <a:t>на алгоритъм</a:t>
            </a:r>
          </a:p>
        </p:txBody>
      </p:sp>
      <p:pic>
        <p:nvPicPr>
          <p:cNvPr id="4" name="Picture 2" descr="http://hplusmagazine.com/sites/default/files/images/articles/jan10/cartoon-algorithm-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09800"/>
            <a:ext cx="3104508" cy="310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Алгоритъм за двоично </a:t>
            </a:r>
            <a:r>
              <a:rPr lang="bg-BG" dirty="0" smtClean="0">
                <a:solidFill>
                  <a:schemeClr val="accent6"/>
                </a:solidFill>
              </a:rPr>
              <a:t>търсене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(Binary Search)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09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Представлява алгоритъм за търсене в подреден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Работи със сложност О(log(N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))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Съществува рекурсивна имплементация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Алгоритъм </a:t>
            </a:r>
            <a:r>
              <a:rPr lang="bg-BG" dirty="0">
                <a:solidFill>
                  <a:schemeClr val="accent6"/>
                </a:solidFill>
              </a:rPr>
              <a:t>за двоично търсене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8863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6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масив от 10 числа. След това програмата приема 1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Ако числото фигурира в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масива,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изведете на екрана следващото по големина число от подадените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Сортиране чрез пряка </a:t>
            </a:r>
            <a:r>
              <a:rPr lang="bg-BG" dirty="0" smtClean="0">
                <a:solidFill>
                  <a:schemeClr val="accent6"/>
                </a:solidFill>
              </a:rPr>
              <a:t>селекция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(Selection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Сортирането чрез пряка селекция е алгоритъм подобен на метода на мехурчето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алгоритъма е O(N^2)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Работи еднакво добре във всички ситуации</a:t>
            </a: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Сортиране чрез пряка селекция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47299"/>
            <a:ext cx="5334000" cy="32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Бързо сортиране </a:t>
            </a:r>
            <a:r>
              <a:rPr lang="en-US" dirty="0" smtClean="0">
                <a:solidFill>
                  <a:schemeClr val="accent6"/>
                </a:solidFill>
              </a:rPr>
              <a:t>(Quick sort)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Избира се "главен" елемент от списъка с елементи, които ще бъдат сортирани.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Списъкът </a:t>
            </a:r>
            <a:r>
              <a:rPr lang="ru-RU" dirty="0">
                <a:solidFill>
                  <a:schemeClr val="bg1"/>
                </a:solidFill>
              </a:rPr>
              <a:t>се пренарежда така, че всички елементи, които са по-малки от "главния" се поставят вляво от него, а всички, които са по-големи - вдясно от него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Рекурсивно се повтарят горните стъпки върху списъка с по-малките и списъка с по-големите елементи.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Получените списъци се сливат (конкатенация) и се получава сортираният списък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Сортирането работи </a:t>
            </a:r>
            <a:r>
              <a:rPr lang="ru-RU" dirty="0">
                <a:solidFill>
                  <a:schemeClr val="bg1"/>
                </a:solidFill>
              </a:rPr>
              <a:t>със сложност </a:t>
            </a:r>
            <a:r>
              <a:rPr lang="ru-RU" dirty="0" smtClean="0">
                <a:solidFill>
                  <a:schemeClr val="bg1"/>
                </a:solidFill>
              </a:rPr>
              <a:t>O(log(N</a:t>
            </a:r>
            <a:r>
              <a:rPr lang="ru-RU" dirty="0">
                <a:solidFill>
                  <a:schemeClr val="bg1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2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</a:t>
            </a:r>
            <a:r>
              <a:rPr lang="bg-BG" dirty="0" smtClean="0">
                <a:solidFill>
                  <a:schemeClr val="accent6"/>
                </a:solidFill>
              </a:rPr>
              <a:t>– Бързо сортиране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upload.wikimedia.org/wikipedia/commons/thumb/a/af/Quicksort-diagram.svg/400px-Quicksort-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2358081" cy="471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програма,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която приема 10 числа и ги сортира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Използвайте различни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35962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Алгорит</a:t>
            </a:r>
            <a:r>
              <a:rPr lang="bg-BG" dirty="0">
                <a:solidFill>
                  <a:schemeClr val="accent6"/>
                </a:solidFill>
              </a:rPr>
              <a:t>ъ</a:t>
            </a:r>
            <a:r>
              <a:rPr lang="bg-BG" dirty="0" smtClean="0">
                <a:solidFill>
                  <a:schemeClr val="accent6"/>
                </a:solidFill>
              </a:rPr>
              <a:t>м (</a:t>
            </a:r>
            <a:r>
              <a:rPr lang="en-US" dirty="0" smtClean="0">
                <a:solidFill>
                  <a:schemeClr val="accent6"/>
                </a:solidFill>
              </a:rPr>
              <a:t>Algorithm)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Алгоритъм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крайна поредица от инструкции или изрично описание на постъпкова процедура за решаване на даден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Алгоритмите са основна част от програмирането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Добрите практики за синтез на алгоритми се основават на стратегията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разделяй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 владей</a:t>
            </a: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Често пъти,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 да оценим даден алгоритъм трябва да засечем времето за изпълнение на определен блок от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Сложността на даден алгоритъм + времето за изпълнение на имплементацията му ни дават точна представа за качеството му</a:t>
            </a:r>
          </a:p>
        </p:txBody>
      </p:sp>
    </p:spTree>
    <p:extLst>
      <p:ext uri="{BB962C8B-B14F-4D97-AF65-F5344CB8AC3E}">
        <p14:creationId xmlns:p14="http://schemas.microsoft.com/office/powerpoint/2010/main" val="161189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Засичане на времето за </a:t>
            </a:r>
            <a:r>
              <a:rPr lang="ru-RU" dirty="0" smtClean="0">
                <a:solidFill>
                  <a:schemeClr val="accent6"/>
                </a:solidFill>
              </a:rPr>
              <a:t>изпълнени</a:t>
            </a:r>
            <a:r>
              <a:rPr lang="en-US" dirty="0" smtClean="0">
                <a:solidFill>
                  <a:schemeClr val="accent6"/>
                </a:solidFill>
              </a:rPr>
              <a:t>e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watermarklearning.com/blog/wp-content/uploads/2013/03/stopwatc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4600"/>
            <a:ext cx="2617572" cy="2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12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Засичайки времето за изпълнение направете сравнение на изучените алогоритми като ги прилагате върху случайно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генерирани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колекции от 1 000 000</a:t>
            </a:r>
          </a:p>
        </p:txBody>
      </p:sp>
    </p:spTree>
    <p:extLst>
      <p:ext uri="{BB962C8B-B14F-4D97-AF65-F5344CB8AC3E}">
        <p14:creationId xmlns:p14="http://schemas.microsoft.com/office/powerpoint/2010/main" val="42393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Bucket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проучване и имплементирайте алгоритъма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Bubble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Sort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програма, която приема изречение и подрежда по азбучен ред всички думи от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10 числа. Подредете във възходящ ред всички четни числа в масив. Подредете всички нечетни числа в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низходящ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ред в друг масив</a:t>
            </a:r>
            <a:endParaRPr lang="ru-RU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алгоритми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търсене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сортиране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графи и дървета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изчерпване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с динамично оптимиране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криптиране/хеширане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Алгоритми за рандомизация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 на алгоритъм представлява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броят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 стъпките обуславящи дадено решение съотнесен към броя на входните данни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Представлява метод за сравнение на бързодействието на различни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Сложността на алгоритъм се обозначава с т. нар. нотация Bit-O</a:t>
            </a: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555"/>
              </p:ext>
            </p:extLst>
          </p:nvPr>
        </p:nvGraphicFramePr>
        <p:xfrm>
          <a:off x="1587500" y="2357438"/>
          <a:ext cx="5968999" cy="21431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9547"/>
                <a:gridCol w="789735"/>
                <a:gridCol w="608952"/>
                <a:gridCol w="710444"/>
                <a:gridCol w="608952"/>
                <a:gridCol w="659698"/>
                <a:gridCol w="751675"/>
                <a:gridCol w="849996"/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Сложност</a:t>
                      </a:r>
                      <a:endParaRPr lang="bg-BG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10 000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100 000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О(1)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bg-BG" sz="1400" u="none" strike="noStrike">
                          <a:effectLst/>
                        </a:rPr>
                        <a:t>О(</a:t>
                      </a:r>
                      <a:r>
                        <a:rPr lang="en-US" sz="1400" u="none" strike="noStrike">
                          <a:effectLst/>
                        </a:rPr>
                        <a:t>log(N))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20 сек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5 часа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240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O(2^N)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260 дни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O(N!)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&lt; </a:t>
                      </a:r>
                      <a:r>
                        <a:rPr lang="bg-BG" sz="1400" u="none" strike="noStrike" dirty="0" smtClean="0">
                          <a:effectLst/>
                        </a:rPr>
                        <a:t>1</a:t>
                      </a:r>
                      <a:r>
                        <a:rPr lang="en-US" sz="1400" u="none" strike="noStrike" dirty="0" smtClean="0">
                          <a:effectLst/>
                        </a:rPr>
                        <a:t> </a:t>
                      </a:r>
                      <a:r>
                        <a:rPr lang="bg-BG" sz="1400" u="none" strike="noStrike" dirty="0" smtClean="0">
                          <a:effectLst/>
                        </a:rPr>
                        <a:t>сек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O(N^N)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3 – 4 мин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>
                          <a:effectLst/>
                        </a:rPr>
                        <a:t>никога</a:t>
                      </a:r>
                      <a:endParaRPr lang="bg-BG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400" u="none" strike="noStrike" dirty="0">
                          <a:effectLst/>
                        </a:rPr>
                        <a:t>никога</a:t>
                      </a:r>
                      <a:endParaRPr lang="bg-BG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2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Видове сложност на 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Константна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(1)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bg-BG" dirty="0" smtClean="0">
                <a:solidFill>
                  <a:schemeClr val="bg1"/>
                </a:solidFill>
              </a:rPr>
              <a:t> –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За </a:t>
            </a:r>
            <a:r>
              <a:rPr lang="ru-RU" dirty="0">
                <a:solidFill>
                  <a:schemeClr val="bg1"/>
                </a:solidFill>
              </a:rPr>
              <a:t>извършване на дадена операция са необходими константен брой стъпки (например 1, 5, 10 или друго число) и този брой не зависи от обема на входните данни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Логаритмична </a:t>
            </a:r>
            <a:r>
              <a:rPr lang="en-US" dirty="0" smtClean="0">
                <a:solidFill>
                  <a:schemeClr val="bg1"/>
                </a:solidFill>
              </a:rPr>
              <a:t>{O</a:t>
            </a:r>
            <a:r>
              <a:rPr lang="bg-BG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log(N))}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брой стъпки от порядъка на log(N), където основата на логаритъма е най-често 2. Например алгоритъм със сложност O(log(N)) за N = 1 000 000 ще направи около 20 стъпки (с точност до константа). Тъй като основата на логаритъма няма съществено значение за порядъка на броя операции, тя обикновено се изпуска.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Линейна </a:t>
            </a:r>
            <a:r>
              <a:rPr lang="en-US" dirty="0" smtClean="0">
                <a:solidFill>
                  <a:schemeClr val="bg1"/>
                </a:solidFill>
              </a:rPr>
              <a:t>{O(N)}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върху N елемента са необходими приблизително толкова стъпки, колкото са елементите. Например за 1 000 елемента са нужни около 1 000 стъпки. Линейната сложност означава, че броят елементи и броят операции са линейно зависими, например броят стъпки за N елемента е около N/2 или 3*N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Квадратична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smtClean="0">
                <a:solidFill>
                  <a:schemeClr val="bg1"/>
                </a:solidFill>
              </a:rPr>
              <a:t>O(n^2)</a:t>
            </a:r>
            <a:r>
              <a:rPr lang="en-US" dirty="0" smtClean="0">
                <a:solidFill>
                  <a:schemeClr val="bg1"/>
                </a:solidFill>
              </a:rPr>
              <a:t>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</a:t>
            </a:r>
            <a:r>
              <a:rPr lang="ru-RU" dirty="0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 </a:t>
            </a:r>
            <a:r>
              <a:rPr lang="ru-RU" dirty="0">
                <a:solidFill>
                  <a:schemeClr val="bg1"/>
                </a:solidFill>
              </a:rPr>
              <a:t>на брой стъпки, където N характеризира обема на входните данни. Например за дадена операция върху 100 елемента са необходими 10 000 стъпки. Реално квадратична сложност имаме, когато броят стъпки е в квадратна зависимост спрямо обема на входните данни, например за N елемента стъпките могат да са от порядъка на </a:t>
            </a:r>
            <a:r>
              <a:rPr lang="ru-RU" dirty="0" smtClean="0">
                <a:solidFill>
                  <a:schemeClr val="bg1"/>
                </a:solidFill>
              </a:rPr>
              <a:t>3*N</a:t>
            </a:r>
            <a:r>
              <a:rPr lang="en-US" dirty="0" smtClean="0">
                <a:solidFill>
                  <a:schemeClr val="bg1"/>
                </a:solidFill>
              </a:rPr>
              <a:t>^</a:t>
            </a:r>
            <a:r>
              <a:rPr lang="ru-RU" dirty="0" smtClean="0">
                <a:solidFill>
                  <a:schemeClr val="bg1"/>
                </a:solidFill>
              </a:rPr>
              <a:t>2/2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сложност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алгоритъм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/>
                </a:solidFill>
              </a:rPr>
              <a:t>Кубична </a:t>
            </a:r>
            <a:r>
              <a:rPr lang="en-US" dirty="0" smtClean="0">
                <a:solidFill>
                  <a:schemeClr val="bg1"/>
                </a:solidFill>
              </a:rPr>
              <a:t>{O(N^3)}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са необходими от порядъка на N3 стъпки, където N характеризира обема на входните данни. Например при 100 елемента се изпълняват около 1 000 000 стъпки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</a:rPr>
              <a:t>E</a:t>
            </a:r>
            <a:r>
              <a:rPr lang="bg-BG" dirty="0" smtClean="0">
                <a:solidFill>
                  <a:schemeClr val="bg1"/>
                </a:solidFill>
              </a:rPr>
              <a:t>кспоненциална </a:t>
            </a:r>
            <a:r>
              <a:rPr lang="bg-BG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 smtClean="0">
                <a:solidFill>
                  <a:schemeClr val="bg1"/>
                </a:solidFill>
              </a:rPr>
              <a:t>O(2^n), O(N!), O(</a:t>
            </a:r>
            <a:r>
              <a:rPr lang="en-US" dirty="0" err="1">
                <a:solidFill>
                  <a:schemeClr val="bg1"/>
                </a:solidFill>
              </a:rPr>
              <a:t>n</a:t>
            </a:r>
            <a:r>
              <a:rPr lang="en-US" dirty="0" err="1" smtClean="0">
                <a:solidFill>
                  <a:schemeClr val="bg1"/>
                </a:solidFill>
              </a:rPr>
              <a:t>^k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} - </a:t>
            </a:r>
            <a:r>
              <a:rPr lang="ru-RU" dirty="0">
                <a:solidFill>
                  <a:schemeClr val="bg1"/>
                </a:solidFill>
              </a:rPr>
              <a:t>За извършване на дадена операция или изчисление са необходими брой стъпки, който е в експоненциална зависимост спрямо размера на входните данни. Например при N=10 експоненциалната функция 2N има стойност 1024, при N=20 има стойност 1 048 576, а при N=100 функцията има стойност, която е число с около 30 цифри. Експоненциалната функция N! расте още по-бързо: за N=5 има стойност 120, за N=10 има стойност 3 628 800, а за N=20 – 2 432 902 008 176 640 000.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9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Изводи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Алгоритми </a:t>
            </a:r>
            <a:r>
              <a:rPr lang="ru-RU" dirty="0">
                <a:solidFill>
                  <a:schemeClr val="bg1"/>
                </a:solidFill>
              </a:rPr>
              <a:t>с константна, логаритмична и линейна сложност са тол- кова бързи, че не можем да усетим забавяне, дори при относително голям размер на входните данни.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Сложността </a:t>
            </a:r>
            <a:r>
              <a:rPr lang="ru-RU" dirty="0">
                <a:solidFill>
                  <a:schemeClr val="bg1"/>
                </a:solidFill>
              </a:rPr>
              <a:t>O(n*log(n)) е близка до линейната и също работи толкова, бързо, че трудно можем да усетим забавяне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Квадратични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до няколко хиляди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Кубични </a:t>
            </a:r>
            <a:r>
              <a:rPr lang="ru-RU" dirty="0">
                <a:solidFill>
                  <a:schemeClr val="bg1"/>
                </a:solidFill>
              </a:rPr>
              <a:t>алгоритми работят добре при под 1 000 елемента.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Като </a:t>
            </a:r>
            <a:r>
              <a:rPr lang="ru-RU" dirty="0">
                <a:solidFill>
                  <a:schemeClr val="bg1"/>
                </a:solidFill>
              </a:rPr>
              <a:t>цяло т.нар. полиномиални алгоритми (тези, които не са експо- ненциални) се считат за бързи и работят добре за хиляди елементи. 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/>
                </a:solidFill>
              </a:rPr>
              <a:t>Експоненциалните </a:t>
            </a:r>
            <a:r>
              <a:rPr lang="ru-RU" dirty="0">
                <a:solidFill>
                  <a:schemeClr val="bg1"/>
                </a:solidFill>
              </a:rPr>
              <a:t>алгоритми като цяло не работят и трябва да ги избягваме (когато е възможно). Ако имаме експоненциално решение за дадена задача, може да се каже, че всъщност нямаме решение, защото то ще работи само ако елементите са под 10-20. Съвремен- ната криптография разчита точно на това – че не са известни бързи (неекспоненциални) алгоритми за откриване на тайните ключове, които се използват за шифриране на данните.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2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16588</TotalTime>
  <Words>1193</Words>
  <Application>Microsoft Office PowerPoint</Application>
  <PresentationFormat>On-screen Show (4:3)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Алгоритми</vt:lpstr>
      <vt:lpstr>Алгоритъм (Algorithm)</vt:lpstr>
      <vt:lpstr>Видове алгоритми</vt:lpstr>
      <vt:lpstr>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Видове сложност на алгоритъм</vt:lpstr>
      <vt:lpstr>Изводи</vt:lpstr>
      <vt:lpstr>Сложност на основните структури от данни</vt:lpstr>
      <vt:lpstr>Демо - сложност на алгоритъм</vt:lpstr>
      <vt:lpstr>Алгоритъм за двоично търсене (Binary Search)</vt:lpstr>
      <vt:lpstr>Демо - Алгоритъм за двоично търсене</vt:lpstr>
      <vt:lpstr>Задача</vt:lpstr>
      <vt:lpstr>Сортиране чрез пряка селекция (Selection Sort)</vt:lpstr>
      <vt:lpstr>Демо - Сортиране чрез пряка селекция</vt:lpstr>
      <vt:lpstr>Бързо сортиране (Quick sort)</vt:lpstr>
      <vt:lpstr>Демо – Бързо сортиране</vt:lpstr>
      <vt:lpstr>Задача</vt:lpstr>
      <vt:lpstr>Засичане на времето за изпълнение</vt:lpstr>
      <vt:lpstr>Демо - Засичане на времето за изпълнениe</vt:lpstr>
      <vt:lpstr>Задача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Ivaylo Babalev</cp:lastModifiedBy>
  <cp:revision>218</cp:revision>
  <dcterms:created xsi:type="dcterms:W3CDTF">2015-03-24T20:13:30Z</dcterms:created>
  <dcterms:modified xsi:type="dcterms:W3CDTF">2015-06-08T10:23:44Z</dcterms:modified>
</cp:coreProperties>
</file>