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478" r:id="rId3"/>
    <p:sldId id="464" r:id="rId4"/>
    <p:sldId id="479" r:id="rId5"/>
    <p:sldId id="438" r:id="rId6"/>
    <p:sldId id="467" r:id="rId7"/>
    <p:sldId id="480" r:id="rId8"/>
    <p:sldId id="457" r:id="rId9"/>
    <p:sldId id="481" r:id="rId10"/>
    <p:sldId id="439" r:id="rId11"/>
    <p:sldId id="482" r:id="rId12"/>
    <p:sldId id="471" r:id="rId13"/>
    <p:sldId id="483" r:id="rId14"/>
    <p:sldId id="484" r:id="rId15"/>
    <p:sldId id="470" r:id="rId16"/>
    <p:sldId id="475" r:id="rId17"/>
    <p:sldId id="465" r:id="rId18"/>
    <p:sldId id="455" r:id="rId19"/>
    <p:sldId id="485" r:id="rId20"/>
    <p:sldId id="487" r:id="rId21"/>
    <p:sldId id="488" r:id="rId22"/>
    <p:sldId id="489" r:id="rId23"/>
    <p:sldId id="490" r:id="rId24"/>
    <p:sldId id="268" r:id="rId25"/>
    <p:sldId id="453" r:id="rId26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2" autoAdjust="0"/>
    <p:restoredTop sz="94660"/>
  </p:normalViewPr>
  <p:slideViewPr>
    <p:cSldViewPr>
      <p:cViewPr varScale="1">
        <p:scale>
          <a:sx n="72" d="100"/>
          <a:sy n="72" d="100"/>
        </p:scale>
        <p:origin x="135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52DDE-B79B-4585-97B6-DCDE6083B029}" type="datetimeFigureOut">
              <a:rPr lang="bg-BG" smtClean="0"/>
              <a:t>7.9.2015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FF17-0FCD-4628-80AB-FA4FB2F1203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980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7.9.2015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7.9.2015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7.9.2015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7.9.2015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7.9.2015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7.9.2015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7.9.2015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Изключения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i="1" dirty="0" smtClean="0"/>
              <a:t>Управление на грешките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Йерархия на изключенията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514600"/>
            <a:ext cx="6310489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Йерархия на изключенията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 .NET Framework има два типа от изключения: изключения генерирани от дадена програма (ApplicationException) и изключения генерирани от средата за изпълнение (SystemException). Всяко едно от тези изключения включва собствена йерархия от изключения-наследници.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85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Класът </a:t>
            </a:r>
            <a:r>
              <a:rPr lang="en-US" dirty="0" smtClean="0">
                <a:solidFill>
                  <a:schemeClr val="accent6"/>
                </a:solidFill>
              </a:rPr>
              <a:t>Exception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bg1"/>
                </a:solidFill>
              </a:rPr>
              <a:t>В .</a:t>
            </a:r>
            <a:r>
              <a:rPr lang="en-US" dirty="0">
                <a:solidFill>
                  <a:schemeClr val="bg1"/>
                </a:solidFill>
              </a:rPr>
              <a:t>NET Framework Exception </a:t>
            </a:r>
            <a:r>
              <a:rPr lang="bg-BG" dirty="0">
                <a:solidFill>
                  <a:schemeClr val="bg1"/>
                </a:solidFill>
              </a:rPr>
              <a:t>е базовият клас на всички изключения. Няколко класа на изключения го наследяват директно, включително </a:t>
            </a:r>
            <a:r>
              <a:rPr lang="en-US" dirty="0" err="1">
                <a:solidFill>
                  <a:schemeClr val="bg1"/>
                </a:solidFill>
              </a:rPr>
              <a:t>ApplicationException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bg-BG" dirty="0">
                <a:solidFill>
                  <a:schemeClr val="bg1"/>
                </a:solidFill>
              </a:rPr>
              <a:t>и </a:t>
            </a:r>
            <a:r>
              <a:rPr lang="en-US" dirty="0" err="1">
                <a:solidFill>
                  <a:schemeClr val="bg1"/>
                </a:solidFill>
              </a:rPr>
              <a:t>SystemException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bg-BG" dirty="0">
                <a:solidFill>
                  <a:schemeClr val="bg1"/>
                </a:solidFill>
              </a:rPr>
              <a:t>Тези два класа са базови за почти всички изключения, възникващи по време на изпълнение на програмата</a:t>
            </a:r>
            <a:r>
              <a:rPr lang="bg-BG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744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Application vs. System Exceptions 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Изключенията в .NET Framework са два вида – системни и потребителски. Системните изключения са дефинирани в библиотеките от .NET Framework и се ползват вътрешно от него, а потребителските изключения се </a:t>
            </a:r>
            <a:r>
              <a:rPr lang="ru-RU" dirty="0" smtClean="0">
                <a:solidFill>
                  <a:schemeClr val="bg1"/>
                </a:solidFill>
              </a:rPr>
              <a:t>дефинират </a:t>
            </a:r>
            <a:r>
              <a:rPr lang="ru-RU" dirty="0">
                <a:solidFill>
                  <a:schemeClr val="bg1"/>
                </a:solidFill>
              </a:rPr>
              <a:t>от програмиста и се използват от софтуера, по който той работи. При разработката на приложение, което хвърля собствени изключения, е добра практика тези изключения да наследяват Exception. </a:t>
            </a:r>
            <a:r>
              <a:rPr lang="ru-RU" dirty="0" smtClean="0">
                <a:solidFill>
                  <a:schemeClr val="bg1"/>
                </a:solidFill>
              </a:rPr>
              <a:t>Наследяването </a:t>
            </a:r>
            <a:r>
              <a:rPr lang="ru-RU" dirty="0">
                <a:solidFill>
                  <a:schemeClr val="bg1"/>
                </a:solidFill>
              </a:rPr>
              <a:t>на класа SystemException би трябвало да става само вътрешно от .NET Framework. </a:t>
            </a:r>
            <a:endParaRPr lang="bg-BG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2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Application </a:t>
            </a:r>
            <a:r>
              <a:rPr lang="en-US" dirty="0" smtClean="0">
                <a:solidFill>
                  <a:schemeClr val="accent6"/>
                </a:solidFill>
              </a:rPr>
              <a:t>Exceptions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Добра практика в софтуерното инженерство е всеки модул / компонент / програма да дефинира малък брой application exceptions (изключения написани от автора на модула / програмата) и този компонент да се ограничава само до тях, а не да хвърля стандартни .NET изключения, наричани още системни изключения (system exceptions). Така ползвателят на този модул / компонент знае какви изключения могат да възникнат в него и няма нужда да се занимава с технически подробности.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66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Създаване на изключения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Изключенията представляват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правилния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начин да се индикира за възникнала грешка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Изключения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могат да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се създават посредством ключовата дума throw последвана от инстанция на клас наследник на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Exception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9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accent6"/>
                </a:solidFill>
              </a:rPr>
              <a:t>Хвърляне на изключения (конструкцията throw) 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133600"/>
            <a:ext cx="7620000" cy="40687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/>
                </a:solidFill>
              </a:rPr>
              <a:t>Изключения в C# се хвърлят с ключовата дума throw, като първо се създава инстанция на изключението и се попълва нужната информация за него. Изключенията са обикновени класове, като единственото изискване за тях е да наследяват System.Exception. </a:t>
            </a:r>
          </a:p>
        </p:txBody>
      </p:sp>
    </p:spTree>
    <p:extLst>
      <p:ext uri="{BB962C8B-B14F-4D97-AF65-F5344CB8AC3E}">
        <p14:creationId xmlns:p14="http://schemas.microsoft.com/office/powerpoint/2010/main" val="265901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Създаване </a:t>
            </a:r>
            <a:r>
              <a:rPr lang="bg-BG" dirty="0">
                <a:solidFill>
                  <a:schemeClr val="accent6"/>
                </a:solidFill>
              </a:rPr>
              <a:t>на изключения</a:t>
            </a:r>
          </a:p>
        </p:txBody>
      </p:sp>
      <p:pic>
        <p:nvPicPr>
          <p:cNvPr id="5" name="Picture 2" descr="http://katenasser.com/wp-content/uploads/iStock_000011704260XSmallRedCarpetShortc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133600"/>
            <a:ext cx="3581400" cy="365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58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Направете клас за потребител съдържащ полета за e-mail и парола.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Направете валидация за двете полета, като при намиране на невалидни данни създавайте 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изключения.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Валиден e-mail: над 5 символа, съдържа @ и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Валидна парола: съдържа минимум 6 символа и поне една цифра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800" dirty="0">
                <a:solidFill>
                  <a:schemeClr val="bg1">
                    <a:lumMod val="95000"/>
                  </a:schemeClr>
                </a:solidFill>
              </a:rPr>
              <a:t>Създайте програма, която приема данни за 3 потребителя и обработва коректно възможните изключения</a:t>
            </a:r>
          </a:p>
        </p:txBody>
      </p:sp>
    </p:spTree>
    <p:extLst>
      <p:ext uri="{BB962C8B-B14F-4D97-AF65-F5344CB8AC3E}">
        <p14:creationId xmlns:p14="http://schemas.microsoft.com/office/powerpoint/2010/main" val="92314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Конструкцията </a:t>
            </a:r>
            <a:r>
              <a:rPr lang="en-US" dirty="0">
                <a:solidFill>
                  <a:schemeClr val="accent6"/>
                </a:solidFill>
              </a:rPr>
              <a:t>try-finally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bg1"/>
                </a:solidFill>
              </a:rPr>
              <a:t>Всеки блок </a:t>
            </a:r>
            <a:r>
              <a:rPr lang="en-US" dirty="0">
                <a:solidFill>
                  <a:schemeClr val="bg1"/>
                </a:solidFill>
              </a:rPr>
              <a:t>try </a:t>
            </a:r>
            <a:r>
              <a:rPr lang="bg-BG" dirty="0">
                <a:solidFill>
                  <a:schemeClr val="bg1"/>
                </a:solidFill>
              </a:rPr>
              <a:t>може да съдържа блок </a:t>
            </a:r>
            <a:r>
              <a:rPr lang="en-US" dirty="0">
                <a:solidFill>
                  <a:schemeClr val="bg1"/>
                </a:solidFill>
              </a:rPr>
              <a:t>finally. </a:t>
            </a:r>
            <a:r>
              <a:rPr lang="bg-BG" dirty="0">
                <a:solidFill>
                  <a:schemeClr val="bg1"/>
                </a:solidFill>
              </a:rPr>
              <a:t>Блокът </a:t>
            </a:r>
            <a:r>
              <a:rPr lang="en-US" dirty="0">
                <a:solidFill>
                  <a:schemeClr val="bg1"/>
                </a:solidFill>
              </a:rPr>
              <a:t>finally </a:t>
            </a:r>
            <a:r>
              <a:rPr lang="bg-BG" dirty="0">
                <a:solidFill>
                  <a:schemeClr val="bg1"/>
                </a:solidFill>
              </a:rPr>
              <a:t>се изпълнява винаги при излизане от </a:t>
            </a:r>
            <a:r>
              <a:rPr lang="en-US" dirty="0">
                <a:solidFill>
                  <a:schemeClr val="bg1"/>
                </a:solidFill>
              </a:rPr>
              <a:t>try </a:t>
            </a:r>
            <a:r>
              <a:rPr lang="bg-BG" dirty="0">
                <a:solidFill>
                  <a:schemeClr val="bg1"/>
                </a:solidFill>
              </a:rPr>
              <a:t>блока, независимо как се излиза от </a:t>
            </a:r>
            <a:r>
              <a:rPr lang="en-US" dirty="0">
                <a:solidFill>
                  <a:schemeClr val="bg1"/>
                </a:solidFill>
              </a:rPr>
              <a:t>try </a:t>
            </a:r>
            <a:r>
              <a:rPr lang="bg-BG" dirty="0">
                <a:solidFill>
                  <a:schemeClr val="bg1"/>
                </a:solidFill>
              </a:rPr>
              <a:t>блока. Това гарантира изпълнението на </a:t>
            </a:r>
            <a:r>
              <a:rPr lang="en-US" dirty="0">
                <a:solidFill>
                  <a:schemeClr val="bg1"/>
                </a:solidFill>
              </a:rPr>
              <a:t>finally </a:t>
            </a:r>
            <a:r>
              <a:rPr lang="bg-BG" dirty="0">
                <a:solidFill>
                  <a:schemeClr val="bg1"/>
                </a:solidFill>
              </a:rPr>
              <a:t>блока, дори ако възникне неочаквано изключение или методът завърши с израз </a:t>
            </a:r>
            <a:r>
              <a:rPr lang="en-US" dirty="0">
                <a:solidFill>
                  <a:schemeClr val="bg1"/>
                </a:solidFill>
              </a:rPr>
              <a:t>return. </a:t>
            </a:r>
          </a:p>
        </p:txBody>
      </p:sp>
    </p:spTree>
    <p:extLst>
      <p:ext uri="{BB962C8B-B14F-4D97-AF65-F5344CB8AC3E}">
        <p14:creationId xmlns:p14="http://schemas.microsoft.com/office/powerpoint/2010/main" val="118607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Какво е изключение?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Изключение (exception) в .NET представлява събитие, което уведомява програмиста, че е възникнало обстоятелство (грешка), непредвидено в нормалния ход на програмата. Това става като методът, в който е възник- нала грешката изхвърля специален обект съдържащ информация за вида на грешката, мястото в програмата, където е възникнала, и състоянието на програмата в момента на възникване на грешката.</a:t>
            </a:r>
            <a:r>
              <a:rPr lang="ru-RU" dirty="0" smtClean="0">
                <a:solidFill>
                  <a:schemeClr val="bg1"/>
                </a:solidFill>
              </a:rPr>
              <a:t>Когато </a:t>
            </a:r>
            <a:r>
              <a:rPr lang="ru-RU" dirty="0">
                <a:solidFill>
                  <a:schemeClr val="bg1"/>
                </a:solidFill>
              </a:rPr>
              <a:t>възникне изключение, конкретното състояние на програмата се запазва и се търси обработчик на изключението (exception handler</a:t>
            </a:r>
            <a:r>
              <a:rPr lang="ru-RU" dirty="0" smtClean="0">
                <a:solidFill>
                  <a:schemeClr val="bg1"/>
                </a:solidFill>
              </a:rPr>
              <a:t>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/>
                </a:solidFill>
              </a:rPr>
              <a:t>Изключенията се предизвикват или "хвърлят" (throw an exception) от програмен код, който трябва да сигнализира на изпълняващата се </a:t>
            </a:r>
            <a:r>
              <a:rPr lang="ru-RU" dirty="0" smtClean="0">
                <a:solidFill>
                  <a:schemeClr val="bg1"/>
                </a:solidFill>
              </a:rPr>
              <a:t>програма </a:t>
            </a:r>
            <a:r>
              <a:rPr lang="ru-RU" dirty="0">
                <a:solidFill>
                  <a:schemeClr val="bg1"/>
                </a:solidFill>
              </a:rPr>
              <a:t>за грешка или необичайна ситуация. Например ако се опитваме да отворим файл, който не съществува, кодът, който отваря файла, ще установи това и ще хвърли изключение с подходящо съобщение за грешка. </a:t>
            </a:r>
          </a:p>
        </p:txBody>
      </p:sp>
    </p:spTree>
    <p:extLst>
      <p:ext uri="{BB962C8B-B14F-4D97-AF65-F5344CB8AC3E}">
        <p14:creationId xmlns:p14="http://schemas.microsoft.com/office/powerpoint/2010/main" val="33140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Кога да използваме </a:t>
            </a:r>
            <a:r>
              <a:rPr lang="en-US" dirty="0">
                <a:solidFill>
                  <a:schemeClr val="accent6"/>
                </a:solidFill>
              </a:rPr>
              <a:t>try-finally?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Блокът finally е незаменим при нужда от освобождаване на вече заети ресурси. Ако го нямаше, никога не бихме били сигурни дали разчист- ването на заделените ресурси няма случайно да бъде прескочено при нео- чаквано изключение или заради използването на някой от изразите return, continue или break. 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Друго подходящо приложение за използване на </a:t>
            </a:r>
            <a:r>
              <a:rPr lang="en-US" dirty="0" smtClean="0">
                <a:solidFill>
                  <a:schemeClr val="bg1"/>
                </a:solidFill>
              </a:rPr>
              <a:t>try-finally </a:t>
            </a:r>
            <a:r>
              <a:rPr lang="bg-BG" dirty="0" smtClean="0">
                <a:solidFill>
                  <a:schemeClr val="bg1"/>
                </a:solidFill>
              </a:rPr>
              <a:t>е когато ползваме външни (за приложението ни) ресурси: </a:t>
            </a:r>
            <a:r>
              <a:rPr lang="ru-RU" dirty="0" smtClean="0">
                <a:solidFill>
                  <a:schemeClr val="bg1"/>
                </a:solidFill>
              </a:rPr>
              <a:t>файлове</a:t>
            </a:r>
            <a:r>
              <a:rPr lang="ru-RU" dirty="0">
                <a:solidFill>
                  <a:schemeClr val="bg1"/>
                </a:solidFill>
              </a:rPr>
              <a:t>, мрежови връзки, графични елементи от операционната </a:t>
            </a:r>
            <a:r>
              <a:rPr lang="ru-RU" dirty="0" smtClean="0">
                <a:solidFill>
                  <a:schemeClr val="bg1"/>
                </a:solidFill>
              </a:rPr>
              <a:t>система</a:t>
            </a:r>
            <a:r>
              <a:rPr lang="ru-RU" dirty="0">
                <a:solidFill>
                  <a:schemeClr val="bg1"/>
                </a:solidFill>
              </a:rPr>
              <a:t>, комуникационни канали (pipes), потоци от и към различни периферни устройства (принтер, звукова карта, карточетец и други)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89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Освобождаване </a:t>
            </a:r>
            <a:r>
              <a:rPr lang="bg-BG" dirty="0">
                <a:solidFill>
                  <a:schemeClr val="accent6"/>
                </a:solidFill>
              </a:rPr>
              <a:t>на ресурси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http://1.bp.blogspot.com/-i57KBmRycNM/VDaTBR49Y1I/AAAAAAAACAE/uuLqeFvEK3s/s1600/How%2Bto%2BClose%2BStreams%2Band%2BFiles%2BProperly%2Bin%2BJava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388" y="1600200"/>
            <a:ext cx="396522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24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Using </a:t>
            </a:r>
            <a:r>
              <a:rPr lang="bg-BG" dirty="0" smtClean="0">
                <a:solidFill>
                  <a:schemeClr val="accent6"/>
                </a:solidFill>
              </a:rPr>
              <a:t>блок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Using </a:t>
            </a:r>
            <a:r>
              <a:rPr lang="bg-BG" dirty="0" smtClean="0">
                <a:solidFill>
                  <a:schemeClr val="bg1"/>
                </a:solidFill>
              </a:rPr>
              <a:t>автоматично затваря използваните от нас ресурси, когато приключи изпълнението си</a:t>
            </a:r>
          </a:p>
          <a:p>
            <a:r>
              <a:rPr lang="ru-RU" dirty="0">
                <a:solidFill>
                  <a:schemeClr val="bg1"/>
                </a:solidFill>
              </a:rPr>
              <a:t>Използвайте using при работа с всички класове, които имплементират IDisposable. Проверявайте за IDisposable в MSDN.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02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en-US" dirty="0" smtClean="0">
                <a:solidFill>
                  <a:schemeClr val="accent6"/>
                </a:solidFill>
              </a:rPr>
              <a:t>Using </a:t>
            </a:r>
            <a:r>
              <a:rPr lang="bg-BG" dirty="0">
                <a:solidFill>
                  <a:schemeClr val="accent6"/>
                </a:solidFill>
              </a:rPr>
              <a:t>блок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330" y="2514600"/>
            <a:ext cx="7363340" cy="102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06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7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876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метод, който приема като параметър име на текстов файл и прочита съдържанието му и го връща като String. Напишете метод, който приема като параметри име на текстов файл и String и записва низa във файла. Нека в самите методи да няма TRY-CATCH конструкция. Използвайте методите в main метода.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Напишете програма, която чете текстов файл ред по ред. Ако редът не завършва с точка, въпросителен или удивителен </a:t>
            </a:r>
            <a:r>
              <a:rPr lang="ru-RU" sz="2400" dirty="0" smtClean="0">
                <a:solidFill>
                  <a:schemeClr val="bg1">
                    <a:lumMod val="95000"/>
                  </a:schemeClr>
                </a:solidFill>
              </a:rPr>
              <a:t>зна</a:t>
            </a:r>
            <a:r>
              <a:rPr lang="bg-BG" sz="2400">
                <a:solidFill>
                  <a:schemeClr val="bg1">
                    <a:lumMod val="95000"/>
                  </a:schemeClr>
                </a:solidFill>
              </a:rPr>
              <a:t>к</a:t>
            </a:r>
            <a:r>
              <a:rPr lang="ru-RU" sz="240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</a:rPr>
              <a:t>хвърлете ваше собствено изключение SentenceNotCompletedException. </a:t>
            </a:r>
          </a:p>
        </p:txBody>
      </p:sp>
    </p:spTree>
    <p:extLst>
      <p:ext uri="{BB962C8B-B14F-4D97-AF65-F5344CB8AC3E}">
        <p14:creationId xmlns:p14="http://schemas.microsoft.com/office/powerpoint/2010/main" val="162094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Изключения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5" name="Picture 2" descr="http://thewshopping.be/2013/wp-content/uploads/2013/08/excepti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981200"/>
            <a:ext cx="6783389" cy="254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08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Как обработваме (прихващаме) </a:t>
            </a:r>
            <a:r>
              <a:rPr lang="bg-BG" dirty="0">
                <a:solidFill>
                  <a:schemeClr val="accent6"/>
                </a:solidFill>
              </a:rPr>
              <a:t>изключение?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След като един метод хвърли изключение, средата за изпълнение търси код, който евентуално да го прихване и обработи. За да разберем как действа този механизъм ще разгледаме понятието стек на извикване на методите. Това е същият този стек, в който се записват всички </a:t>
            </a:r>
            <a:r>
              <a:rPr lang="ru-RU" dirty="0" smtClean="0">
                <a:solidFill>
                  <a:schemeClr val="bg1"/>
                </a:solidFill>
              </a:rPr>
              <a:t>променливи </a:t>
            </a:r>
            <a:r>
              <a:rPr lang="ru-RU" dirty="0">
                <a:solidFill>
                  <a:schemeClr val="bg1"/>
                </a:solidFill>
              </a:rPr>
              <a:t>в програмата, параметрите на методите и стойностните типове.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58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solidFill>
                  <a:schemeClr val="accent6"/>
                </a:solidFill>
              </a:rPr>
              <a:t>Прихващане </a:t>
            </a:r>
            <a:r>
              <a:rPr lang="ru-RU" dirty="0">
                <a:solidFill>
                  <a:schemeClr val="accent6"/>
                </a:solidFill>
              </a:rPr>
              <a:t>на </a:t>
            </a:r>
            <a:r>
              <a:rPr lang="ru-RU" dirty="0" smtClean="0">
                <a:solidFill>
                  <a:schemeClr val="accent6"/>
                </a:solidFill>
              </a:rPr>
              <a:t>изключения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Добра практика е всяко възможно изключение в програмния код да се прихваща и да е обработва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Един try..catch..finally блок може да има множество catch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части,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ако искаме да прихващаме изключение от различен тип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Винаги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по-конкретните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изключения трябва да стоят в по-преден блок, а общият клас за всички изключения (Exception) да бъде последен</a:t>
            </a:r>
          </a:p>
        </p:txBody>
      </p:sp>
    </p:spTree>
    <p:extLst>
      <p:ext uri="{BB962C8B-B14F-4D97-AF65-F5344CB8AC3E}">
        <p14:creationId xmlns:p14="http://schemas.microsoft.com/office/powerpoint/2010/main" val="94366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Прихващане на изключения</a:t>
            </a:r>
            <a:br>
              <a:rPr lang="bg-BG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(code example)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7620000" cy="4221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try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  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// код, който може да хвърли изключение;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} catch (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ExceptionType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objectName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  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// хващаме изключението;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} catch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sz="2800" dirty="0" err="1" smtClean="0">
                <a:solidFill>
                  <a:schemeClr val="bg1">
                    <a:lumMod val="95000"/>
                  </a:schemeClr>
                </a:solidFill>
              </a:rPr>
              <a:t>AnotherExceptionType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objectName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  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// хващаме друго изключение;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} finally {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   // </a:t>
            </a:r>
            <a:r>
              <a:rPr lang="bg-BG" sz="2800" dirty="0" smtClean="0">
                <a:solidFill>
                  <a:schemeClr val="bg1">
                    <a:lumMod val="95000"/>
                  </a:schemeClr>
                </a:solidFill>
              </a:rPr>
              <a:t>код, който винаги се изпълнява;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}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13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Call-Stack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050" y="1977231"/>
            <a:ext cx="52959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2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34" y="990600"/>
            <a:ext cx="7878566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Демо - </a:t>
            </a:r>
            <a:r>
              <a:rPr lang="ru-RU" dirty="0">
                <a:solidFill>
                  <a:schemeClr val="accent6"/>
                </a:solidFill>
              </a:rPr>
              <a:t>Прихващане на </a:t>
            </a:r>
            <a:r>
              <a:rPr lang="ru-RU" dirty="0" smtClean="0">
                <a:solidFill>
                  <a:schemeClr val="accent6"/>
                </a:solidFill>
              </a:rPr>
              <a:t>изключения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2" descr="http://www.kevscartoons.com/images/illustration/childrens/meysenAV_catch-caug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09800"/>
            <a:ext cx="2741185" cy="413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657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Напишете програма, която прочита число от конзолата. В случай, че въведения низ не е число изпишете на екрана грешка, съобщаваща за този </a:t>
            </a:r>
            <a:r>
              <a:rPr lang="en-US" dirty="0" smtClean="0">
                <a:solidFill>
                  <a:schemeClr val="bg1"/>
                </a:solidFill>
              </a:rPr>
              <a:t>exception. </a:t>
            </a:r>
            <a:r>
              <a:rPr lang="bg-BG" dirty="0" smtClean="0">
                <a:solidFill>
                  <a:schemeClr val="bg1"/>
                </a:solidFill>
              </a:rPr>
              <a:t>В случай, че е число – изпишете числото умножено по 5. Винаги накрая на програмта да излиза съобщения на конзолата „</a:t>
            </a:r>
            <a:r>
              <a:rPr lang="en-US" dirty="0" smtClean="0">
                <a:solidFill>
                  <a:schemeClr val="bg1"/>
                </a:solidFill>
              </a:rPr>
              <a:t>End of program”! </a:t>
            </a:r>
            <a:r>
              <a:rPr lang="bg-BG" dirty="0" smtClean="0">
                <a:solidFill>
                  <a:schemeClr val="bg1"/>
                </a:solidFill>
              </a:rPr>
              <a:t>Използвайте конструкцията </a:t>
            </a:r>
            <a:r>
              <a:rPr lang="en-US" dirty="0" smtClean="0">
                <a:solidFill>
                  <a:schemeClr val="bg1"/>
                </a:solidFill>
              </a:rPr>
              <a:t>try….catch….finally.</a:t>
            </a:r>
            <a:endParaRPr lang="bg-BG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08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00"/>
      </a:hlink>
      <a:folHlink>
        <a:srgbClr val="FF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16678</TotalTime>
  <Words>1101</Words>
  <Application>Microsoft Office PowerPoint</Application>
  <PresentationFormat>On-screen Show (4:3)</PresentationFormat>
  <Paragraphs>63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Office Theme</vt:lpstr>
      <vt:lpstr>Изключения</vt:lpstr>
      <vt:lpstr>Какво е изключение?</vt:lpstr>
      <vt:lpstr>Демо - Изключения</vt:lpstr>
      <vt:lpstr>Как обработваме (прихващаме) изключение?</vt:lpstr>
      <vt:lpstr>Прихващане на изключения</vt:lpstr>
      <vt:lpstr>Прихващане на изключения (code example)</vt:lpstr>
      <vt:lpstr>Call-Stack</vt:lpstr>
      <vt:lpstr>Демо - Прихващане на изключения</vt:lpstr>
      <vt:lpstr>Задача</vt:lpstr>
      <vt:lpstr>Йерархия на изключенията</vt:lpstr>
      <vt:lpstr>Йерархия на изключенията</vt:lpstr>
      <vt:lpstr>Класът Exception</vt:lpstr>
      <vt:lpstr>Application vs. System Exceptions </vt:lpstr>
      <vt:lpstr>Application Exceptions </vt:lpstr>
      <vt:lpstr>Създаване на изключения</vt:lpstr>
      <vt:lpstr>Хвърляне на изключения (конструкцията throw) </vt:lpstr>
      <vt:lpstr>Демо - Създаване на изключения</vt:lpstr>
      <vt:lpstr>Задача</vt:lpstr>
      <vt:lpstr>Конструкцията try-finally </vt:lpstr>
      <vt:lpstr>Кога да използваме try-finally?</vt:lpstr>
      <vt:lpstr>Демо - Освобождаване на ресурси</vt:lpstr>
      <vt:lpstr>Using блок</vt:lpstr>
      <vt:lpstr>Демо - Using блок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m3n7alsnak3</cp:lastModifiedBy>
  <cp:revision>228</cp:revision>
  <dcterms:created xsi:type="dcterms:W3CDTF">2015-03-24T20:13:30Z</dcterms:created>
  <dcterms:modified xsi:type="dcterms:W3CDTF">2015-09-07T18:52:36Z</dcterms:modified>
</cp:coreProperties>
</file>