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379" r:id="rId4"/>
    <p:sldId id="380" r:id="rId5"/>
    <p:sldId id="381" r:id="rId6"/>
    <p:sldId id="383" r:id="rId7"/>
    <p:sldId id="384" r:id="rId8"/>
    <p:sldId id="382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268" r:id="rId21"/>
    <p:sldId id="398" r:id="rId22"/>
    <p:sldId id="399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53" autoAdjust="0"/>
    <p:restoredTop sz="94660"/>
  </p:normalViewPr>
  <p:slideViewPr>
    <p:cSldViewPr>
      <p:cViewPr varScale="1">
        <p:scale>
          <a:sx n="91" d="100"/>
          <a:sy n="91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ContainsKey(K) проверява дали в речника присъства наредена двойка с посочения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ContainsValue(V) проверява дали в речникa присъстват една или повече наредени двойки с посочената стойност. Тази операция работи бавно, тъй като проверява всеки елемент на хеш-таблицата.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връща броя на наредените двойки в речника.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Други </a:t>
            </a:r>
            <a:r>
              <a:rPr lang="ru-RU" dirty="0">
                <a:solidFill>
                  <a:schemeClr val="bg1"/>
                </a:solidFill>
              </a:rPr>
              <a:t>операции – например извличане на всички ключове, стой- ности или наредени двойки в структура, която може да бъде обходена чрез цикъл. </a:t>
            </a:r>
          </a:p>
        </p:txBody>
      </p:sp>
    </p:spTree>
    <p:extLst>
      <p:ext uri="{BB962C8B-B14F-4D97-AF65-F5344CB8AC3E}">
        <p14:creationId xmlns:p14="http://schemas.microsoft.com/office/powerpoint/2010/main" val="40697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Dictionary&lt;string</a:t>
            </a:r>
            <a:r>
              <a:rPr lang="bg-BG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double&gt;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smtClean="0">
                <a:solidFill>
                  <a:schemeClr val="bg1"/>
                </a:solidFill>
              </a:rPr>
              <a:t>Dictionary&lt;</a:t>
            </a:r>
            <a:r>
              <a:rPr lang="en-US" dirty="0" err="1" smtClean="0">
                <a:solidFill>
                  <a:schemeClr val="bg1"/>
                </a:solidFill>
              </a:rPr>
              <a:t>string,double</a:t>
            </a:r>
            <a:r>
              <a:rPr lang="en-US" dirty="0" smtClean="0">
                <a:solidFill>
                  <a:schemeClr val="bg1"/>
                </a:solidFill>
              </a:rPr>
              <a:t>&gt; (); 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[“Simeon"] </a:t>
            </a:r>
            <a:r>
              <a:rPr lang="en-US" dirty="0">
                <a:solidFill>
                  <a:schemeClr val="bg1"/>
                </a:solidFill>
              </a:rPr>
              <a:t>= 5</a:t>
            </a:r>
            <a:r>
              <a:rPr lang="en-US" dirty="0" smtClean="0">
                <a:solidFill>
                  <a:schemeClr val="bg1"/>
                </a:solidFill>
              </a:rPr>
              <a:t>.00;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Damyan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5.50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Anatoli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5.50; </a:t>
            </a:r>
            <a:r>
              <a:rPr lang="en-US" dirty="0" err="1">
                <a:solidFill>
                  <a:schemeClr val="bg1"/>
                </a:solidFill>
              </a:rPr>
              <a:t>studentMarks</a:t>
            </a:r>
            <a:r>
              <a:rPr lang="en-US" dirty="0" smtClean="0">
                <a:solidFill>
                  <a:schemeClr val="bg1"/>
                </a:solidFill>
              </a:rPr>
              <a:t>[“</a:t>
            </a:r>
            <a:r>
              <a:rPr lang="en-US" dirty="0" err="1" smtClean="0">
                <a:solidFill>
                  <a:schemeClr val="bg1"/>
                </a:solidFill>
              </a:rPr>
              <a:t>Niki</a:t>
            </a:r>
            <a:r>
              <a:rPr lang="en-US" dirty="0" smtClean="0">
                <a:solidFill>
                  <a:schemeClr val="bg1"/>
                </a:solidFill>
              </a:rPr>
              <a:t>"]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4.50</a:t>
            </a:r>
            <a:r>
              <a:rPr lang="en-US" dirty="0">
                <a:solidFill>
                  <a:schemeClr val="bg1"/>
                </a:solidFill>
              </a:rPr>
              <a:t>;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представлява имплементация на речник чрез червено-черно дърво. Този клас имплементира всички стандартни операции, дефинирани в интерфейса </a:t>
            </a:r>
            <a:r>
              <a:rPr lang="ru-RU" dirty="0" smtClean="0">
                <a:solidFill>
                  <a:schemeClr val="bg1"/>
                </a:solidFill>
              </a:rPr>
              <a:t>IDictionary</a:t>
            </a:r>
            <a:r>
              <a:rPr lang="en-US" dirty="0">
                <a:solidFill>
                  <a:schemeClr val="bg1"/>
                </a:solidFill>
              </a:rPr>
              <a:t> &lt;K, V&gt;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Особености </a:t>
            </a:r>
            <a:r>
              <a:rPr lang="en-US" dirty="0" err="1" smtClean="0">
                <a:solidFill>
                  <a:schemeClr val="accent6"/>
                </a:solidFill>
              </a:rPr>
              <a:t>SortedDictionary</a:t>
            </a:r>
            <a:r>
              <a:rPr lang="en-US" dirty="0" smtClean="0">
                <a:solidFill>
                  <a:schemeClr val="accent6"/>
                </a:solidFill>
              </a:rPr>
              <a:t>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SortedDictionary</a:t>
            </a:r>
            <a:r>
              <a:rPr lang="en-US" dirty="0" smtClean="0">
                <a:solidFill>
                  <a:schemeClr val="bg1"/>
                </a:solidFill>
              </a:rPr>
              <a:t>&lt;K, V&gt;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съдържа своите елементи сортирани по ключ. За целта трябва типа данни на ключа да има наредба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Цената на това съдържане на данните подредени се отразява на скоростта на търсене в речника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Dictionaries Demo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splessons.com/wp-content/uploads/2014/09/c-Dictionary-splessons-300x1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31" y="2286000"/>
            <a:ext cx="5079737" cy="30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Множествата са колекции, в които няма повтарящи се елементи. В контекста на .NET това ще означава, че за всеки обект от множества извиквайки метода му Еquals(), като подаваме като аргумент някои от другите обекти в множеството резултатът винаги ще е false. </a:t>
            </a:r>
          </a:p>
        </p:txBody>
      </p:sp>
    </p:spTree>
    <p:extLst>
      <p:ext uri="{BB962C8B-B14F-4D97-AF65-F5344CB8AC3E}">
        <p14:creationId xmlns:p14="http://schemas.microsoft.com/office/powerpoint/2010/main" val="1472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bool Add(element) – добавя в множеството зададен елемент, като ако вече има такъв елемент, връща false, а в противен случай true.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Contains(element) – проверява дали множеството съдържа посочения елемент. Ако го има връща true, a в противен случай </a:t>
            </a:r>
            <a:r>
              <a:rPr lang="ru-RU" dirty="0" smtClean="0">
                <a:solidFill>
                  <a:schemeClr val="bg1"/>
                </a:solidFill>
              </a:rPr>
              <a:t>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Remove(element) – премахва посочения елемент от множе- ството, ако съществува. Връща дали елементът е бил намерен.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– премахва всички елементи от </a:t>
            </a:r>
            <a:r>
              <a:rPr lang="ru-RU" dirty="0" smtClean="0">
                <a:solidFill>
                  <a:schemeClr val="bg1"/>
                </a:solidFill>
              </a:rPr>
              <a:t>множеството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IntersectWith(Set other) – в текущото множество остават само елементите от сечението на двете множества – това е множество, което съдържа всички елементи, които са едновременно и в едното и в другото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Множества – 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UnionWith(Set other) – в текущото множество се натрупват елементите от обединението на двете множества – това е множество, което съдържа всички елементи, които са или в едното или в другото множество или и в двете.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IsSubsetOf(Set other) – проверява дали текущото множество е подмножество на даденото множество. Връща true при положи- 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IsSupersetOf(Set other) – проверява дали дадено множество е подмножество на текущото. Връща true при положителен отговор и false при отрицателен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int </a:t>
            </a:r>
            <a:r>
              <a:rPr lang="ru-RU" dirty="0">
                <a:solidFill>
                  <a:schemeClr val="bg1"/>
                </a:solidFill>
              </a:rPr>
              <a:t>Count – свойство което връща текущия брой на елементите в множеството</a:t>
            </a:r>
          </a:p>
        </p:txBody>
      </p:sp>
    </p:spTree>
    <p:extLst>
      <p:ext uri="{BB962C8B-B14F-4D97-AF65-F5344CB8AC3E}">
        <p14:creationId xmlns:p14="http://schemas.microsoft.com/office/powerpoint/2010/main" val="18085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–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Реализацията </a:t>
            </a:r>
            <a:r>
              <a:rPr lang="ru-RU" dirty="0">
                <a:solidFill>
                  <a:schemeClr val="bg1"/>
                </a:solidFill>
              </a:rPr>
              <a:t>на множество с хеш-таблица в .NET е класът </a:t>
            </a:r>
            <a:r>
              <a:rPr lang="ru-RU" dirty="0" smtClean="0">
                <a:solidFill>
                  <a:schemeClr val="bg1"/>
                </a:solidFill>
              </a:rPr>
              <a:t>HashSet&lt;Т&gt;. </a:t>
            </a:r>
            <a:r>
              <a:rPr lang="ru-RU" dirty="0">
                <a:solidFill>
                  <a:schemeClr val="bg1"/>
                </a:solidFill>
              </a:rPr>
              <a:t>Този клас, подобно на Dictionary, има конструктори, чрез които може да се зададат списък с елементи, както и имплементация на IEqualityComparer, за който споменахме по-рано. Те имат същият смисъл, защото тук отново използваме хеш-таблица</a:t>
            </a:r>
          </a:p>
        </p:txBody>
      </p:sp>
    </p:spTree>
    <p:extLst>
      <p:ext uri="{BB962C8B-B14F-4D97-AF65-F5344CB8AC3E}">
        <p14:creationId xmlns:p14="http://schemas.microsoft.com/office/powerpoint/2010/main" val="2202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</a:t>
            </a:r>
            <a:r>
              <a:rPr 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dirty="0" smtClean="0">
                <a:solidFill>
                  <a:schemeClr val="accent6"/>
                </a:solidFill>
              </a:rPr>
              <a:t>&lt;T&gt;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way2itech.com/tutorials/dotNet/string-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40" y="2209800"/>
            <a:ext cx="14573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Какви структури от данни научихме до сега?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Списък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Опашка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веднъж)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5 карти от тестето за игра.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трябва да извежда на екрана дали играчът има чифт, сет или каре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Картите да са числата от 2 до 10 плюс буквите: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solidFill>
                  <a:schemeClr val="accent6"/>
                </a:solidFill>
              </a:rPr>
              <a:t>Задачи за домашна работа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*</a:t>
            </a:r>
            <a:r>
              <a:rPr lang="ru-RU" smtClean="0">
                <a:solidFill>
                  <a:schemeClr val="bg1"/>
                </a:solidFill>
              </a:rPr>
              <a:t>Дадени </a:t>
            </a:r>
            <a:r>
              <a:rPr lang="ru-RU" dirty="0">
                <a:solidFill>
                  <a:schemeClr val="bg1"/>
                </a:solidFill>
              </a:rPr>
              <a:t>са три редици от числа, дефинирани </a:t>
            </a:r>
            <a:r>
              <a:rPr lang="ru-RU">
                <a:solidFill>
                  <a:schemeClr val="bg1"/>
                </a:solidFill>
              </a:rPr>
              <a:t>чрез </a:t>
            </a:r>
            <a:r>
              <a:rPr lang="ru-RU" smtClean="0">
                <a:solidFill>
                  <a:schemeClr val="bg1"/>
                </a:solidFill>
              </a:rPr>
              <a:t>формулите: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arr(0) = 1; arr(k) = 2*arr(k-1) + 3; arr = {1, 5, 13, 29, …}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f2(0) = 2; f2(k) = 3*f2(k-1) + 1; f2 = {2, 7, 22, 67, …}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f3(0) = 2; f3(k) = 2*f3(k-1) - 1; f3 = {2, 3, 5, 9, …}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Напишете </a:t>
            </a:r>
            <a:r>
              <a:rPr lang="ru-RU" dirty="0">
                <a:solidFill>
                  <a:schemeClr val="bg1"/>
                </a:solidFill>
              </a:rPr>
              <a:t>програма, която намира сечението и обединението </a:t>
            </a:r>
            <a:r>
              <a:rPr lang="ru-RU" dirty="0" smtClean="0">
                <a:solidFill>
                  <a:schemeClr val="bg1"/>
                </a:solidFill>
              </a:rPr>
              <a:t>на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множествата </a:t>
            </a:r>
            <a:r>
              <a:rPr lang="ru-RU" dirty="0">
                <a:solidFill>
                  <a:schemeClr val="bg1"/>
                </a:solidFill>
              </a:rPr>
              <a:t>от членовете на редиците в интервала [0; 100000]: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f1 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f2</a:t>
            </a:r>
            <a:r>
              <a:rPr lang="ru-RU" dirty="0">
                <a:solidFill>
                  <a:schemeClr val="bg1"/>
                </a:solidFill>
              </a:rPr>
              <a:t>; f1 * f3; f2 * f3; f1 * f2 * f3; f1 + f2; f1 + f3; f2 + f3; f1 + f2 + f3.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Със </a:t>
            </a:r>
            <a:r>
              <a:rPr lang="ru-RU" dirty="0">
                <a:solidFill>
                  <a:schemeClr val="bg1"/>
                </a:solidFill>
              </a:rPr>
              <a:t>символите + и * означаваме съответно обединение и сечение на множества.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Речник </a:t>
            </a:r>
            <a:r>
              <a:rPr lang="en-US" dirty="0" smtClean="0">
                <a:solidFill>
                  <a:schemeClr val="accent6"/>
                </a:solidFill>
              </a:rPr>
              <a:t>(Dictionary)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програмирането абстрактната структура данни "речник" представлява съвкупност от наредени двойки (ключ, стойност), заедно с дефинирани операции за достъп до стойностите по ключ</a:t>
            </a:r>
          </a:p>
        </p:txBody>
      </p:sp>
    </p:spTree>
    <p:extLst>
      <p:ext uri="{BB962C8B-B14F-4D97-AF65-F5344CB8AC3E}">
        <p14:creationId xmlns:p14="http://schemas.microsoft.com/office/powerpoint/2010/main" val="27294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 key, V value) – добавя в речника зададената наредена двойка. При повечето имплементации на класа в .NET, при добавяне на ключ, който вече съществува в речника, се хвърля изключение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 </a:t>
            </a:r>
            <a:r>
              <a:rPr lang="ru-RU" dirty="0">
                <a:solidFill>
                  <a:schemeClr val="bg1"/>
                </a:solidFill>
              </a:rPr>
              <a:t>Get(K key) – връща стойността по даден ключ. Ако в речника няма двойка с такъв ключ, метода връща null, или хвърля изключение, според конкретната имплементация на речника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Remove(key) – премахва стойността за този ключ от речника. Освен това връща дали е премахнат елемент от речника. </a:t>
            </a:r>
          </a:p>
        </p:txBody>
      </p:sp>
    </p:spTree>
    <p:extLst>
      <p:ext uri="{BB962C8B-B14F-4D97-AF65-F5344CB8AC3E}">
        <p14:creationId xmlns:p14="http://schemas.microsoft.com/office/powerpoint/2010/main" val="26705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Операции на речника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Различните речници често предлагат 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bool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Contains(key) – </a:t>
            </a:r>
            <a:r>
              <a:rPr lang="bg-BG" dirty="0">
                <a:solidFill>
                  <a:schemeClr val="bg1"/>
                </a:solidFill>
              </a:rPr>
              <a:t>връща </a:t>
            </a:r>
            <a:r>
              <a:rPr lang="en-US" dirty="0">
                <a:solidFill>
                  <a:schemeClr val="bg1"/>
                </a:solidFill>
              </a:rPr>
              <a:t>true, </a:t>
            </a:r>
            <a:r>
              <a:rPr lang="bg-BG" dirty="0">
                <a:solidFill>
                  <a:schemeClr val="bg1"/>
                </a:solidFill>
              </a:rPr>
              <a:t>ако в речникът има двойка с дадения ключ. 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Count – </a:t>
            </a:r>
            <a:r>
              <a:rPr lang="bg-BG" dirty="0">
                <a:solidFill>
                  <a:schemeClr val="bg1"/>
                </a:solidFill>
              </a:rPr>
              <a:t>връща броя елементи в речника.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Какво е </a:t>
            </a:r>
            <a:r>
              <a:rPr lang="ru-RU" dirty="0" smtClean="0">
                <a:solidFill>
                  <a:schemeClr val="bg1"/>
                </a:solidFill>
              </a:rPr>
              <a:t>хеш-таблица - обикновено </a:t>
            </a:r>
            <a:r>
              <a:rPr lang="ru-RU" dirty="0">
                <a:solidFill>
                  <a:schemeClr val="bg1"/>
                </a:solidFill>
              </a:rPr>
              <a:t>се реализира с масив. Тя съдържа наредени двойки (ключ, стойност), които са разположени в масива на пръв поглед случайно и непоследователно. В позициите, в които нямаме наредена двойка, имаме празен елемент (null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на хеш таблиците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bg-BG" dirty="0" smtClean="0">
                <a:solidFill>
                  <a:schemeClr val="bg1"/>
                </a:solidFill>
              </a:rPr>
              <a:t>апацитет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capacity</a:t>
            </a:r>
            <a:r>
              <a:rPr lang="en-US" dirty="0" smtClean="0">
                <a:solidFill>
                  <a:schemeClr val="bg1"/>
                </a:solidFill>
              </a:rPr>
              <a:t>) - </a:t>
            </a:r>
            <a:r>
              <a:rPr lang="bg-BG" dirty="0" smtClean="0">
                <a:solidFill>
                  <a:schemeClr val="bg1"/>
                </a:solidFill>
              </a:rPr>
              <a:t>размерът </a:t>
            </a:r>
            <a:r>
              <a:rPr lang="bg-BG" dirty="0">
                <a:solidFill>
                  <a:schemeClr val="bg1"/>
                </a:solidFill>
              </a:rPr>
              <a:t>на таблицата (масива</a:t>
            </a:r>
            <a:r>
              <a:rPr lang="bg-BG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Степен на запълненост </a:t>
            </a:r>
            <a:r>
              <a:rPr lang="en-US" dirty="0" smtClean="0">
                <a:solidFill>
                  <a:schemeClr val="bg1"/>
                </a:solidFill>
              </a:rPr>
              <a:t>(load factor) - </a:t>
            </a:r>
            <a:r>
              <a:rPr lang="ru-RU" dirty="0">
                <a:solidFill>
                  <a:schemeClr val="bg1"/>
                </a:solidFill>
              </a:rPr>
              <a:t>наричаме реално число между 0 и 1, което съответства на отношението между броя на запълнените елементи и текущия капацитет.</a:t>
            </a:r>
          </a:p>
        </p:txBody>
      </p:sp>
    </p:spTree>
    <p:extLst>
      <p:ext uri="{BB962C8B-B14F-4D97-AF65-F5344CB8AC3E}">
        <p14:creationId xmlns:p14="http://schemas.microsoft.com/office/powerpoint/2010/main" val="7415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 </a:t>
            </a:r>
            <a:r>
              <a:rPr lang="ru-RU" dirty="0" smtClean="0">
                <a:solidFill>
                  <a:schemeClr val="bg1"/>
                </a:solidFill>
              </a:rPr>
              <a:t>Dictionary&lt;</a:t>
            </a:r>
            <a:r>
              <a:rPr lang="en-US" dirty="0" smtClean="0">
                <a:solidFill>
                  <a:schemeClr val="bg1"/>
                </a:solidFill>
              </a:rPr>
              <a:t>K, V&gt;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е стандартна имплементация на речник с хеш- таблица в .NET Framework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Добре е, ако предварително знаем приблизителният брой на елементите, които ще бъдат добавени в нашата хеш-таблица, да го укажем още при създаването й. Така ще избегнем излишното разширяване на таблицата и ще </a:t>
            </a:r>
            <a:r>
              <a:rPr lang="ru-RU" dirty="0" smtClean="0">
                <a:solidFill>
                  <a:schemeClr val="bg1"/>
                </a:solidFill>
              </a:rPr>
              <a:t>постигнем </a:t>
            </a:r>
            <a:r>
              <a:rPr lang="ru-RU" dirty="0">
                <a:solidFill>
                  <a:schemeClr val="bg1"/>
                </a:solidFill>
              </a:rPr>
              <a:t>по-добра ефективност. По подразбиране стойността на началния капацитет е 16, а на максималната степен на запълване е 0.75.</a:t>
            </a:r>
          </a:p>
        </p:txBody>
      </p:sp>
    </p:spTree>
    <p:extLst>
      <p:ext uri="{BB962C8B-B14F-4D97-AF65-F5344CB8AC3E}">
        <p14:creationId xmlns:p14="http://schemas.microsoft.com/office/powerpoint/2010/main" val="3563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Dictionary&lt;K,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V&gt;</a:t>
            </a:r>
            <a:r>
              <a:rPr lang="bg-BG" dirty="0" smtClean="0">
                <a:solidFill>
                  <a:schemeClr val="accent6"/>
                </a:solidFill>
              </a:rPr>
              <a:t> - основни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73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void Add(K, V) добавя нова стойност за даден ключ. При опит за добавяне на ключ, който вече съществува в речника, се хвърля изключение. Операцията работи изключително бързо.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TryGetValue(K, out V) връща елемент от тип V чрез out параметър за дадения ключ или null, ако няма елемент с такъв ключ. Резултатът от изпълнението на метода е true ако е намерен елемент. Операцията е много бърза, тъй като алгоритъмът за търсене на елемент по ключ в хеш-таблица се доближава по сложност до O(1)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bool </a:t>
            </a:r>
            <a:r>
              <a:rPr lang="ru-RU" dirty="0">
                <a:solidFill>
                  <a:schemeClr val="bg1"/>
                </a:solidFill>
              </a:rPr>
              <a:t>Remove(K) изтрива от речника елемента с този ключ. Операцията работи изключително бързо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Clear() премахва всички елементи от речника. </a:t>
            </a:r>
          </a:p>
        </p:txBody>
      </p:sp>
    </p:spTree>
    <p:extLst>
      <p:ext uri="{BB962C8B-B14F-4D97-AF65-F5344CB8AC3E}">
        <p14:creationId xmlns:p14="http://schemas.microsoft.com/office/powerpoint/2010/main" val="36349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16517</TotalTime>
  <Words>1217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Структури от данни</vt:lpstr>
      <vt:lpstr>Какви структури от данни научихме до сега?</vt:lpstr>
      <vt:lpstr>Речник (Dictionary)</vt:lpstr>
      <vt:lpstr>Операции на речника</vt:lpstr>
      <vt:lpstr>Операции на речника</vt:lpstr>
      <vt:lpstr>Хеш таблици</vt:lpstr>
      <vt:lpstr>Свойства на хеш таблиците</vt:lpstr>
      <vt:lpstr>Класът Dictionary&lt;K, V&gt;</vt:lpstr>
      <vt:lpstr>Класът Dictionary&lt;K, V&gt; - основни методи</vt:lpstr>
      <vt:lpstr>Класът Dictionary&lt;K, V&gt; - основни методи</vt:lpstr>
      <vt:lpstr>Dictionary&lt;K, V&gt; - пример</vt:lpstr>
      <vt:lpstr>Класът SortedDictionary&lt;K, V&gt;</vt:lpstr>
      <vt:lpstr>Особености SortedDictionary&lt;K, V&gt;</vt:lpstr>
      <vt:lpstr>Dictionaries Demo</vt:lpstr>
      <vt:lpstr>Множества</vt:lpstr>
      <vt:lpstr>Множества – основни операции</vt:lpstr>
      <vt:lpstr>Множества – основни операции</vt:lpstr>
      <vt:lpstr>Класът – HashSet&lt;T&gt;</vt:lpstr>
      <vt:lpstr>Demo HashSet&lt;T&gt;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209</cp:revision>
  <dcterms:created xsi:type="dcterms:W3CDTF">2015-03-24T20:13:30Z</dcterms:created>
  <dcterms:modified xsi:type="dcterms:W3CDTF">2017-01-10T19:07:06Z</dcterms:modified>
</cp:coreProperties>
</file>