
<file path=[Content_Types].xml><?xml version="1.0" encoding="utf-8"?>
<Types xmlns="http://schemas.openxmlformats.org/package/2006/content-types">
  <Default Extension="png" ContentType="image/png"/>
  <Default Extension="gif89" ContentType="image/gi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82" r:id="rId5"/>
    <p:sldId id="260" r:id="rId6"/>
    <p:sldId id="276" r:id="rId7"/>
    <p:sldId id="277" r:id="rId8"/>
    <p:sldId id="278" r:id="rId9"/>
    <p:sldId id="261" r:id="rId10"/>
    <p:sldId id="279" r:id="rId11"/>
    <p:sldId id="280" r:id="rId12"/>
    <p:sldId id="281" r:id="rId13"/>
    <p:sldId id="283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1" r:id="rId22"/>
    <p:sldId id="270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8" autoAdjust="0"/>
    <p:restoredTop sz="94249" autoAdjust="0"/>
  </p:normalViewPr>
  <p:slideViewPr>
    <p:cSldViewPr>
      <p:cViewPr>
        <p:scale>
          <a:sx n="75" d="100"/>
          <a:sy n="75" d="100"/>
        </p:scale>
        <p:origin x="175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89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/>
          <a:lstStyle/>
          <a:p>
            <a:r>
              <a:rPr lang="bg-BG" dirty="0" smtClean="0"/>
              <a:t>Типове </a:t>
            </a:r>
            <a:r>
              <a:rPr lang="ru-RU" dirty="0" smtClean="0"/>
              <a:t>данни</a:t>
            </a:r>
            <a:r>
              <a:rPr lang="ru-RU" dirty="0"/>
              <a:t>, променливи и оператори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 descr="http://9.mshcdn.com/wp-content/uploads/2012/01/data-numbers-6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" y="1676400"/>
            <a:ext cx="724154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Обектен Тип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Обектния тип </a:t>
            </a:r>
            <a:r>
              <a:rPr lang="en-US" dirty="0" smtClean="0"/>
              <a:t>(object) – </a:t>
            </a:r>
            <a:r>
              <a:rPr lang="bg-BG" dirty="0" smtClean="0"/>
              <a:t>се явява родител на всички останали типове</a:t>
            </a:r>
          </a:p>
          <a:p>
            <a:r>
              <a:rPr lang="bg-BG" dirty="0" smtClean="0"/>
              <a:t>Универсален – може да приеме стойността на всеки един друг тип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Нулеви Типове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Обвивка около стойностните типове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en-US" dirty="0" err="1" smtClean="0"/>
              <a:t>bool</a:t>
            </a:r>
            <a:r>
              <a:rPr lang="en-US" dirty="0" smtClean="0"/>
              <a:t>..)</a:t>
            </a:r>
          </a:p>
          <a:p>
            <a:r>
              <a:rPr lang="bg-BG" dirty="0" smtClean="0"/>
              <a:t>Позволява в тях да се запише стойност </a:t>
            </a:r>
            <a:r>
              <a:rPr lang="en-US" dirty="0" smtClean="0"/>
              <a:t>null</a:t>
            </a:r>
          </a:p>
          <a:p>
            <a:r>
              <a:rPr lang="bg-BG" dirty="0" smtClean="0"/>
              <a:t>Декларация: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Nullable</a:t>
            </a:r>
            <a:r>
              <a:rPr lang="bg-BG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</a:rPr>
              <a:t>i1 = null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err="1" smtClean="0">
                <a:solidFill>
                  <a:schemeClr val="bg1"/>
                </a:solidFill>
              </a:rPr>
              <a:t>nt</a:t>
            </a:r>
            <a:r>
              <a:rPr lang="en-US" dirty="0" smtClean="0">
                <a:solidFill>
                  <a:schemeClr val="bg1"/>
                </a:solidFill>
              </a:rPr>
              <a:t>? i2 = null;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Литерали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r>
              <a:rPr lang="bg-BG" sz="2400" dirty="0" smtClean="0"/>
              <a:t>Това са стойностите (зададени в сорс кода) на примитивните типове: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bool</a:t>
            </a:r>
            <a:r>
              <a:rPr lang="en-US" sz="1400" dirty="0">
                <a:solidFill>
                  <a:schemeClr val="bg1"/>
                </a:solidFill>
              </a:rPr>
              <a:t> result = true;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char </a:t>
            </a:r>
            <a:r>
              <a:rPr lang="en-US" sz="1400" dirty="0" err="1">
                <a:solidFill>
                  <a:schemeClr val="bg1"/>
                </a:solidFill>
              </a:rPr>
              <a:t>capitalC</a:t>
            </a:r>
            <a:r>
              <a:rPr lang="en-US" sz="1400" dirty="0">
                <a:solidFill>
                  <a:schemeClr val="bg1"/>
                </a:solidFill>
              </a:rPr>
              <a:t> = 'C';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byte </a:t>
            </a:r>
            <a:r>
              <a:rPr lang="en-US" sz="1400" dirty="0">
                <a:solidFill>
                  <a:schemeClr val="bg1"/>
                </a:solidFill>
              </a:rPr>
              <a:t>b = 100;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short </a:t>
            </a:r>
            <a:r>
              <a:rPr lang="en-US" sz="1400" dirty="0">
                <a:solidFill>
                  <a:schemeClr val="bg1"/>
                </a:solidFill>
              </a:rPr>
              <a:t>s = 20000;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err="1" smtClean="0">
                <a:solidFill>
                  <a:schemeClr val="bg1"/>
                </a:solidFill>
              </a:rPr>
              <a:t>int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= 300000</a:t>
            </a:r>
            <a:r>
              <a:rPr lang="en-US" sz="1400" dirty="0" smtClean="0">
                <a:solidFill>
                  <a:schemeClr val="bg1"/>
                </a:solidFill>
              </a:rPr>
              <a:t>;</a:t>
            </a:r>
            <a:endParaRPr lang="bg-BG" sz="1400" dirty="0" smtClean="0">
              <a:solidFill>
                <a:schemeClr val="bg1"/>
              </a:solidFill>
            </a:endParaRPr>
          </a:p>
          <a:p>
            <a:r>
              <a:rPr lang="bg-BG" sz="2400" dirty="0" smtClean="0">
                <a:solidFill>
                  <a:schemeClr val="bg1"/>
                </a:solidFill>
              </a:rPr>
              <a:t>В примера литералите са </a:t>
            </a:r>
            <a:r>
              <a:rPr lang="ru-RU" sz="2400" dirty="0"/>
              <a:t>true, 'C', 100, 20000 и </a:t>
            </a:r>
            <a:r>
              <a:rPr lang="ru-RU" sz="2400" dirty="0" smtClean="0"/>
              <a:t>300000.</a:t>
            </a:r>
            <a:endParaRPr lang="bg-BG" dirty="0" smtClean="0"/>
          </a:p>
          <a:p>
            <a:r>
              <a:rPr lang="bg-BG" sz="2400" dirty="0" smtClean="0"/>
              <a:t>Видове литерали:</a:t>
            </a:r>
          </a:p>
          <a:p>
            <a:pPr lvl="2"/>
            <a:r>
              <a:rPr lang="ru-RU" sz="1600" dirty="0">
                <a:solidFill>
                  <a:schemeClr val="bg1"/>
                </a:solidFill>
              </a:rPr>
              <a:t>булеви 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целочислени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реални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символни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низови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обектният </a:t>
            </a:r>
            <a:r>
              <a:rPr lang="ru-RU" sz="1600" dirty="0">
                <a:solidFill>
                  <a:schemeClr val="bg1"/>
                </a:solidFill>
              </a:rPr>
              <a:t>литерал null</a:t>
            </a:r>
            <a:endParaRPr lang="ru-RU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Вход от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Console.ReadKey</a:t>
            </a:r>
            <a:r>
              <a:rPr lang="en-US" b="1" dirty="0" smtClean="0"/>
              <a:t>()</a:t>
            </a:r>
            <a:endParaRPr lang="bg-BG" dirty="0" smtClean="0"/>
          </a:p>
          <a:p>
            <a:r>
              <a:rPr lang="en-US" b="1" dirty="0" err="1" smtClean="0"/>
              <a:t>Console.ReadLine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876800" cy="28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 на променливи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3714750" cy="2952750"/>
          </a:xfrm>
        </p:spPr>
      </p:pic>
    </p:spTree>
    <p:extLst>
      <p:ext uri="{BB962C8B-B14F-4D97-AF65-F5344CB8AC3E}">
        <p14:creationId xmlns:p14="http://schemas.microsoft.com/office/powerpoint/2010/main" val="40561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Низовете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08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променлива?!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828800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Оператори за с</a:t>
            </a:r>
            <a:r>
              <a:rPr lang="bg-BG" dirty="0" smtClean="0">
                <a:solidFill>
                  <a:schemeClr val="accent6"/>
                </a:solidFill>
              </a:rPr>
              <a:t>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Boolean (true/false)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 на оператори за сравнение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49" y="2895600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Логически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логически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5" name="Picture 2" descr="http://www.java-samples.com/images/java.h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1912"/>
            <a:ext cx="6332839" cy="25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07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от конзолата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2 числа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 тип int и отпечатва тяхната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булев израз, който да проверява дали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даден низ от символи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 равен на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Hello”.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Отпечатайте в конзолата резултата от проверката.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две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цели числа - съответно страната и височината на триъгълник.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Пресметнете лицето на дадения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триъгълник 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я изведете 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конзолата.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проргама която приема 2 целочислени числа за вход и извежда остатъка от делението на числата.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2 символни низа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вход, и изведете като резултат конкатениран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със „_“ между двата входни низа.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реално число като вход, и изкарва на конзолата резултата от делението му с цяло число.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два стринга като вход. След това проверява дали 2рия стринг се съдържа в 1вия. Покажете резултата от проверката на конзолата.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*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стринг от конзолата, и извежда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-тия символ от стринга, като резултат. </a:t>
            </a:r>
            <a:endParaRPr lang="en-US" sz="36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Напишете програма, която принтира фигура във формата на сърце със знака "o".</a:t>
            </a:r>
            <a:endParaRPr lang="ru-RU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99" y="2590800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Именуване на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Образуват се от буквите </a:t>
            </a:r>
            <a:r>
              <a:rPr lang="en-US" dirty="0" smtClean="0"/>
              <a:t>a-z, A-Z, </a:t>
            </a:r>
            <a:r>
              <a:rPr lang="bg-BG" dirty="0" smtClean="0"/>
              <a:t>цифрите 0-9, както и </a:t>
            </a:r>
            <a:r>
              <a:rPr lang="en-US" dirty="0" smtClean="0"/>
              <a:t>‘</a:t>
            </a:r>
            <a:r>
              <a:rPr lang="bg-BG" dirty="0" smtClean="0"/>
              <a:t>_‘</a:t>
            </a:r>
            <a:endParaRPr lang="en-US" dirty="0" smtClean="0"/>
          </a:p>
          <a:p>
            <a:r>
              <a:rPr lang="bg-BG" dirty="0" smtClean="0"/>
              <a:t>Не могат да започват с цифра</a:t>
            </a:r>
          </a:p>
          <a:p>
            <a:r>
              <a:rPr lang="bg-BG" dirty="0" smtClean="0"/>
              <a:t>Не могат да съвпадат със служебни думи</a:t>
            </a:r>
          </a:p>
          <a:p>
            <a:r>
              <a:rPr lang="bg-BG" dirty="0" smtClean="0"/>
              <a:t>Декларация:</a:t>
            </a:r>
          </a:p>
          <a:p>
            <a:pPr lvl="1"/>
            <a:r>
              <a:rPr lang="bg-BG" sz="2400" dirty="0" smtClean="0">
                <a:solidFill>
                  <a:schemeClr val="bg1"/>
                </a:solidFill>
              </a:rPr>
              <a:t>&lt;тип данни&gt; &lt;идентификатор&gt;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bg-BG" sz="2400" dirty="0" smtClean="0">
                <a:solidFill>
                  <a:schemeClr val="bg1"/>
                </a:solidFill>
              </a:rPr>
              <a:t>=&lt;инициализация&gt;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Множества от стойности с еднакви характеристики</a:t>
            </a:r>
          </a:p>
          <a:p>
            <a:endParaRPr lang="bg-BG" dirty="0" smtClean="0"/>
          </a:p>
          <a:p>
            <a:r>
              <a:rPr lang="bg-BG" dirty="0" smtClean="0"/>
              <a:t>А тези характеристики са: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Име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Размер в паметта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Стойност по подразбиране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примитивни 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sz="2400" dirty="0"/>
              <a:t>Целочислени типове – </a:t>
            </a:r>
            <a:r>
              <a:rPr lang="en-US" sz="2400" dirty="0" err="1"/>
              <a:t>sbyte</a:t>
            </a:r>
            <a:r>
              <a:rPr lang="en-US" sz="2400" dirty="0"/>
              <a:t>, byte, short, </a:t>
            </a:r>
            <a:r>
              <a:rPr lang="en-US" sz="2400" dirty="0" err="1"/>
              <a:t>ushort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uint</a:t>
            </a:r>
            <a:r>
              <a:rPr lang="en-US" sz="2400" dirty="0"/>
              <a:t>, long, </a:t>
            </a:r>
            <a:r>
              <a:rPr lang="en-US" sz="2400" dirty="0" err="1"/>
              <a:t>ulong</a:t>
            </a:r>
            <a:r>
              <a:rPr lang="en-US" sz="2400" dirty="0"/>
              <a:t>; </a:t>
            </a:r>
            <a:endParaRPr lang="bg-BG" sz="2400" dirty="0" smtClean="0"/>
          </a:p>
          <a:p>
            <a:r>
              <a:rPr lang="bg-BG" sz="2400" dirty="0" smtClean="0"/>
              <a:t>Реални </a:t>
            </a:r>
            <a:r>
              <a:rPr lang="bg-BG" sz="2400" dirty="0"/>
              <a:t>типове с плаваща запетая – </a:t>
            </a:r>
            <a:r>
              <a:rPr lang="en-US" sz="2400" dirty="0"/>
              <a:t>float, double; </a:t>
            </a:r>
            <a:endParaRPr lang="bg-BG" sz="2400" dirty="0" smtClean="0"/>
          </a:p>
          <a:p>
            <a:r>
              <a:rPr lang="bg-BG" sz="2400" dirty="0" smtClean="0"/>
              <a:t>Реални </a:t>
            </a:r>
            <a:r>
              <a:rPr lang="bg-BG" sz="2400" dirty="0"/>
              <a:t>типове с десетична точност – </a:t>
            </a:r>
            <a:r>
              <a:rPr lang="en-US" sz="2400" dirty="0"/>
              <a:t>decimal; </a:t>
            </a:r>
            <a:endParaRPr lang="bg-BG" sz="2400" dirty="0" smtClean="0"/>
          </a:p>
          <a:p>
            <a:r>
              <a:rPr lang="bg-BG" sz="2400" dirty="0" smtClean="0"/>
              <a:t>Булев </a:t>
            </a:r>
            <a:r>
              <a:rPr lang="bg-BG" sz="2400" dirty="0"/>
              <a:t>тип – </a:t>
            </a:r>
            <a:r>
              <a:rPr lang="en-US" sz="2400" dirty="0" err="1"/>
              <a:t>bool</a:t>
            </a:r>
            <a:r>
              <a:rPr lang="en-US" sz="2400" dirty="0" smtClean="0"/>
              <a:t>;</a:t>
            </a:r>
            <a:endParaRPr lang="bg-BG" sz="2400" dirty="0" smtClean="0"/>
          </a:p>
          <a:p>
            <a:r>
              <a:rPr lang="bg-BG" sz="2400" dirty="0" smtClean="0"/>
              <a:t>Символен </a:t>
            </a:r>
            <a:r>
              <a:rPr lang="bg-BG" sz="2400" dirty="0"/>
              <a:t>тип – </a:t>
            </a:r>
            <a:r>
              <a:rPr lang="en-US" sz="2400" dirty="0"/>
              <a:t>char</a:t>
            </a:r>
            <a:r>
              <a:rPr lang="en-US" sz="2400" dirty="0" smtClean="0"/>
              <a:t>;</a:t>
            </a:r>
            <a:endParaRPr lang="bg-BG" sz="2400" dirty="0" smtClean="0"/>
          </a:p>
          <a:p>
            <a:r>
              <a:rPr lang="bg-BG" sz="2400" dirty="0" smtClean="0"/>
              <a:t>Символен </a:t>
            </a:r>
            <a:r>
              <a:rPr lang="bg-BG" sz="2400" dirty="0"/>
              <a:t>низ (стринг) – </a:t>
            </a:r>
            <a:r>
              <a:rPr lang="en-US" sz="2400" dirty="0"/>
              <a:t>string; </a:t>
            </a:r>
            <a:r>
              <a:rPr lang="en-US" sz="2400" dirty="0" smtClean="0"/>
              <a:t>-</a:t>
            </a:r>
            <a:endParaRPr lang="bg-BG" sz="2400" dirty="0" smtClean="0"/>
          </a:p>
          <a:p>
            <a:r>
              <a:rPr lang="bg-BG" sz="2400" dirty="0" smtClean="0"/>
              <a:t>Обектен </a:t>
            </a:r>
            <a:r>
              <a:rPr lang="bg-BG" sz="2400" dirty="0"/>
              <a:t>тип – </a:t>
            </a:r>
            <a:r>
              <a:rPr lang="en-US" sz="2400" dirty="0"/>
              <a:t>object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5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Стойности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sbyte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default: 0, [-128, +127]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[0, +255 ]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[-32768, +32767]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[-2147483648, +214748647]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0L, [-9223372036854775808, +9223372036854775807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‘\u0000’, [0, +65535]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tring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низ от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default: null</a:t>
            </a:r>
            <a:endParaRPr lang="bg-BG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34" y="2252498"/>
            <a:ext cx="417253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09600"/>
            <a:ext cx="8229600" cy="14478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Стойности в паметта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на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/>
              <a:t>реалните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458200" cy="3352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decimal 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стойностен тип 128 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0.0, [-7.9x10</a:t>
            </a:r>
            <a:r>
              <a:rPr lang="en-US" sz="2400" baseline="30000" dirty="0" smtClean="0">
                <a:solidFill>
                  <a:schemeClr val="bg1">
                    <a:lumMod val="95000"/>
                  </a:schemeClr>
                </a:solidFill>
              </a:rPr>
              <a:t>28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+7.9x10</a:t>
            </a:r>
            <a:r>
              <a:rPr lang="en-US" sz="2400" baseline="30000" dirty="0" smtClean="0">
                <a:solidFill>
                  <a:schemeClr val="bg1">
                    <a:lumMod val="95000"/>
                  </a:schemeClr>
                </a:solidFill>
              </a:rPr>
              <a:t>28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391</TotalTime>
  <Words>829</Words>
  <Application>Microsoft Office PowerPoint</Application>
  <PresentationFormat>On-screen Show (4:3)</PresentationFormat>
  <Paragraphs>120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Типове данни, променливи и оператори </vt:lpstr>
      <vt:lpstr>Какво е променлива?!</vt:lpstr>
      <vt:lpstr>Променлива</vt:lpstr>
      <vt:lpstr>Именуване на променливи</vt:lpstr>
      <vt:lpstr>Типове данни</vt:lpstr>
      <vt:lpstr>Видове примитивни типове данни</vt:lpstr>
      <vt:lpstr>Стойности в паметта</vt:lpstr>
      <vt:lpstr>Demo</vt:lpstr>
      <vt:lpstr>Стойности в паметта на реалните типове данни</vt:lpstr>
      <vt:lpstr>Demo</vt:lpstr>
      <vt:lpstr>Обектен Тип</vt:lpstr>
      <vt:lpstr>Нулеви Типове</vt:lpstr>
      <vt:lpstr>Литерали</vt:lpstr>
      <vt:lpstr>Вход от конзолата</vt:lpstr>
      <vt:lpstr>Демонстрация на променливи</vt:lpstr>
      <vt:lpstr>Аритметични оператори</vt:lpstr>
      <vt:lpstr>PowerPoint Presentation</vt:lpstr>
      <vt:lpstr>Тип String</vt:lpstr>
      <vt:lpstr>Демонстрация на String</vt:lpstr>
      <vt:lpstr>Оператори за сравнение</vt:lpstr>
      <vt:lpstr>Демонстрация на оператори за сравнение</vt:lpstr>
      <vt:lpstr>Логически оператори</vt:lpstr>
      <vt:lpstr>Пример за логически операции</vt:lpstr>
      <vt:lpstr>Въпроси</vt:lpstr>
      <vt:lpstr>Задачи за домашна работа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m3n7alsnak3</cp:lastModifiedBy>
  <cp:revision>18</cp:revision>
  <dcterms:created xsi:type="dcterms:W3CDTF">2015-04-29T14:18:36Z</dcterms:created>
  <dcterms:modified xsi:type="dcterms:W3CDTF">2015-05-08T18:51:31Z</dcterms:modified>
</cp:coreProperties>
</file>