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4" r:id="rId3"/>
    <p:sldId id="415" r:id="rId4"/>
    <p:sldId id="322" r:id="rId5"/>
    <p:sldId id="390" r:id="rId6"/>
    <p:sldId id="333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6" r:id="rId22"/>
    <p:sldId id="413" r:id="rId23"/>
    <p:sldId id="412" r:id="rId24"/>
    <p:sldId id="405" r:id="rId25"/>
    <p:sldId id="407" r:id="rId26"/>
    <p:sldId id="411" r:id="rId27"/>
    <p:sldId id="408" r:id="rId28"/>
    <p:sldId id="409" r:id="rId29"/>
    <p:sldId id="268" r:id="rId30"/>
    <p:sldId id="378" r:id="rId31"/>
    <p:sldId id="414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62" autoAdjust="0"/>
    <p:restoredTop sz="94660"/>
  </p:normalViewPr>
  <p:slideViewPr>
    <p:cSldViewPr>
      <p:cViewPr varScale="1">
        <p:scale>
          <a:sx n="74" d="100"/>
          <a:sy n="74" d="100"/>
        </p:scale>
        <p:origin x="17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Низове и работа с 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Обработка на документи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Конкатенация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3.cs.jmu.edu/mayfiecs/cs139/wk-03/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321939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Търсене в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поддръжа стрингови методи за търсене в символни низове: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ndexOf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връща първия намерен стартов индекс на търсения стринг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astIndexOf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 намерен стартов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индекс на търсения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StartsWith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започва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EndsWith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завършва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Contains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даният стринг съдържа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contains </a:t>
            </a: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работи бавно особено при големи текстове – трябва да се избягва неговата употреба когато това е възможно</a:t>
            </a:r>
            <a:endParaRPr lang="ru-RU" sz="2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Търсене в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1.bp.blogspot.com/-1K9NpUDaB4M/UENWAGCAktI/AAAAAAAAMHA/uur1Q70DNHE/s1600/people_search_image_500_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521410" cy="28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След като потребителят въведе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изисква едно изречение.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Проверете дали: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започва 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“Greeting”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завършва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точка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съдържа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думата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“water”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Изведете резултатите на 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Примерно изречение: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Greeting traveler, do you want a cup of fresh water.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Извличане на подсимволни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substring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връща съдържащ се в дадения стринг подстринг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работи с подадени индекси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Резултатът на методът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 стринг</a:t>
            </a:r>
          </a:p>
        </p:txBody>
      </p:sp>
    </p:spTree>
    <p:extLst>
      <p:ext uri="{BB962C8B-B14F-4D97-AF65-F5344CB8AC3E}">
        <p14:creationId xmlns:p14="http://schemas.microsoft.com/office/powerpoint/2010/main" val="29887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Извличане на </a:t>
            </a:r>
            <a:r>
              <a:rPr lang="bg-BG" sz="4000" dirty="0" smtClean="0">
                <a:solidFill>
                  <a:schemeClr val="accent6"/>
                </a:solidFill>
              </a:rPr>
              <a:t>поднизове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swissmadesoftware.org/.imaging/stk/swissmadesoftware/w500/dam/companies/substring-gmbh/substringlogo/jcr:content/substringlogo.2014-08-07-09-26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Разделяне символните низове на части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Стринговете могат да се разделят на части посредством 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plit()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приема разделител (разделители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 които да се раздели стринга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plit()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масив от стингове, който представлява отделните части</a:t>
            </a:r>
          </a:p>
        </p:txBody>
      </p:sp>
    </p:spTree>
    <p:extLst>
      <p:ext uri="{BB962C8B-B14F-4D97-AF65-F5344CB8AC3E}">
        <p14:creationId xmlns:p14="http://schemas.microsoft.com/office/powerpoint/2010/main" val="3315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Разделяне </a:t>
            </a:r>
            <a:r>
              <a:rPr lang="bg-BG" sz="4000" dirty="0" smtClean="0">
                <a:solidFill>
                  <a:schemeClr val="accent6"/>
                </a:solidFill>
              </a:rPr>
              <a:t>низове </a:t>
            </a:r>
            <a:r>
              <a:rPr lang="bg-BG" sz="4000" dirty="0">
                <a:solidFill>
                  <a:schemeClr val="accent6"/>
                </a:solidFill>
              </a:rPr>
              <a:t>на части</a:t>
            </a:r>
          </a:p>
        </p:txBody>
      </p:sp>
      <p:pic>
        <p:nvPicPr>
          <p:cNvPr id="5" name="Picture 2" descr="http://www.greekshares.com/uploads/image/4d127846_00701-axe-stock-split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8194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Други методи за манипулация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eplace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заменя определена дума в стринга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oUpper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главни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oLower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малки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rim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премахва празните символи отпред и отзад</a:t>
            </a:r>
          </a:p>
        </p:txBody>
      </p:sp>
    </p:spTree>
    <p:extLst>
      <p:ext uri="{BB962C8B-B14F-4D97-AF65-F5344CB8AC3E}">
        <p14:creationId xmlns:p14="http://schemas.microsoft.com/office/powerpoint/2010/main" val="38292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Други методи за манипулация </a:t>
            </a:r>
            <a:r>
              <a:rPr lang="bg-BG" sz="4000" dirty="0">
                <a:solidFill>
                  <a:schemeClr val="accent6"/>
                </a:solidFill>
              </a:rPr>
              <a:t>на низове</a:t>
            </a:r>
          </a:p>
        </p:txBody>
      </p:sp>
      <p:pic>
        <p:nvPicPr>
          <p:cNvPr id="1026" name="Picture 2" descr="csharp_logo.png (480×4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нарича още символен низ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String представлява поредица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символи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Типът String 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Всеки символ e част от Unicode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таблицата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долепянето на 2 стринга се образува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трети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Честата конкатенация на стрингове трябва 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бъде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избягвана тъй като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бавна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промяната на една стрингова променлива всъщност се заделя ново място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Работа с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Използваме потоци при работа с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Потоците винаги трябва да бъдат затворени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Възможно е възникването на множество изключения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използваме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ry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блок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ry … catch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ще говорим при обработката на изключения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Съществуват два начина да се прочете текстов файл: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целият файл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файлът ред по 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Препоръчва се да се използва четене ред по ред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 (ред по ред)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StreamReader</a:t>
            </a:r>
            <a:r>
              <a:rPr lang="en-US" sz="2400" dirty="0">
                <a:solidFill>
                  <a:schemeClr val="bg1"/>
                </a:solidFill>
              </a:rPr>
              <a:t> reader = new </a:t>
            </a:r>
            <a:r>
              <a:rPr lang="en-US" sz="2400" dirty="0" err="1">
                <a:solidFill>
                  <a:schemeClr val="bg1"/>
                </a:solidFill>
              </a:rPr>
              <a:t>StreamReader</a:t>
            </a:r>
            <a:r>
              <a:rPr lang="en-US" sz="2400" dirty="0">
                <a:solidFill>
                  <a:schemeClr val="bg1"/>
                </a:solidFill>
              </a:rPr>
              <a:t>("test.txt");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Read file here...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string line = </a:t>
            </a:r>
            <a:r>
              <a:rPr lang="en-US" sz="2400" dirty="0" err="1">
                <a:solidFill>
                  <a:schemeClr val="bg1"/>
                </a:solidFill>
              </a:rPr>
              <a:t>reader.ReadLine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 = 0; </a:t>
            </a:r>
            <a:endParaRPr lang="bg-BG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while (line != null)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++;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Console.WriteLine</a:t>
            </a:r>
            <a:r>
              <a:rPr lang="en-US" sz="2400" dirty="0">
                <a:solidFill>
                  <a:schemeClr val="bg1"/>
                </a:solidFill>
              </a:rPr>
              <a:t>("Line {0}: {1}", </a:t>
            </a:r>
            <a:r>
              <a:rPr lang="en-US" sz="2400" dirty="0" err="1">
                <a:solidFill>
                  <a:schemeClr val="bg1"/>
                </a:solidFill>
              </a:rPr>
              <a:t>lineNumber</a:t>
            </a:r>
            <a:r>
              <a:rPr lang="en-US" sz="2400" dirty="0">
                <a:solidFill>
                  <a:schemeClr val="bg1"/>
                </a:solidFill>
              </a:rPr>
              <a:t>, line);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line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err="1">
                <a:solidFill>
                  <a:schemeClr val="bg1"/>
                </a:solidFill>
              </a:rPr>
              <a:t>reader.ReadLine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endParaRPr lang="bg-BG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Close the reader resource after you've finished using it </a:t>
            </a:r>
            <a:r>
              <a:rPr lang="en-US" sz="2400" dirty="0" err="1">
                <a:solidFill>
                  <a:schemeClr val="bg1"/>
                </a:solidFill>
              </a:rPr>
              <a:t>reader.Close</a:t>
            </a:r>
            <a:r>
              <a:rPr lang="en-US" sz="2400" dirty="0">
                <a:solidFill>
                  <a:schemeClr val="bg1"/>
                </a:solidFill>
              </a:rPr>
              <a:t>(); 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bg-BG" sz="4000" dirty="0" smtClean="0">
                <a:solidFill>
                  <a:schemeClr val="accent6"/>
                </a:solidFill>
              </a:rPr>
              <a:t>(целия файл)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StreamReader</a:t>
            </a:r>
            <a:r>
              <a:rPr lang="en-US" sz="2000" dirty="0">
                <a:solidFill>
                  <a:schemeClr val="bg1"/>
                </a:solidFill>
              </a:rPr>
              <a:t> reader = new </a:t>
            </a:r>
            <a:r>
              <a:rPr lang="en-US" sz="2000" dirty="0" err="1">
                <a:solidFill>
                  <a:schemeClr val="bg1"/>
                </a:solidFill>
              </a:rPr>
              <a:t>StreamReader</a:t>
            </a:r>
            <a:r>
              <a:rPr lang="en-US" sz="2000" dirty="0">
                <a:solidFill>
                  <a:schemeClr val="bg1"/>
                </a:solidFill>
              </a:rPr>
              <a:t>("test.txt");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// Read file here... </a:t>
            </a:r>
            <a:endParaRPr lang="bg-B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string </a:t>
            </a:r>
            <a:r>
              <a:rPr lang="en-US" sz="2000" dirty="0" smtClean="0">
                <a:solidFill>
                  <a:schemeClr val="bg1"/>
                </a:solidFill>
              </a:rPr>
              <a:t>text = </a:t>
            </a:r>
            <a:r>
              <a:rPr lang="en-US" sz="2000" dirty="0" err="1" smtClean="0">
                <a:solidFill>
                  <a:schemeClr val="bg1"/>
                </a:solidFill>
              </a:rPr>
              <a:t>reader.ReadToEnd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  <a:endParaRPr lang="bg-BG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Close the reader resource after you've finished using it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reader.Close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nys-rse-tasc.monroe.edu/file.php/85/reading_pers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209800" cy="22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Записът на файлове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C#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става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посредством файлов поток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Stream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Writer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 възможност както и за цялостно презаписване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така и за добавяне на информация към него</a:t>
            </a:r>
          </a:p>
        </p:txBody>
      </p:sp>
    </p:spTree>
    <p:extLst>
      <p:ext uri="{BB962C8B-B14F-4D97-AF65-F5344CB8AC3E}">
        <p14:creationId xmlns:p14="http://schemas.microsoft.com/office/powerpoint/2010/main" val="835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StreamWriter</a:t>
            </a:r>
            <a:r>
              <a:rPr lang="en-US" sz="2400" dirty="0">
                <a:solidFill>
                  <a:schemeClr val="bg1"/>
                </a:solidFill>
              </a:rPr>
              <a:t> writer = new </a:t>
            </a:r>
            <a:r>
              <a:rPr lang="en-US" sz="2400" dirty="0" err="1">
                <a:solidFill>
                  <a:schemeClr val="bg1"/>
                </a:solidFill>
              </a:rPr>
              <a:t>StreamWriter</a:t>
            </a:r>
            <a:r>
              <a:rPr lang="en-US" sz="2400" dirty="0">
                <a:solidFill>
                  <a:schemeClr val="bg1"/>
                </a:solidFill>
              </a:rPr>
              <a:t>("numbers.txt");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// </a:t>
            </a:r>
            <a:r>
              <a:rPr lang="en-US" sz="2400" dirty="0">
                <a:solidFill>
                  <a:schemeClr val="bg1"/>
                </a:solidFill>
              </a:rPr>
              <a:t>Ensure the writer will be closed when no longer used using(writer)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// </a:t>
            </a:r>
            <a:r>
              <a:rPr lang="en-US" sz="2000" dirty="0">
                <a:solidFill>
                  <a:schemeClr val="bg1"/>
                </a:solidFill>
              </a:rPr>
              <a:t>Loop through the numbers from 1 to 20 and write them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for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1;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&lt;= 20;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++)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writer.WriteLine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);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Писане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icongal.com/gallery/download/11564/512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Имаме предварително подготвен файл 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държави, като всяка от тях е на нов ред (по една на ред). Файла нека се казва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countries.txt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Прочетете файла и помолете потребителя да въведе столицата на съответната държава.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приема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от конзолата 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След като потребителят въведе информацията, запишете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друг файл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 име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cities.txt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запис на </a:t>
            </a:r>
            <a:r>
              <a:rPr lang="en-US" dirty="0" smtClean="0">
                <a:solidFill>
                  <a:schemeClr val="accent6"/>
                </a:solidFill>
              </a:rPr>
              <a:t>string </a:t>
            </a:r>
            <a:r>
              <a:rPr lang="bg-BG" dirty="0" smtClean="0">
                <a:solidFill>
                  <a:schemeClr val="accent6"/>
                </a:solidFill>
              </a:rPr>
              <a:t>променлива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Четенето на символни низове става посредством командата </a:t>
            </a:r>
            <a:r>
              <a:rPr lang="en-US" dirty="0" err="1" smtClean="0">
                <a:solidFill>
                  <a:schemeClr val="bg1"/>
                </a:solidFill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Отпечатването на символни низове става посредством командата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дума и я извежда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нейните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букви са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обратен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ред.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 след това текст. Изведете на екрана текста като замениете всяко срещане на думата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нейния вари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uppercase.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текст, а след това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колко пъти се среща съответната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извлича от подаден текст всички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които съдържат дадена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Текст: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This is an apple.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This is an orange.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I love apples and oranges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Дума: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apple</a:t>
            </a:r>
            <a:endParaRPr lang="bg-BG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Резултат: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is an apple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 love apples and oranges.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чете от конзолата математически израз и проверява дали са поставени правилно скобите за приоритет: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4 * (5 - 2) + 6/(2 * (2 + 15)) – вярно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2 + (2-6)) + 6/(8 - 1) - грешно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информацията от прочетения файл в друг файл като премахва всички препинателни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знаци.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всеки четен ред в един файл, а всеки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нечетен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файл</a:t>
            </a:r>
            <a:r>
              <a:rPr lang="ru-RU" sz="240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Методът </a:t>
            </a:r>
            <a:r>
              <a:rPr lang="bg-BG" sz="4000" dirty="0">
                <a:solidFill>
                  <a:schemeClr val="accent6"/>
                </a:solidFill>
              </a:rPr>
              <a:t>Т</a:t>
            </a:r>
            <a:r>
              <a:rPr lang="en-US" sz="4000" dirty="0" err="1" smtClean="0">
                <a:solidFill>
                  <a:schemeClr val="accent6"/>
                </a:solidFill>
              </a:rPr>
              <a:t>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дефинира метод 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който може да се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всеки клас (тъй като всеки клас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може да бъде извикан за всеки  един обект или примитивен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Методът </a:t>
            </a:r>
            <a:r>
              <a:rPr lang="bg-BG" sz="4000" dirty="0">
                <a:solidFill>
                  <a:schemeClr val="accent6"/>
                </a:solidFill>
              </a:rPr>
              <a:t>Т</a:t>
            </a:r>
            <a:r>
              <a:rPr lang="en-US" sz="4000" dirty="0" err="1" smtClean="0">
                <a:solidFill>
                  <a:schemeClr val="accent6"/>
                </a:solidFill>
              </a:rPr>
              <a:t>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0"/>
            <a:ext cx="306308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Student съдържащ име, фамилия, факултетен номер и група. Имплементирайте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oString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като в него връщайте пълната информация за студента. Направете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5 студента, обходете го като за всеки студент от него изкарвате пълната информация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 – </a:t>
            </a:r>
            <a:r>
              <a:rPr lang="bg-BG" sz="4000" dirty="0" smtClean="0">
                <a:solidFill>
                  <a:schemeClr val="accent6"/>
                </a:solidFill>
              </a:rPr>
              <a:t>по стойност или референция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2 стрингови низа са еднакви (съдържат еднакви символи) става посредством метода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Еquals()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 езика C# операторите == и != за символни низове работят чрез вът- решно извикване на Equals(…).</a:t>
            </a:r>
          </a:p>
        </p:txBody>
      </p:sp>
    </p:spTree>
    <p:extLst>
      <p:ext uri="{BB962C8B-B14F-4D97-AF65-F5344CB8AC3E}">
        <p14:creationId xmlns:p14="http://schemas.microsoft.com/office/powerpoint/2010/main" val="36993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7" name="Picture 2" descr="http://www.sothinkmedia.com/images/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3785986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Конкатенация на	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Операторът за конкатенация на стрингови низове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+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плюс)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Конкатенацията на стрингове е бавна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трябва да генерираме текст посредством многократна конкатенация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стрингове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трябва да използваме StringBuilder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StringBuilder е предназначен за генериране на текст и извършва конкатенацията ефективно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3412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15893</TotalTime>
  <Words>1107</Words>
  <Application>Microsoft Office PowerPoint</Application>
  <PresentationFormat>On-screen Show (4:3)</PresentationFormat>
  <Paragraphs>133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Низове и работа с файлове</vt:lpstr>
      <vt:lpstr>Да си припомним какво String</vt:lpstr>
      <vt:lpstr>Четене и запис на string променлива</vt:lpstr>
      <vt:lpstr>Методът ТoString()</vt:lpstr>
      <vt:lpstr>Демо - Методът ТoString()</vt:lpstr>
      <vt:lpstr>Задача</vt:lpstr>
      <vt:lpstr>Сравнение на две променливи от типа String – по стойност или референция</vt:lpstr>
      <vt:lpstr>PowerPoint Presentation</vt:lpstr>
      <vt:lpstr>Конкатенация на  символни низове</vt:lpstr>
      <vt:lpstr>Демо – Конкатенация на низове</vt:lpstr>
      <vt:lpstr>Търсене в символни низове</vt:lpstr>
      <vt:lpstr>Демо – Търсене в низове</vt:lpstr>
      <vt:lpstr>Задачa</vt:lpstr>
      <vt:lpstr>Извличане на подсимволни низове</vt:lpstr>
      <vt:lpstr>Демо – Извличане на поднизове</vt:lpstr>
      <vt:lpstr>Разделяне символните низове на части</vt:lpstr>
      <vt:lpstr>Демо – Разделяне низове на части</vt:lpstr>
      <vt:lpstr>Други методи за манипулация на низове</vt:lpstr>
      <vt:lpstr>Демо – Други методи за манипулация на низове</vt:lpstr>
      <vt:lpstr>Работа с файлове</vt:lpstr>
      <vt:lpstr>Четене на файлове</vt:lpstr>
      <vt:lpstr>Четене на файлове (ред по ред)</vt:lpstr>
      <vt:lpstr>Четене на файлове (целия файл)</vt:lpstr>
      <vt:lpstr>Демо – Четене на файлове</vt:lpstr>
      <vt:lpstr>Запис на файлове</vt:lpstr>
      <vt:lpstr>Запис на файлове</vt:lpstr>
      <vt:lpstr>Демо – Писане на файлове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168</cp:revision>
  <dcterms:created xsi:type="dcterms:W3CDTF">2015-03-24T20:13:30Z</dcterms:created>
  <dcterms:modified xsi:type="dcterms:W3CDTF">2015-05-29T18:54:27Z</dcterms:modified>
</cp:coreProperties>
</file>