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64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22" r:id="rId23"/>
    <p:sldId id="323" r:id="rId24"/>
    <p:sldId id="310" r:id="rId25"/>
    <p:sldId id="311" r:id="rId26"/>
    <p:sldId id="312" r:id="rId27"/>
    <p:sldId id="313" r:id="rId28"/>
    <p:sldId id="314" r:id="rId29"/>
    <p:sldId id="315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16" r:id="rId40"/>
    <p:sldId id="317" r:id="rId41"/>
    <p:sldId id="318" r:id="rId42"/>
    <p:sldId id="319" r:id="rId43"/>
    <p:sldId id="320" r:id="rId44"/>
    <p:sldId id="321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65" r:id="rId65"/>
    <p:sldId id="361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362" r:id="rId74"/>
    <p:sldId id="363" r:id="rId75"/>
    <p:sldId id="265" r:id="rId76"/>
    <p:sldId id="269" r:id="rId77"/>
    <p:sldId id="333" r:id="rId78"/>
    <p:sldId id="345" r:id="rId7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6" autoAdjust="0"/>
    <p:restoredTop sz="94434" autoAdjust="0"/>
  </p:normalViewPr>
  <p:slideViewPr>
    <p:cSldViewPr>
      <p:cViewPr varScale="1">
        <p:scale>
          <a:sx n="74" d="100"/>
          <a:sy n="74" d="100"/>
        </p:scale>
        <p:origin x="10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</a:t>
            </a:r>
            <a:r>
              <a:rPr lang="bg-BG" smtClean="0">
                <a:solidFill>
                  <a:schemeClr val="accent6"/>
                </a:solidFill>
              </a:rPr>
              <a:t>на </a:t>
            </a:r>
            <a:r>
              <a:rPr lang="en-US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Variables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се декларират с ключовата дума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деклариране на променлива е следният: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var &lt;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променлива&gt;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= &lt;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стойност&gt;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;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myName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“Gabriel”;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myAge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24;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height = 1.88; 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Типовете данни са набор от стойности с еднакви характеристики. Те дефинират типа на информацията, записвана в паметта на компютъра.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6 типа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данни –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string, number,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boolean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, undefined, null, object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String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представлява поредица от символи, затворени в единични или двойни кавички.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 = “my first string”; // string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използващ двойни кавички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‘my second string’; //string, 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използващ единични кавички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могат да бъдат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съединявани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 = “my first “;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y = “concatenated string”;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z =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“my first concatenated string”</a:t>
            </a:r>
            <a:endParaRPr lang="bg-BG" sz="17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Могат да бъдат написани като цели числа или като дроби.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25;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kilos = 60.50;</a:t>
            </a:r>
          </a:p>
        </p:txBody>
      </p:sp>
    </p:spTree>
    <p:extLst>
      <p:ext uri="{BB962C8B-B14F-4D97-AF65-F5344CB8AC3E}">
        <p14:creationId xmlns:p14="http://schemas.microsoft.com/office/powerpoint/2010/main" val="20618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Boolean</a:t>
            </a:r>
            <a:r>
              <a:rPr lang="bg-BG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Има два възможни стойности: </a:t>
            </a: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true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или </a:t>
            </a: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false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Този тип данни е удобен за логически изрази и проверки дали дадена променлива съществува.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25;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isAdult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age &gt; 18;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isAdult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</a:p>
        </p:txBody>
      </p:sp>
    </p:spTree>
    <p:extLst>
      <p:ext uri="{BB962C8B-B14F-4D97-AF65-F5344CB8AC3E}">
        <p14:creationId xmlns:p14="http://schemas.microsoft.com/office/powerpoint/2010/main" val="3495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Undefined</a:t>
            </a:r>
            <a:endParaRPr lang="bg-BG" sz="2500" dirty="0" smtClean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t1 = "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    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defined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t2;               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 (Value is undefined, type is undefined)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Null </a:t>
            </a:r>
            <a:endParaRPr lang="en-US" sz="2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Когато нещо не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съществува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en-US" sz="2500" dirty="0" err="1" smtClean="0">
                <a:solidFill>
                  <a:srgbClr val="92D050"/>
                </a:solidFill>
                <a:cs typeface="Courier New" panose="02070309020205020404" pitchFamily="49" charset="0"/>
              </a:rPr>
              <a:t>typeof</a:t>
            </a:r>
            <a:endParaRPr lang="bg-BG" sz="2500" dirty="0" smtClean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Връща типа на данните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)// number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съдържат някаква информация, която може да бъде променяна по всяко време. Променливите имат свойството да връщат съдържаната информация, както и тя да бъде манипулирана.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Всяка променлива има </a:t>
            </a:r>
            <a:r>
              <a:rPr lang="bg-BG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име, стойност и тип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Var students = 6;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Име: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students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Тип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 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Стойност: 6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могат да съдържат букви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(a-z, A-Z),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цифри(0-9), подчертавка, тире, и долар. Могат да започват само с буква или подчертавка. Не могат да бъдат от ключовите думи за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трябва да имат описателно име, за да се разбира </a:t>
            </a:r>
            <a:r>
              <a:rPr lang="bg-BG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за какво точно служат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 Не трябва да бъдат прекалено къси или прекалено дълги. Препоръчително е да се използват само латински символи.</a:t>
            </a:r>
          </a:p>
        </p:txBody>
      </p:sp>
    </p:spTree>
    <p:extLst>
      <p:ext uri="{BB962C8B-B14F-4D97-AF65-F5344CB8AC3E}">
        <p14:creationId xmlns:p14="http://schemas.microsoft.com/office/powerpoint/2010/main" val="19653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променливи – придаване на стойност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colleagues = ‘asd20’;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colleagues = 20;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100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и изрази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представляват операции, извършвани над данните в процеса на работа. Операторите приемат един или повече аргументи и произвеждат нова стойност.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имат приоритет. Приоритетът определя коя операция ще бъде извършена по-рано.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Изразите представляват поредица от операции.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е програмен език,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			използван в уеб 					приложенията. Чрез 	него 				нашата уеб страница действа 			по желан от нас начин.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JavaScript != Java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Категории на операциите</a:t>
            </a:r>
            <a:endParaRPr lang="bg-BG" sz="3000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14435"/>
              </p:ext>
            </p:extLst>
          </p:nvPr>
        </p:nvGraphicFramePr>
        <p:xfrm>
          <a:off x="609600" y="1630907"/>
          <a:ext cx="7924800" cy="365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Категория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Оператори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Аритметични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Логически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^ !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4857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Бинарни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Сравнителни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===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7541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Присвояващи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Конкатенация на стрингове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Други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. [] () ?: new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638800"/>
            <a:ext cx="744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Операторът  () винаги има най-висок приоритет, когато има изпълнявани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няколко операции.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Аритметични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4561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variable1 = 12;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variable2 = 24;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variable3 = variable1 + variable2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36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length = 5;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width = 7;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area = length * 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35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side1 = 5;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side2 = 10;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perimeter = 2 * (side1 + side2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30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variable1 = 10;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multipleByThree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10 % 3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1, 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т.е. не се дели на 3 без</a:t>
            </a:r>
            <a:b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остатък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bg-BG" sz="3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</a:t>
            </a:r>
            <a:r>
              <a:rPr lang="bg-BG" sz="3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равнителни </a:t>
            </a:r>
            <a:r>
              <a:rPr lang="bg-BG" sz="3200" dirty="0">
                <a:solidFill>
                  <a:schemeClr val="bg1"/>
                </a:solidFill>
                <a:cs typeface="Courier New" panose="02070309020205020404" pitchFamily="49" charset="0"/>
              </a:rPr>
              <a:t>оператори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08988"/>
              </p:ext>
            </p:extLst>
          </p:nvPr>
        </p:nvGraphicFramePr>
        <p:xfrm>
          <a:off x="533400" y="22098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==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r>
                        <a:rPr lang="bg-BG" baseline="0" dirty="0" smtClean="0"/>
                        <a:t>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&lt;=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Различно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334000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Пример: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check = 5 &gt; 6;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console.log(check); // false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Логически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59592"/>
              </p:ext>
            </p:extLst>
          </p:nvPr>
        </p:nvGraphicFramePr>
        <p:xfrm>
          <a:off x="533400" y="21361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не</a:t>
                      </a:r>
                      <a:r>
                        <a:rPr lang="en-US" baseline="0" dirty="0" smtClean="0"/>
                        <a:t>(NOT)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</a:t>
                      </a:r>
                      <a:r>
                        <a:rPr lang="en-US" baseline="0" dirty="0" smtClean="0"/>
                        <a:t>(AND)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ИЛИ(</a:t>
                      </a:r>
                      <a:r>
                        <a:rPr lang="en-US" baseline="0" dirty="0" smtClean="0"/>
                        <a:t>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7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2936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Логическите оператори приемат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операнди и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връщат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резултат.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Теоретично 1 отговаря 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true, a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0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–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false.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Операторът ! означава инверсия(обръщане на знака).</a:t>
            </a:r>
            <a:endParaRPr lang="en-US" sz="2500" dirty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04328"/>
              </p:ext>
            </p:extLst>
          </p:nvPr>
        </p:nvGraphicFramePr>
        <p:xfrm>
          <a:off x="609600" y="3505200"/>
          <a:ext cx="810602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  <a:gridCol w="720807"/>
                <a:gridCol w="900669"/>
                <a:gridCol w="900669"/>
                <a:gridCol w="900669"/>
                <a:gridCol w="900669"/>
                <a:gridCol w="900669"/>
                <a:gridCol w="900669"/>
              </a:tblGrid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Резултат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5147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operator1 = true;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operator2 = false;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||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console.log(!operator1);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true);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true);</a:t>
            </a:r>
          </a:p>
        </p:txBody>
      </p:sp>
    </p:spTree>
    <p:extLst>
      <p:ext uri="{BB962C8B-B14F-4D97-AF65-F5344CB8AC3E}">
        <p14:creationId xmlns:p14="http://schemas.microsoft.com/office/powerpoint/2010/main" val="21547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за сравнение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714464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Използват се за сравнение на две или повече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променливи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 = 10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== b);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Присвояващи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769708" cy="5186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Използват се за придаване на стойност на дадена променлива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10;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*= 2;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/= 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+= y;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-= x;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clicks = 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lick++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money = 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money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String </a:t>
            </a:r>
            <a:r>
              <a:rPr lang="bg-BG" sz="3000" dirty="0" smtClean="0">
                <a:solidFill>
                  <a:schemeClr val="accent6"/>
                </a:solidFill>
              </a:rPr>
              <a:t>конкатенация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за конкатенация + се използва, когато трябва два оператора да се съединият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единят от операторите не е стринг, той автоматично е превърнат в стринг.</a:t>
            </a:r>
          </a:p>
          <a:p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“Software “;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“Academy”;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“Software Academy”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Други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– използва се за достъп до свойствата на даден обект;</a:t>
            </a:r>
          </a:p>
          <a:p>
            <a:pPr marL="285750" indent="-28575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използват се за достъп до елементите в масив;</a:t>
            </a:r>
          </a:p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– използват се за игнориране на приоритета по подразбиране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нужен за всеки </a:t>
            </a:r>
            <a:r>
              <a:rPr lang="en-US" sz="3000" dirty="0" smtClean="0">
                <a:solidFill>
                  <a:schemeClr val="accent6"/>
                </a:solidFill>
              </a:rPr>
              <a:t>Front End </a:t>
            </a:r>
            <a:r>
              <a:rPr lang="bg-BG" sz="3000" dirty="0" smtClean="0">
                <a:solidFill>
                  <a:schemeClr val="accent6"/>
                </a:solidFill>
              </a:rPr>
              <a:t>програмист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HTML – </a:t>
            </a:r>
            <a:r>
              <a:rPr lang="bg-BG" dirty="0" smtClean="0">
                <a:solidFill>
                  <a:schemeClr val="bg1"/>
                </a:solidFill>
              </a:rPr>
              <a:t>определя структурата на уеб страницата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CSS – </a:t>
            </a:r>
            <a:r>
              <a:rPr lang="bg-BG" dirty="0" smtClean="0">
                <a:solidFill>
                  <a:schemeClr val="bg1"/>
                </a:solidFill>
              </a:rPr>
              <a:t>определя стиловете на вече структурираната страница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– определя поведението на страницата и нейните компоненти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r>
              <a:rPr lang="bg-BG" sz="3000" dirty="0" smtClean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(</a:t>
            </a:r>
            <a:r>
              <a:rPr lang="bg-BG" sz="3000" dirty="0" smtClean="0">
                <a:solidFill>
                  <a:schemeClr val="accent6"/>
                </a:solidFill>
              </a:rPr>
              <a:t>Условни изрази</a:t>
            </a:r>
            <a:r>
              <a:rPr lang="en-US" sz="3000" dirty="0">
                <a:solidFill>
                  <a:schemeClr val="accent6"/>
                </a:solidFill>
              </a:rPr>
              <a:t>/</a:t>
            </a:r>
            <a:r>
              <a:rPr lang="bg-BG" sz="3000" dirty="0" smtClean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Conditional Expressions)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най-простият условен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израз.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Позвоява да се тества дали дадено условие е изпълнено. Чрез него можем да изпълняваме даден код, в зависимост от това дали дадено условие е истина.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може да бъде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логически израз, израз за сравнение,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integer,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обект, функция...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тя се пропуска.</a:t>
            </a:r>
          </a:p>
        </p:txBody>
      </p:sp>
    </p:spTree>
    <p:extLst>
      <p:ext uri="{BB962C8B-B14F-4D97-AF65-F5344CB8AC3E}">
        <p14:creationId xmlns:p14="http://schemas.microsoft.com/office/powerpoint/2010/main" val="17110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smaller = 20;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bigger = 25;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if(smaller &gt; bigger)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bigger = smaller;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console.log(“The bigger variable is: “ + bigger);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усложненият вариант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if.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Благодарение на него, можем да изпълняваме един код, ако дадено условие е изпълнено и друг – ако не 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друг 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във втората част с код за изпълнение.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 дали дадено число е четно или не: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%2 == 0)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Числото е 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„Числото е нечетно“);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6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Всяко едно условие от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може да съдържа вложени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оператори.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 2;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Напишете код, с който да проверявате дали дадено число се дели едновременно на 3 и на 7.</a:t>
            </a:r>
          </a:p>
        </p:txBody>
      </p:sp>
    </p:spTree>
    <p:extLst>
      <p:ext uri="{BB962C8B-B14F-4D97-AF65-F5344CB8AC3E}">
        <p14:creationId xmlns:p14="http://schemas.microsoft.com/office/powerpoint/2010/main" val="24246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 – </a:t>
            </a:r>
            <a:r>
              <a:rPr lang="bg-BG" sz="3000" dirty="0" smtClean="0">
                <a:solidFill>
                  <a:schemeClr val="accent6"/>
                </a:solidFill>
              </a:rPr>
              <a:t>добри практики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Избягвайте да влагате повече от 3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един в друг.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Винаги поставяйте кода за изпълнение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{},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дори ако той е на 1 ред.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слагате по-очаквания резултат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условието, а по-неочакваните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else.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подреждате кода си за повече четимост.</a:t>
            </a:r>
          </a:p>
        </p:txBody>
      </p:sp>
    </p:spTree>
    <p:extLst>
      <p:ext uri="{BB962C8B-B14F-4D97-AF65-F5344CB8AC3E}">
        <p14:creationId xmlns:p14="http://schemas.microsoft.com/office/powerpoint/2010/main" val="21533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 smtClean="0">
                <a:solidFill>
                  <a:schemeClr val="accent6"/>
                </a:solidFill>
              </a:rPr>
              <a:t>if </a:t>
            </a:r>
            <a:r>
              <a:rPr lang="bg-BG" sz="3000" dirty="0" smtClean="0">
                <a:solidFill>
                  <a:schemeClr val="accent6"/>
                </a:solidFill>
              </a:rPr>
              <a:t>- </a:t>
            </a:r>
            <a:r>
              <a:rPr lang="en-US" sz="3000" dirty="0" smtClean="0">
                <a:solidFill>
                  <a:schemeClr val="accent6"/>
                </a:solidFill>
              </a:rPr>
              <a:t>else if – else if -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Понякога ще ни се налага да използваме по няколко условия в един оператор. Например: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2;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3)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switch-case </a:t>
            </a:r>
            <a:r>
              <a:rPr lang="bg-BG" sz="3000" dirty="0" smtClean="0">
                <a:solidFill>
                  <a:schemeClr val="accent6"/>
                </a:solidFill>
              </a:rPr>
              <a:t>оператор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Изпълнява се даден код от списък в зависимост от стойността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switch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израза.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switch(mark)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2: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„Слаб 2“);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3: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„Среден 3“);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4: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„Добър 4“);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5: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„Много добър 5“);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6: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„Отличен 6“)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„Грешка“);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Изразът се изпълнява и когато дадено условие от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отговаря на израза, кода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се изпълнява. Ако нито 1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 отговаря на израза, се изпълнява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case-a,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 такъв. В противен случай, се преминава към последната част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switch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оператора.</a:t>
            </a:r>
          </a:p>
        </p:txBody>
      </p:sp>
    </p:spTree>
    <p:extLst>
      <p:ext uri="{BB962C8B-B14F-4D97-AF65-F5344CB8AC3E}">
        <p14:creationId xmlns:p14="http://schemas.microsoft.com/office/powerpoint/2010/main" val="7803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switch-case </a:t>
            </a:r>
            <a:r>
              <a:rPr lang="bg-BG" sz="2900" dirty="0" smtClean="0">
                <a:solidFill>
                  <a:schemeClr val="accent6"/>
                </a:solidFill>
              </a:rPr>
              <a:t>оператор</a:t>
            </a:r>
            <a:r>
              <a:rPr lang="en-US" sz="2900" dirty="0" smtClean="0">
                <a:solidFill>
                  <a:schemeClr val="accent6"/>
                </a:solidFill>
              </a:rPr>
              <a:t> – </a:t>
            </a:r>
            <a:r>
              <a:rPr lang="bg-BG" sz="2900" dirty="0" smtClean="0">
                <a:solidFill>
                  <a:schemeClr val="accent6"/>
                </a:solidFill>
              </a:rPr>
              <a:t>добри практики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Трябва да има отделен </a:t>
            </a: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case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всеки сценарии.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най-очаквания сценарии в първия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най-неочаквания сценарии в поседния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default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сценарии, който не може да бъде достигнат.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Цикли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контролират изпълнението на даден блок от изрази. Могат да бъдат изпълнени точно определен брой пъти; могат да бъдат изпълнявани докато дадено условие се изпълни или не се изпълни; могат да бъдат изпълнявани за всеки член на определена група.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Циклите, които никога не се прекъсват се наричат безкрайни.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do 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for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for… in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обхождане на обекти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масиви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forEach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обхождане елементите на масив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възможности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Възможностите на 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са хиляди(без преувеличение).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С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можем да променяме съдържание на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елементи, техните атрибути, техните стилове. Могат да бъдат скрити, анимирани, изтривани от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документа, текстови полета могат да бъдат валидирани.</a:t>
            </a:r>
          </a:p>
        </p:txBody>
      </p:sp>
    </p:spTree>
    <p:extLst>
      <p:ext uri="{BB962C8B-B14F-4D97-AF65-F5344CB8AC3E}">
        <p14:creationId xmlns:p14="http://schemas.microsoft.com/office/powerpoint/2010/main" val="118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представлява изпълнение на даден израз докато дадено условие бъде изпълнено или не бъде изпълнено.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В общия случай,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цикълът изглежда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bg-BG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18;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age++;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porn.Hide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do 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Този цикъл е подобен на 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</a:rPr>
              <a:t>while.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Изпълнява </a:t>
            </a:r>
            <a:r>
              <a:rPr lang="bg-BG" sz="2500" dirty="0">
                <a:solidFill>
                  <a:schemeClr val="bg1"/>
                </a:solidFill>
              </a:rPr>
              <a:t>се докато дадено </a:t>
            </a:r>
            <a:r>
              <a:rPr lang="en-US" sz="2500" dirty="0">
                <a:solidFill>
                  <a:schemeClr val="bg1"/>
                </a:solidFill>
              </a:rPr>
              <a:t>Boolean </a:t>
            </a:r>
            <a:r>
              <a:rPr lang="bg-BG" sz="2500" dirty="0">
                <a:solidFill>
                  <a:schemeClr val="bg1"/>
                </a:solidFill>
              </a:rPr>
              <a:t>условие е изпълнено или </a:t>
            </a:r>
            <a:r>
              <a:rPr lang="bg-BG" sz="2500" dirty="0" smtClean="0">
                <a:solidFill>
                  <a:schemeClr val="bg1"/>
                </a:solidFill>
              </a:rPr>
              <a:t>не.</a:t>
            </a:r>
            <a:r>
              <a:rPr 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В общия случай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</a:rPr>
              <a:t>Особеното при този цикъл е, че той се изпълнява най-малко 1 брой пъти.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0;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„Вие сте непълнолетен!“)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18);</a:t>
            </a:r>
          </a:p>
        </p:txBody>
      </p:sp>
    </p:spTree>
    <p:extLst>
      <p:ext uri="{BB962C8B-B14F-4D97-AF65-F5344CB8AC3E}">
        <p14:creationId xmlns:p14="http://schemas.microsoft.com/office/powerpoint/2010/main" val="33057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състои от 4 части: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 условие, проверка, обновяване, код за изпълнение. Пример: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Началното условие се изпълнява само 1 път, преди да се влезе в цикъла. Най-често то се използва за да се декларира дадена променлива.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се изпълнява при всяко завъртане на цикъла.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се изпълнява,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false –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не.</a:t>
            </a:r>
          </a:p>
        </p:txBody>
      </p:sp>
    </p:spTree>
    <p:extLst>
      <p:ext uri="{BB962C8B-B14F-4D97-AF65-F5344CB8AC3E}">
        <p14:creationId xmlns:p14="http://schemas.microsoft.com/office/powerpoint/2010/main" val="1598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Обновяването се изпълнява веднага след изпълнение на кода в тялото на цикъла.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Пример: код за пресмятане броя на полетата в шахматна дъска: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columns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rows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index = 0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rows;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columns;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index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console.log(index);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console.log(index);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Масивите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представляват поредица от елементи. Редът на елементите е фиксиран. Броят на елементите няма фиксиран размер. Може да се вземе дължината на масива с помощта на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Array.length</a:t>
            </a:r>
            <a:endParaRPr lang="en-US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462500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Масивите се декларират като най-обикновена променлива, като стойността ѝ се огражда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Numbers: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myNumbers</a:t>
            </a: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[1, 6, 3, 44, 21, 7, 9];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myStrings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[“Peter”, “Mike”, “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Jefrey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”, “Jason”, “Hannah”];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от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смесен тип: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myMixedArray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[1, “John”, true];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масиви: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myMatrix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[“1, 5, 7”, “0, 2”, “3, 6, 9”],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[“9, 7, 6”, “3, 5”, “2, 6”],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[“12, 44”, “36, 1”, 2, 9”];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дефиниране на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 може да дефинираме по три начина: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описване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Array(0, 1, 2);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и описване на дължината: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Array(3);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квадратни скоби и директно дефиниране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[0, 1, 2];</a:t>
            </a:r>
          </a:p>
        </p:txBody>
      </p:sp>
    </p:spTree>
    <p:extLst>
      <p:ext uri="{BB962C8B-B14F-4D97-AF65-F5344CB8AC3E}">
        <p14:creationId xmlns:p14="http://schemas.microsoft.com/office/powerpoint/2010/main" val="1053096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Достъпване на елементи в даден масив може да бъде направено чрез оператора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Всеки от елементите има собствен индекс. За да достъпим даден елемент, трябва да използваме неговия индекс. Първият елемент в масива има индекс 0. Последният елемент в масива има индекс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length-1.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обръщане на елементите в масив: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array = [1, 2, 3, 4, 5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sz="15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взимаме дължината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reversed = new Array(length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създаване на „обърнатия“ масив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index = 0; index &lt; length; index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„пълнене“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reversed[length-index-1] = array[index];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850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показване на всички елементи в масив в обратен ред: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myArray = [1,2,3,4,5];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i = myArray.length-1; i &gt;= 0; i--)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console.log(myArray[i] + " ");</a:t>
            </a:r>
          </a:p>
          <a:p>
            <a:pPr marL="0" indent="0">
              <a:buNone/>
            </a:pPr>
            <a:r>
              <a:rPr lang="nn-NO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nn-NO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5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4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3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2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1 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Аналогично на посочването на </a:t>
            </a:r>
            <a:r>
              <a:rPr lang="en-US" dirty="0">
                <a:solidFill>
                  <a:schemeClr val="bg1"/>
                </a:solidFill>
              </a:rPr>
              <a:t>CSS </a:t>
            </a:r>
            <a:r>
              <a:rPr lang="bg-BG" dirty="0">
                <a:solidFill>
                  <a:schemeClr val="bg1"/>
                </a:solidFill>
              </a:rPr>
              <a:t>файл в страницата, начинът да ѝ се укаже, че трябва да използва даден </a:t>
            </a:r>
            <a:r>
              <a:rPr lang="en-US" dirty="0">
                <a:solidFill>
                  <a:schemeClr val="bg1"/>
                </a:solidFill>
              </a:rPr>
              <a:t>JavaScript </a:t>
            </a:r>
            <a:r>
              <a:rPr lang="bg-BG" dirty="0">
                <a:solidFill>
                  <a:schemeClr val="bg1"/>
                </a:solidFill>
              </a:rPr>
              <a:t>файл е посредством тага </a:t>
            </a:r>
            <a:r>
              <a:rPr lang="en-US" dirty="0">
                <a:solidFill>
                  <a:schemeClr val="bg1"/>
                </a:solidFill>
              </a:rPr>
              <a:t>&lt;script&gt;&lt;/script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Има няколко начина за добавяне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код в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страницата: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head</a:t>
            </a:r>
            <a:r>
              <a:rPr lang="bg-BG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visited = false;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работа с масиви – </a:t>
            </a:r>
            <a:r>
              <a:rPr lang="en-US" sz="2900" dirty="0" err="1" smtClean="0">
                <a:solidFill>
                  <a:schemeClr val="accent6"/>
                </a:solidFill>
              </a:rPr>
              <a:t>forEach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each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играе ролята на цикъл, който обхожда елементите в даден масив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Дефинираната от нас променлива обхожда индексите на елементите в масива.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array.forEach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(function(element){</a:t>
            </a:r>
            <a:endParaRPr lang="en-US" sz="15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console.log(element);</a:t>
            </a:r>
            <a:endParaRPr lang="en-US" sz="15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5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Пример, показване на всички студенти в курса: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['Angel', 'Boris', '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Dani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'Iva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ourCourse.forEach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(function(person){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console.log(person);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35686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масиви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динамични. Това означава, че те могат да променят размера си в процеса на работа; може да се добавят нови елементи в масива; може да се премахват елементи от масива.</a:t>
            </a:r>
            <a:b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Методи за работа с масиви: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Push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последната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Pop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последната позиция от масива и връща премахнатия елемент.</a:t>
            </a: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Unshift</a:t>
            </a: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първата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Shift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първата позиция от масива и връща премахнатия елемент.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Join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съединява елементите от масива, като функцията приема аргумент – знака, с който ще бъдат разделяни елементите в масива.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00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[1,2,3,4,5];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myArray.pop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myArray.unshift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myArray.push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[0,1,2,3,4,5]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myArray.join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(‘|’);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[0|1|2|3|4|5]</a:t>
            </a:r>
          </a:p>
        </p:txBody>
      </p:sp>
    </p:spTree>
    <p:extLst>
      <p:ext uri="{BB962C8B-B14F-4D97-AF65-F5344CB8AC3E}">
        <p14:creationId xmlns:p14="http://schemas.microsoft.com/office/powerpoint/2010/main" val="33074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сортиране на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сортиране на масиви,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вградената функция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sort().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4, 6, 3, 2, 9];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[2, 3, 4, 6, 7, 9]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cs typeface="Courier New" panose="02070309020205020404" pitchFamily="49" charset="0"/>
              </a:rPr>
              <a:t>Трябва да се има предвид, че тази функция не е „перфектна“, защото тя сравнява първите цифри от </a:t>
            </a: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елементите.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19, 18, 336, 34, 41, 401];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[19, 336, 34, 401, 41, 7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bg-BG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array.reverse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от елементи, подредени в обратен ред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array.splice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(index, count, elements)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и/или премахва елементи от масив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array.concat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(elements)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добавя елементите в края на масива и връща новия масив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 съвпадение в масив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или връща „-1“, ако елементът не съществува</a:t>
            </a:r>
          </a:p>
        </p:txBody>
      </p:sp>
    </p:spTree>
    <p:extLst>
      <p:ext uri="{BB962C8B-B14F-4D97-AF65-F5344CB8AC3E}">
        <p14:creationId xmlns:p14="http://schemas.microsoft.com/office/powerpoint/2010/main" val="31658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array.lastIndexOf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 съвпадение в масива или връща „-1“ ако елементът не съществува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array.filter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(condition)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с елементите от стария масив, които удовлетворяват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35329350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представляват набор от команди, които се изпълняват, когато този набор бъде „извикан“. 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с ключовата дума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function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следвана от името на функцията и кръгли скоби.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всички дефиниции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името на функцията може да съдържа латински букви, тирета, подчертавки и знак за долар.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могат да приемат аргументи, които се изреждат в кръглите скоби.</a:t>
            </a:r>
          </a:p>
        </p:txBody>
      </p:sp>
    </p:spTree>
    <p:extLst>
      <p:ext uri="{BB962C8B-B14F-4D97-AF65-F5344CB8AC3E}">
        <p14:creationId xmlns:p14="http://schemas.microsoft.com/office/powerpoint/2010/main" val="35715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Най-общо, тялото на една функция представлява нещо от сорта на: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име(аргументи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Аргументите са променливите, които функцията приема. При извикването на функцията, тя ще „очаква“ тези аргументи да ѝ бъдат подадени.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тялото на функцията, тези аргументи биват манипулирани като локални променливи.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students(student1, student2, student3)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console.log(student1);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console.log(student2);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console.log(student3);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извикване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биват изпълнявани, когато: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настъпи някакво събитие, което ги извиква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извикани чрез някоя част от 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кода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самоизвикващи се функции(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self invoking functions)</a:t>
            </a: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a*b;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(4,8)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функция, използвана като променлива: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(5,6);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result = “The area of the rectangle is “ +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body: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 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visited = false;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bg-BG" sz="1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могат да съдържат някаква стойност.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ако искаме да дефинираме, че нашата възраст е 25 години, си дефинираме нова променлива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age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със стойност 25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age = 25;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обектите представляват променливи, които могат да съдържат много стойности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В реалния живот всеки предмет представлява някакъв обект.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човекът представлява обект. Той има свойства, определящи външния му вид и характер. Също така, той като живо същество, може да извършва някакви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22476690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Като обобщение, обектът Човек, образно ще изглежда по следния начин: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по следния начин: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object =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property: “value”,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property2: “value”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33231"/>
              </p:ext>
            </p:extLst>
          </p:nvPr>
        </p:nvGraphicFramePr>
        <p:xfrm>
          <a:off x="609600" y="2438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Човек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Свойства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Действия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кожа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Труд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коса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Развлечения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Ръст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Спане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Килограми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Ядене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Възраст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Спорт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8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декларираме обект човек със свойствата от горната табличка, това ще стане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person =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“white”,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“blonde”,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“1.88m”,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weight: “82kg”,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age: “32”,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work: function() { return “working”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eat: function() { return “eating” }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sleep: function() { return “sleeping” 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sport: function() { return “sporting”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leisure: function() { return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leisuring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достъпим нашия обект посредством името му: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ще ни върне резултат, съдържащ обекта и всички негови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свойства, без действията му:</a:t>
            </a: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{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"white",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"blonde", height: "1.88m", weight: "82kg", age: "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32"}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достъпим и само някое негово свойство/действие: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person.work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(защото </a:t>
            </a:r>
            <a:r>
              <a:rPr lang="en-US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work e 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 и трябва да се дефинира с ())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"working“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Person.height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"1.88m"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or…in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обхождане на пропъртитата и методите на обект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prop in object){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console.log(prop);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console.log(object[prop]);</a:t>
            </a:r>
            <a:endParaRPr lang="en-US" sz="1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info =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'088882566',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email: 'asd@gmail.com',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city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'Sofia'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prop in info){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console.log(prop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": " + info[prop]);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DOM </a:t>
            </a:r>
            <a:r>
              <a:rPr lang="bg-BG" sz="2900" dirty="0" smtClean="0">
                <a:solidFill>
                  <a:schemeClr val="accent6"/>
                </a:solidFill>
              </a:rPr>
              <a:t>Елементи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DOM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означава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Object Model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представлява структурата на нашата уеб страница. Обектът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„родителят“ на всички елементи в страницата. Ако трябва да достъпим някой елемент в страницата, първо трябва да достъпим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няколко начина за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достъпване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елементи:</a:t>
            </a: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– var el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(‘id’);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клас –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el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document.getElementByClassName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(‘class’);</a:t>
            </a:r>
            <a:endParaRPr lang="bg-BG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таг –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el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(‘p’);</a:t>
            </a: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 selector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el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a.link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7196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Събитията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нещата, които се случват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използваме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нашата страница, може да засичаме тези събития и да реагираме по определен от нас начин.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Събития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натискане на бутон, зареждане на цялата страница, промяна стойността на инпут поле.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=“#”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=“alert(“A link was clicked”)&gt;Link&lt;/a&gt;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 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this.innerHTML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=Date()"&gt;The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time&lt;/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424319"/>
              </p:ext>
            </p:extLst>
          </p:nvPr>
        </p:nvGraphicFramePr>
        <p:xfrm>
          <a:off x="481084" y="190500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Събитие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onchange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сменя състоянието си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onclick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кликнат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onmouseover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</a:t>
                      </a:r>
                      <a:r>
                        <a:rPr lang="en-US" dirty="0" smtClean="0">
                          <a:effectLst/>
                        </a:rPr>
                        <a:t>hover-</a:t>
                      </a:r>
                      <a:r>
                        <a:rPr lang="bg-BG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onmouseout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bg-BG" baseline="0" dirty="0" smtClean="0">
                          <a:effectLst/>
                        </a:rPr>
                        <a:t>елемент е </a:t>
                      </a:r>
                      <a:r>
                        <a:rPr lang="en-US" baseline="0" dirty="0" err="1" smtClean="0">
                          <a:effectLst/>
                        </a:rPr>
                        <a:t>hoverout</a:t>
                      </a:r>
                      <a:r>
                        <a:rPr lang="en-US" baseline="0" dirty="0" smtClean="0">
                          <a:effectLst/>
                        </a:rPr>
                        <a:t>-</a:t>
                      </a:r>
                      <a:r>
                        <a:rPr lang="bg-BG" baseline="0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onkeydown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Потребител</a:t>
                      </a:r>
                      <a:r>
                        <a:rPr lang="bg-BG" baseline="0" dirty="0" smtClean="0">
                          <a:effectLst/>
                        </a:rPr>
                        <a:t> натиска клавиш от клавиатурата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onload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Браузърът е завършил зареждането на страницата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5355" y="1491734"/>
            <a:ext cx="34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Най-често срещаните събития са: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3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 помощта на </a:t>
            </a:r>
            <a:r>
              <a:rPr lang="en-US" sz="2500" dirty="0" smtClean="0">
                <a:solidFill>
                  <a:schemeClr val="bg1"/>
                </a:solidFill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</a:rPr>
              <a:t>събитията може да: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Проверяваме дали дадено поле е попълнено и какви са данните в него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страницата се зареди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стрницата се затвори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потребителят кликне върху линк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Извикваме дефинирани функции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Спрем действията по подразбиране на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</a:t>
            </a:r>
          </a:p>
        </p:txBody>
      </p:sp>
    </p:spTree>
    <p:extLst>
      <p:ext uri="{BB962C8B-B14F-4D97-AF65-F5344CB8AC3E}">
        <p14:creationId xmlns:p14="http://schemas.microsoft.com/office/powerpoint/2010/main" val="343553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Няколко примера: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=“#”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=“alert(‘Link clicked’)”&gt;Link&lt;/a&gt;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(‘demo’).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()”&gt;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time is?&lt;/button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bodyOnloadHandler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6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Във външен скрипт файл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bg-BG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=“main.js”&gt;&lt;/script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При използването на външен файл, в него не може да се използва </a:t>
            </a:r>
            <a:r>
              <a:rPr lang="en-US" dirty="0">
                <a:solidFill>
                  <a:schemeClr val="bg1"/>
                </a:solidFill>
              </a:rPr>
              <a:t>&lt;script&gt;&lt;/script&gt;</a:t>
            </a:r>
            <a:r>
              <a:rPr lang="bg-BG" dirty="0">
                <a:solidFill>
                  <a:schemeClr val="bg1"/>
                </a:solidFill>
              </a:rPr>
              <a:t> таг.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-a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метод за овладяване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прихващане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на събития към даден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елемент. Функцията за добавяне на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addEventListener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().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добавяне на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следният:</a:t>
            </a: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element.addEventListener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(event,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function);</a:t>
            </a:r>
            <a:endParaRPr lang="bg-BG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имам дефиниран елемент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addRoomsLink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му добавим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 следния начин: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addRoomsLink.addEventListener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alert(‘Add rooms link is clicked’);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Особеност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-ите е, че няколко такива могат да се прикачат към един и същ елемент. Пример:</a:t>
            </a:r>
          </a:p>
          <a:p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someElement.addEventListener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someElement.addEventListener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functionChange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831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добавяне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resize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window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(‘resize’,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alert(‘window resized’);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добавяне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load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(‘load’,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alert(‘document loaded’);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176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HTML</a:t>
            </a:r>
            <a:r>
              <a:rPr lang="bg-BG" sz="2900" dirty="0" smtClean="0">
                <a:solidFill>
                  <a:schemeClr val="accent6"/>
                </a:solidFill>
              </a:rPr>
              <a:t> и </a:t>
            </a:r>
            <a:r>
              <a:rPr lang="en-US" sz="2900" dirty="0" smtClean="0">
                <a:solidFill>
                  <a:schemeClr val="accent6"/>
                </a:solidFill>
              </a:rPr>
              <a:t>CSS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 да манипулираме съдържанието и стиловете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елементите. 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смяна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 е следният:</a:t>
            </a: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(id).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смяна на стиловете на даден елемент е следният: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(id).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style.property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style</a:t>
            </a:r>
            <a:endParaRPr lang="bg-BG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(‘main’);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myText.innerHTML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‘This paragraph changed its content’;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document.getElementByTagName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myImg.src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‘../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/background.png’;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myImg.width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‘200px’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046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HTML</a:t>
            </a:r>
            <a:r>
              <a:rPr lang="bg-BG" sz="2900" dirty="0" smtClean="0">
                <a:solidFill>
                  <a:schemeClr val="accent6"/>
                </a:solidFill>
              </a:rPr>
              <a:t> и </a:t>
            </a:r>
            <a:r>
              <a:rPr lang="en-US" sz="2900" dirty="0" smtClean="0">
                <a:solidFill>
                  <a:schemeClr val="accent6"/>
                </a:solidFill>
              </a:rPr>
              <a:t>CSS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myDiv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(“main”);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myDiv.style.background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“red”;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myParagraph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myParagraph.style.fontSize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“24px”;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413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всички числа от 1 до 300.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на </a:t>
            </a:r>
            <a:r>
              <a:rPr lang="en-US" sz="2000" b="1" smtClean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  <a:p>
            <a:pPr marL="0" indent="0">
              <a:buNone/>
            </a:pPr>
            <a:r>
              <a:rPr lang="bg-BG" sz="2000" b="1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едновременно на 4 и на 7.(използвайте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оператори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правоъгълник чрез определени ширина и дължина.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трапец по дадени страна А, страна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B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 височина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h.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най-голямото от 3 числа(използвайки вложени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if-else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7. 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7 числа, които се намират в интервала от 50 до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100.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намира всички делими на 4 и на 9 числа, които се намират в интервала от 20 до 60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намира най-често срещаното число в седния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: 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      [0, 4, 1, 3, 4, 6, 3, 4, 9, 9, 4, 1, 4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11.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поотделно пълната дата, деня, месеца, годината, часа и минутите.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12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Напишете скрипт, който създава обект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student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, който има следните свойства: име, години, опит, оценка, функция учене, функция забавление.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13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Използвайки зад.12,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нете всички свойства и функции на вече създадения обект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student.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14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Напишете функция, която при извикването си сменя съдържанието на елемент по избор.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5.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Направете страница, която съдържа елемент картинка, представляваща </a:t>
            </a:r>
            <a:r>
              <a:rPr lang="bg-BG" sz="2000" u="sng" dirty="0" smtClean="0">
                <a:solidFill>
                  <a:schemeClr val="bg1">
                    <a:lumMod val="95000"/>
                  </a:schemeClr>
                </a:solidFill>
              </a:rPr>
              <a:t>не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светеща крушка. Напишете скрипт, който при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върху крушката, сменя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то на крушката и тя „светва“.</a:t>
            </a: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Display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onsole.log()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lert()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ocument.write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Синтаксис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език за програмиране, който представлява набор от инструкции, написани от програмист и изпълнени от компютър. Всяка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дефиниция се разделя с точка и запетая(;). 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e case sensitive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Това означава, че ако дефинираме променлива с име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 тя ще е различна от променливата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отново има 3 код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конвенции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за писане: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dash-case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underscore_case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закоментиране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на дадена дефиниция има два начина: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един ред: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// this is some comment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няколко реда: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/*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this is some first line comment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this is some second line comment */</a:t>
            </a:r>
            <a:endParaRPr lang="bg-BG" sz="2100" dirty="0" smtClean="0">
              <a:solidFill>
                <a:schemeClr val="bg2">
                  <a:lumMod val="2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3824</TotalTime>
  <Words>3900</Words>
  <Application>Microsoft Office PowerPoint</Application>
  <PresentationFormat>On-screen Show (4:3)</PresentationFormat>
  <Paragraphs>731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Caibri</vt:lpstr>
      <vt:lpstr>Calibri</vt:lpstr>
      <vt:lpstr>Calibri (Body)</vt:lpstr>
      <vt:lpstr>Courier New</vt:lpstr>
      <vt:lpstr>Wingdings</vt:lpstr>
      <vt:lpstr>Office Theme</vt:lpstr>
      <vt:lpstr>Основи на JavaScript</vt:lpstr>
      <vt:lpstr>JavaScript</vt:lpstr>
      <vt:lpstr>JavaScript – нужен за всеки Front End програмист</vt:lpstr>
      <vt:lpstr>JavaScript – възможности</vt:lpstr>
      <vt:lpstr>JavaScript – include</vt:lpstr>
      <vt:lpstr>JavaScript – include</vt:lpstr>
      <vt:lpstr>JavaScript – include</vt:lpstr>
      <vt:lpstr>JavaScript – Display</vt:lpstr>
      <vt:lpstr>JavaScript – Синтаксис</vt:lpstr>
      <vt:lpstr>JavaScript – Променливи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Употреба на променливи</vt:lpstr>
      <vt:lpstr>JavaScript – Употреба на променливи</vt:lpstr>
      <vt:lpstr>JavaScript – променливи – придаване на стойност</vt:lpstr>
      <vt:lpstr>JavaScript – Оператори и изрази</vt:lpstr>
      <vt:lpstr>JavaScript – Категории на операциите</vt:lpstr>
      <vt:lpstr>JavaScript – Аритметични оператори</vt:lpstr>
      <vt:lpstr>JavaScript – сравнителни оператори</vt:lpstr>
      <vt:lpstr>JavaScript – логически оператори</vt:lpstr>
      <vt:lpstr>JavaScript – Логически оператори</vt:lpstr>
      <vt:lpstr>JavaScript – Логически оператори</vt:lpstr>
      <vt:lpstr>JavaScript – Оператори за сравнение</vt:lpstr>
      <vt:lpstr>JavaScript – Присвояващи оператори</vt:lpstr>
      <vt:lpstr>JavaScript – String конкатенация</vt:lpstr>
      <vt:lpstr>JavaScript – Други оператори</vt:lpstr>
      <vt:lpstr>JavaScript – if (Условни изрази/ Conditional Expressions)</vt:lpstr>
      <vt:lpstr>JavaScript – if</vt:lpstr>
      <vt:lpstr>JavaScript – if else</vt:lpstr>
      <vt:lpstr>JavaScript – if else</vt:lpstr>
      <vt:lpstr>JavaScript – вложени if else</vt:lpstr>
      <vt:lpstr>JavaScript – вложени if else – добри практики</vt:lpstr>
      <vt:lpstr>JavaScript –if - else if – else if - else</vt:lpstr>
      <vt:lpstr>JavaScript – switch-case оператор</vt:lpstr>
      <vt:lpstr>JavaScript – switch-case оператор – добри практики</vt:lpstr>
      <vt:lpstr>JavaScript – Цикли</vt:lpstr>
      <vt:lpstr>JavaScript – while цикъл</vt:lpstr>
      <vt:lpstr>JavaScript – do while цикъл</vt:lpstr>
      <vt:lpstr>JavaScript – for цикъл</vt:lpstr>
      <vt:lpstr>JavaScript – for цикъл</vt:lpstr>
      <vt:lpstr>JavaScript – for цикъл</vt:lpstr>
      <vt:lpstr>JavaScript – Масиви</vt:lpstr>
      <vt:lpstr>JavaScript – Масиви</vt:lpstr>
      <vt:lpstr>JavaScript – дефиниране на масив</vt:lpstr>
      <vt:lpstr>JavaScript – достъпване на елементи в масив</vt:lpstr>
      <vt:lpstr>JavaScript – достъпване на елементи в масив</vt:lpstr>
      <vt:lpstr>JavaScript – работа с масиви – forEach</vt:lpstr>
      <vt:lpstr>JavaScript – динамични масиви</vt:lpstr>
      <vt:lpstr>JavaScript – динамични масиви</vt:lpstr>
      <vt:lpstr>JavaScript – сортиране на масиви</vt:lpstr>
      <vt:lpstr>JavaScript – други функции</vt:lpstr>
      <vt:lpstr>JavaScript – други функции</vt:lpstr>
      <vt:lpstr>JavaScript – Функции</vt:lpstr>
      <vt:lpstr>JavaScript – Функции - синтаксис</vt:lpstr>
      <vt:lpstr>JavaScript – Функции - синтаксис</vt:lpstr>
      <vt:lpstr>JavaScript – Функции - извикване</vt:lpstr>
      <vt:lpstr>JavaScript – Обекти</vt:lpstr>
      <vt:lpstr>JavaScript – Обекти</vt:lpstr>
      <vt:lpstr>JavaScript – Обекти</vt:lpstr>
      <vt:lpstr>JavaScript – Обекти</vt:lpstr>
      <vt:lpstr>JavaScript – Обекти</vt:lpstr>
      <vt:lpstr>JavaScript – DOM Елементи</vt:lpstr>
      <vt:lpstr>JavaScript – Събития</vt:lpstr>
      <vt:lpstr>JavaScript – Събития</vt:lpstr>
      <vt:lpstr>JavaScript – Събития</vt:lpstr>
      <vt:lpstr>JavaScript – Събития</vt:lpstr>
      <vt:lpstr>JavaScript – Еvent Listeners</vt:lpstr>
      <vt:lpstr>JavaScript – Еvent Listeners</vt:lpstr>
      <vt:lpstr>JavaScript – Еvent Listeners</vt:lpstr>
      <vt:lpstr>JavaScript – HTML и CSS</vt:lpstr>
      <vt:lpstr>JavaScript – HTML и CSS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631</cp:revision>
  <dcterms:created xsi:type="dcterms:W3CDTF">2015-03-24T20:13:30Z</dcterms:created>
  <dcterms:modified xsi:type="dcterms:W3CDTF">2016-06-27T20:04:52Z</dcterms:modified>
</cp:coreProperties>
</file>