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0"/>
  </p:notesMasterIdLst>
  <p:sldIdLst>
    <p:sldId id="256" r:id="rId2"/>
    <p:sldId id="290" r:id="rId3"/>
    <p:sldId id="291" r:id="rId4"/>
    <p:sldId id="292" r:id="rId5"/>
    <p:sldId id="293" r:id="rId6"/>
    <p:sldId id="294" r:id="rId7"/>
    <p:sldId id="295" r:id="rId8"/>
    <p:sldId id="296" r:id="rId9"/>
    <p:sldId id="297" r:id="rId10"/>
    <p:sldId id="298" r:id="rId11"/>
    <p:sldId id="299" r:id="rId12"/>
    <p:sldId id="300" r:id="rId13"/>
    <p:sldId id="302" r:id="rId14"/>
    <p:sldId id="303" r:id="rId15"/>
    <p:sldId id="304" r:id="rId16"/>
    <p:sldId id="305" r:id="rId17"/>
    <p:sldId id="306" r:id="rId18"/>
    <p:sldId id="307" r:id="rId19"/>
    <p:sldId id="308" r:id="rId20"/>
    <p:sldId id="309" r:id="rId21"/>
    <p:sldId id="310" r:id="rId22"/>
    <p:sldId id="311" r:id="rId23"/>
    <p:sldId id="312" r:id="rId24"/>
    <p:sldId id="313" r:id="rId25"/>
    <p:sldId id="314" r:id="rId26"/>
    <p:sldId id="315" r:id="rId27"/>
    <p:sldId id="316" r:id="rId28"/>
    <p:sldId id="317" r:id="rId29"/>
    <p:sldId id="318" r:id="rId30"/>
    <p:sldId id="319" r:id="rId31"/>
    <p:sldId id="320" r:id="rId32"/>
    <p:sldId id="321" r:id="rId33"/>
    <p:sldId id="322" r:id="rId34"/>
    <p:sldId id="323" r:id="rId35"/>
    <p:sldId id="324" r:id="rId36"/>
    <p:sldId id="325" r:id="rId37"/>
    <p:sldId id="326" r:id="rId38"/>
    <p:sldId id="327" r:id="rId39"/>
    <p:sldId id="328" r:id="rId40"/>
    <p:sldId id="329" r:id="rId41"/>
    <p:sldId id="330" r:id="rId42"/>
    <p:sldId id="331" r:id="rId43"/>
    <p:sldId id="332" r:id="rId44"/>
    <p:sldId id="334" r:id="rId45"/>
    <p:sldId id="335" r:id="rId46"/>
    <p:sldId id="336" r:id="rId47"/>
    <p:sldId id="337" r:id="rId48"/>
    <p:sldId id="338" r:id="rId49"/>
    <p:sldId id="339" r:id="rId50"/>
    <p:sldId id="340" r:id="rId51"/>
    <p:sldId id="341" r:id="rId52"/>
    <p:sldId id="342" r:id="rId53"/>
    <p:sldId id="343" r:id="rId54"/>
    <p:sldId id="344" r:id="rId55"/>
    <p:sldId id="265" r:id="rId56"/>
    <p:sldId id="269" r:id="rId57"/>
    <p:sldId id="333" r:id="rId58"/>
    <p:sldId id="345" r:id="rId59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ristian Garnev" initials="HG" lastIdx="1" clrIdx="0">
    <p:extLst>
      <p:ext uri="{19B8F6BF-5375-455C-9EA6-DF929625EA0E}">
        <p15:presenceInfo xmlns:p15="http://schemas.microsoft.com/office/powerpoint/2012/main" userId="Hristian Garnev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434" autoAdjust="0"/>
  </p:normalViewPr>
  <p:slideViewPr>
    <p:cSldViewPr>
      <p:cViewPr varScale="1">
        <p:scale>
          <a:sx n="70" d="100"/>
          <a:sy n="70" d="100"/>
        </p:scale>
        <p:origin x="141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723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commentAuthors" Target="commentAuthor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054F57-E93D-4CC3-8A27-2F256E70BB98}" type="datetimeFigureOut">
              <a:rPr lang="en-US" smtClean="0"/>
              <a:t>27 Aug 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F17422-5818-42EE-9006-65BE327E4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965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27.8.2015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00762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27.8.2015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42014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27.8.2015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99327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27.8.2015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64739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27.8.2015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8558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27.8.2015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29645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27.8.2015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21449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27.8.2015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68853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27.8.2015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87650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27.8.2015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33689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27.8.2015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16307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744D9-3FBE-48D8-BF2A-85DF203E4D20}" type="datetimeFigureOut">
              <a:rPr lang="bg-BG" smtClean="0"/>
              <a:t>27.8.2015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88542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bg-BG" dirty="0" smtClean="0">
                <a:solidFill>
                  <a:schemeClr val="accent6"/>
                </a:solidFill>
              </a:rPr>
              <a:t>Основи на </a:t>
            </a:r>
            <a:r>
              <a:rPr lang="en-US" smtClean="0">
                <a:solidFill>
                  <a:schemeClr val="accent6"/>
                </a:solidFill>
              </a:rPr>
              <a:t>JavaScript</a:t>
            </a:r>
            <a:endParaRPr lang="bg-BG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268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6"/>
                </a:solidFill>
              </a:rPr>
              <a:t>JavaScript</a:t>
            </a:r>
            <a:r>
              <a:rPr lang="bg-BG" sz="4000" dirty="0" smtClean="0">
                <a:solidFill>
                  <a:schemeClr val="accent6"/>
                </a:solidFill>
              </a:rPr>
              <a:t> – Променливи</a:t>
            </a:r>
            <a:endParaRPr lang="bg-BG" sz="4000" dirty="0">
              <a:solidFill>
                <a:schemeClr val="accent6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Variables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Всички променливи се декларират с ключовата дума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var.</a:t>
            </a:r>
            <a:endParaRPr lang="bg-BG" sz="25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Синтаксисът за деклариране на променлива е следният:</a:t>
            </a:r>
          </a:p>
          <a:p>
            <a:pPr marL="0" indent="0">
              <a:buNone/>
            </a:pPr>
            <a:r>
              <a:rPr lang="en-US" sz="25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var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&lt;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променлива&gt;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= &lt;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стойност&gt;;</a:t>
            </a:r>
            <a:endParaRPr lang="en-US" sz="25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Пример:</a:t>
            </a:r>
          </a:p>
          <a:p>
            <a:pPr marL="0" indent="0">
              <a:buNone/>
            </a:pPr>
            <a:r>
              <a:rPr lang="en-US" sz="25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var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sz="25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myName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= “Gabriel”;</a:t>
            </a:r>
          </a:p>
          <a:p>
            <a:pPr marL="0" indent="0">
              <a:buNone/>
            </a:pPr>
            <a:r>
              <a:rPr lang="en-US" sz="25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var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sz="25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myAge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= 24;</a:t>
            </a:r>
          </a:p>
          <a:p>
            <a:pPr marL="0" indent="0">
              <a:buNone/>
            </a:pPr>
            <a:r>
              <a:rPr lang="en-US" sz="25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var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height = 1.88; </a:t>
            </a:r>
            <a:endParaRPr lang="en-US" sz="2500" dirty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5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3128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6"/>
                </a:solidFill>
              </a:rPr>
              <a:t>JavaScript</a:t>
            </a:r>
            <a:r>
              <a:rPr lang="bg-BG" sz="4000" dirty="0" smtClean="0">
                <a:solidFill>
                  <a:schemeClr val="accent6"/>
                </a:solidFill>
              </a:rPr>
              <a:t> – Типове данни</a:t>
            </a:r>
            <a:endParaRPr lang="bg-BG" sz="4000" dirty="0">
              <a:solidFill>
                <a:schemeClr val="accent6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Типовете данни са набор от стойности с еднакви характеристики. Те дефинират типа на информацията, записвана в паметта на компютъра.</a:t>
            </a:r>
            <a:endParaRPr lang="en-US" sz="25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String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– представлява поредица от символи, затворени в единични или двойни кавички.</a:t>
            </a:r>
            <a:endParaRPr lang="en-US" sz="25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“my first string”; // string</a:t>
            </a:r>
            <a:r>
              <a:rPr lang="bg-BG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използващ двойни кавички</a:t>
            </a:r>
          </a:p>
          <a:p>
            <a:pPr marL="0" indent="0">
              <a:buNone/>
            </a:pP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 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‘my second string’; //string, </a:t>
            </a:r>
            <a:r>
              <a:rPr lang="bg-BG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използващ единични кавички</a:t>
            </a:r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Strings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могат да бъдат съединявани:</a:t>
            </a:r>
          </a:p>
          <a:p>
            <a:pPr marL="0" indent="0">
              <a:buNone/>
            </a:pPr>
            <a:r>
              <a:rPr lang="en-US" sz="17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7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“my first “;</a:t>
            </a:r>
          </a:p>
          <a:p>
            <a:pPr marL="0" indent="0">
              <a:buNone/>
            </a:pPr>
            <a:r>
              <a:rPr lang="en-US" sz="17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7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 = “concatenated string”;</a:t>
            </a:r>
          </a:p>
          <a:p>
            <a:pPr marL="0" indent="0">
              <a:buNone/>
            </a:pPr>
            <a:r>
              <a:rPr lang="en-US" sz="17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7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</a:t>
            </a:r>
            <a:r>
              <a:rPr lang="en-US" sz="17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x+y</a:t>
            </a:r>
            <a:r>
              <a:rPr lang="en-US" sz="17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// “my first concatenated string”</a:t>
            </a:r>
            <a:endParaRPr lang="bg-BG" sz="17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5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0081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6"/>
                </a:solidFill>
              </a:rPr>
              <a:t>JavaScript</a:t>
            </a:r>
            <a:r>
              <a:rPr lang="bg-BG" sz="4000" dirty="0" smtClean="0">
                <a:solidFill>
                  <a:schemeClr val="accent6"/>
                </a:solidFill>
              </a:rPr>
              <a:t> – Типове данни</a:t>
            </a:r>
            <a:endParaRPr lang="bg-BG" sz="4000" dirty="0">
              <a:solidFill>
                <a:schemeClr val="accent6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Number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Могат да бъдат написани като цели числа или като дроби.</a:t>
            </a:r>
          </a:p>
          <a:p>
            <a:pPr marL="0" indent="0">
              <a:buNone/>
            </a:pPr>
            <a:r>
              <a:rPr lang="en-US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age = 25;</a:t>
            </a:r>
          </a:p>
          <a:p>
            <a:pPr marL="0" indent="0">
              <a:buNone/>
            </a:pPr>
            <a:r>
              <a:rPr lang="en-US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minInteger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-9007199254740992</a:t>
            </a:r>
          </a:p>
          <a:p>
            <a:pPr marL="0" indent="0">
              <a:buNone/>
            </a:pPr>
            <a:r>
              <a:rPr lang="en-US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maxInteger</a:t>
            </a: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9007199254740992</a:t>
            </a:r>
          </a:p>
        </p:txBody>
      </p:sp>
    </p:spTree>
    <p:extLst>
      <p:ext uri="{BB962C8B-B14F-4D97-AF65-F5344CB8AC3E}">
        <p14:creationId xmlns:p14="http://schemas.microsoft.com/office/powerpoint/2010/main" val="2061852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6"/>
                </a:solidFill>
              </a:rPr>
              <a:t>JavaScript</a:t>
            </a:r>
            <a:r>
              <a:rPr lang="bg-BG" sz="4000" dirty="0" smtClean="0">
                <a:solidFill>
                  <a:schemeClr val="accent6"/>
                </a:solidFill>
              </a:rPr>
              <a:t> – Типове данни</a:t>
            </a:r>
            <a:endParaRPr lang="bg-BG" sz="4000" dirty="0">
              <a:solidFill>
                <a:schemeClr val="accent6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Boolean</a:t>
            </a: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Има два вида: </a:t>
            </a:r>
            <a:r>
              <a:rPr lang="en-US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true </a:t>
            </a: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и </a:t>
            </a:r>
            <a:r>
              <a:rPr lang="en-US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false;</a:t>
            </a:r>
            <a:endParaRPr lang="bg-BG" sz="2500" dirty="0" smtClean="0">
              <a:solidFill>
                <a:schemeClr val="bg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Този тип данни е удобен за логически изрази и проверки дали дадена променлива съществува.</a:t>
            </a:r>
          </a:p>
          <a:p>
            <a:pPr marL="0" indent="0">
              <a:buNone/>
            </a:pPr>
            <a:r>
              <a:rPr lang="en-US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myPoints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11.75;</a:t>
            </a:r>
          </a:p>
          <a:p>
            <a:pPr marL="0" indent="0">
              <a:buNone/>
            </a:pPr>
            <a:r>
              <a:rPr lang="en-US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yourPoints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12.5;</a:t>
            </a:r>
          </a:p>
          <a:p>
            <a:pPr marL="0" indent="0">
              <a:buNone/>
            </a:pPr>
            <a:r>
              <a:rPr lang="en-US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greaterPoints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myPoints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 </a:t>
            </a:r>
            <a:r>
              <a:rPr lang="en-US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yourPoints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greaterPoints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// true</a:t>
            </a:r>
          </a:p>
        </p:txBody>
      </p:sp>
    </p:spTree>
    <p:extLst>
      <p:ext uri="{BB962C8B-B14F-4D97-AF65-F5344CB8AC3E}">
        <p14:creationId xmlns:p14="http://schemas.microsoft.com/office/powerpoint/2010/main" val="3495299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6"/>
                </a:solidFill>
              </a:rPr>
              <a:t>JavaScript</a:t>
            </a:r>
            <a:r>
              <a:rPr lang="bg-BG" sz="4000" dirty="0" smtClean="0">
                <a:solidFill>
                  <a:schemeClr val="accent6"/>
                </a:solidFill>
              </a:rPr>
              <a:t> – Типове данни</a:t>
            </a:r>
            <a:endParaRPr lang="bg-BG" sz="4000" dirty="0">
              <a:solidFill>
                <a:schemeClr val="accent6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JavaScript </a:t>
            </a:r>
            <a:r>
              <a:rPr lang="en-US" sz="2500" dirty="0" err="1" smtClean="0">
                <a:solidFill>
                  <a:schemeClr val="bg1"/>
                </a:solidFill>
                <a:cs typeface="Courier New" panose="02070309020205020404" pitchFamily="49" charset="0"/>
              </a:rPr>
              <a:t>typeof</a:t>
            </a:r>
            <a:endParaRPr lang="bg-BG" sz="2500" dirty="0" smtClean="0">
              <a:solidFill>
                <a:schemeClr val="bg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Връща типа на данните</a:t>
            </a:r>
          </a:p>
          <a:p>
            <a:pPr marL="0" indent="0">
              <a:buNone/>
            </a:pPr>
            <a:r>
              <a:rPr lang="en-US" sz="2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myGrade</a:t>
            </a:r>
            <a:r>
              <a:rPr lang="en-US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5; // number</a:t>
            </a:r>
            <a:endParaRPr lang="bg-BG" sz="20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3659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6"/>
                </a:solidFill>
              </a:rPr>
              <a:t>JavaScript</a:t>
            </a:r>
            <a:r>
              <a:rPr lang="bg-BG" sz="4000" dirty="0" smtClean="0">
                <a:solidFill>
                  <a:schemeClr val="accent6"/>
                </a:solidFill>
              </a:rPr>
              <a:t> – Употреба на променливи</a:t>
            </a:r>
            <a:endParaRPr lang="bg-BG" sz="4000" dirty="0">
              <a:solidFill>
                <a:schemeClr val="accent6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Променливите съдържат някаква информация, която може да бъде променяна по всяко време. Променливите имат свойството да връщат съдържаната информация, както и тя да бъде манипулирана.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Всяка променлива има име, стойност и тип.</a:t>
            </a:r>
          </a:p>
          <a:p>
            <a:pPr marL="0" indent="0">
              <a:buNone/>
            </a:pPr>
            <a:r>
              <a:rPr lang="en-US" sz="2500" dirty="0" err="1" smtClean="0">
                <a:solidFill>
                  <a:schemeClr val="bg1"/>
                </a:solidFill>
                <a:cs typeface="Courier New" panose="02070309020205020404" pitchFamily="49" charset="0"/>
              </a:rPr>
              <a:t>Var</a:t>
            </a:r>
            <a:r>
              <a:rPr lang="en-US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 students = 6;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Име: </a:t>
            </a:r>
            <a:r>
              <a:rPr lang="en-US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students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Тип</a:t>
            </a:r>
            <a:r>
              <a:rPr lang="en-US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: Number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Стойност: 6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Променливите могат да съдържат букви</a:t>
            </a:r>
            <a:r>
              <a:rPr lang="en-US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(a-z, A-Z), </a:t>
            </a: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цифри(0-9), подчертавка, тире, и долар. Могат да започват само с буква или подчертавка. Не могат да бъдат от ключовите думи за </a:t>
            </a:r>
            <a:r>
              <a:rPr lang="en-US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JS.</a:t>
            </a:r>
          </a:p>
          <a:p>
            <a:pPr marL="0" indent="0">
              <a:buNone/>
            </a:pPr>
            <a:endParaRPr lang="bg-BG" sz="2500" dirty="0" smtClean="0">
              <a:solidFill>
                <a:schemeClr val="bg1"/>
              </a:solidFill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0962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6"/>
                </a:solidFill>
              </a:rPr>
              <a:t>JavaScript</a:t>
            </a:r>
            <a:r>
              <a:rPr lang="bg-BG" sz="4000" dirty="0" smtClean="0">
                <a:solidFill>
                  <a:schemeClr val="accent6"/>
                </a:solidFill>
              </a:rPr>
              <a:t> – Употреба на променливи</a:t>
            </a:r>
            <a:endParaRPr lang="bg-BG" sz="4000" dirty="0">
              <a:solidFill>
                <a:schemeClr val="accent6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Променливите трябва да имат описателно име, за да се разбира за какво точно служат. Не трябва да бъдат прекалено къси или прекалено дълги. Препоръчително е да се използват само латински символи.</a:t>
            </a:r>
          </a:p>
        </p:txBody>
      </p:sp>
    </p:spTree>
    <p:extLst>
      <p:ext uri="{BB962C8B-B14F-4D97-AF65-F5344CB8AC3E}">
        <p14:creationId xmlns:p14="http://schemas.microsoft.com/office/powerpoint/2010/main" val="1965301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JavaScript</a:t>
            </a:r>
            <a:r>
              <a:rPr lang="bg-BG" sz="3000" dirty="0" smtClean="0">
                <a:solidFill>
                  <a:schemeClr val="accent6"/>
                </a:solidFill>
              </a:rPr>
              <a:t> – променливи – придаване на стойност</a:t>
            </a:r>
            <a:endParaRPr lang="bg-BG" sz="3000" dirty="0">
              <a:solidFill>
                <a:schemeClr val="accent6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colleagues = ‘asd20’;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colleagues = 20;</a:t>
            </a: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firstVar</a:t>
            </a:r>
            <a:r>
              <a:rPr lang="en-US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50;</a:t>
            </a:r>
          </a:p>
          <a:p>
            <a:pPr marL="0" indent="0">
              <a:buNone/>
            </a:pPr>
            <a:r>
              <a:rPr lang="en-US" sz="2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secondVar</a:t>
            </a:r>
            <a:r>
              <a:rPr lang="en-US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pPr marL="0" indent="0">
              <a:buNone/>
            </a:pPr>
            <a:r>
              <a:rPr lang="en-US" sz="2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secondVar</a:t>
            </a:r>
            <a:r>
              <a:rPr lang="en-US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firstVar</a:t>
            </a:r>
            <a:r>
              <a:rPr lang="en-US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thirdVar</a:t>
            </a:r>
            <a:r>
              <a:rPr lang="en-US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secondVar</a:t>
            </a:r>
            <a:r>
              <a:rPr lang="en-US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firstVar</a:t>
            </a:r>
            <a:r>
              <a:rPr lang="en-US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US" sz="20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thirdVar</a:t>
            </a:r>
            <a:r>
              <a:rPr lang="en-US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 100</a:t>
            </a:r>
          </a:p>
          <a:p>
            <a:pPr marL="0" indent="0">
              <a:buNone/>
            </a:pPr>
            <a:r>
              <a:rPr lang="en-US" sz="2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secondVar</a:t>
            </a:r>
            <a:r>
              <a:rPr lang="en-US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 50</a:t>
            </a:r>
          </a:p>
          <a:p>
            <a:pPr marL="0" indent="0">
              <a:buNone/>
            </a:pPr>
            <a:r>
              <a:rPr lang="en-US" sz="2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firstVar</a:t>
            </a:r>
            <a:r>
              <a:rPr lang="en-US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 50</a:t>
            </a:r>
            <a:endParaRPr lang="bg-BG" sz="20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8738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JavaScript</a:t>
            </a:r>
            <a:r>
              <a:rPr lang="bg-BG" sz="3000" dirty="0" smtClean="0">
                <a:solidFill>
                  <a:schemeClr val="accent6"/>
                </a:solidFill>
              </a:rPr>
              <a:t> – Оператори и изрази</a:t>
            </a:r>
            <a:endParaRPr lang="bg-BG" sz="3000" dirty="0">
              <a:solidFill>
                <a:schemeClr val="accent6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bg-BG" sz="2000" dirty="0" smtClean="0">
                <a:solidFill>
                  <a:schemeClr val="bg1"/>
                </a:solidFill>
                <a:latin typeface="Calibri (Body)"/>
                <a:cs typeface="Courier New" panose="02070309020205020404" pitchFamily="49" charset="0"/>
              </a:rPr>
              <a:t>Операторите представляват операции, извършвани над данните в процеса на работа. Операторите приемат един или повече аргументи и произвеждат нова стойност.</a:t>
            </a:r>
          </a:p>
          <a:p>
            <a:pPr marL="0" indent="0">
              <a:buNone/>
            </a:pPr>
            <a:r>
              <a:rPr lang="bg-BG" sz="2000" dirty="0" smtClean="0">
                <a:solidFill>
                  <a:schemeClr val="bg1"/>
                </a:solidFill>
                <a:latin typeface="Calibri (Body)"/>
                <a:cs typeface="Courier New" panose="02070309020205020404" pitchFamily="49" charset="0"/>
              </a:rPr>
              <a:t>Операторите имат приоритет. Приоритетът определя коя операция ще бъде извършена по-рано.</a:t>
            </a:r>
          </a:p>
          <a:p>
            <a:pPr marL="0" indent="0">
              <a:buNone/>
            </a:pPr>
            <a:r>
              <a:rPr lang="bg-BG" sz="2000" dirty="0">
                <a:solidFill>
                  <a:schemeClr val="bg1"/>
                </a:solidFill>
                <a:latin typeface="Calibri (Body)"/>
                <a:cs typeface="Courier New" panose="02070309020205020404" pitchFamily="49" charset="0"/>
              </a:rPr>
              <a:t>Изразите представляват поредица от операции.</a:t>
            </a:r>
          </a:p>
          <a:p>
            <a:pPr marL="0" indent="0">
              <a:buNone/>
            </a:pPr>
            <a:endParaRPr lang="bg-BG" sz="2000" dirty="0" smtClean="0">
              <a:solidFill>
                <a:schemeClr val="bg1"/>
              </a:solidFill>
              <a:latin typeface="Calibri (Body)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2532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27045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JavaScript</a:t>
            </a:r>
            <a:r>
              <a:rPr lang="bg-BG" sz="3000" dirty="0" smtClean="0">
                <a:solidFill>
                  <a:schemeClr val="accent6"/>
                </a:solidFill>
              </a:rPr>
              <a:t> – Категории на операциите</a:t>
            </a:r>
            <a:endParaRPr lang="bg-BG" sz="3000" dirty="0">
              <a:solidFill>
                <a:schemeClr val="accent6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3314435"/>
              </p:ext>
            </p:extLst>
          </p:nvPr>
        </p:nvGraphicFramePr>
        <p:xfrm>
          <a:off x="609600" y="1630907"/>
          <a:ext cx="7924800" cy="36528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2400"/>
                <a:gridCol w="3962400"/>
              </a:tblGrid>
              <a:tr h="454804">
                <a:tc>
                  <a:txBody>
                    <a:bodyPr/>
                    <a:lstStyle/>
                    <a:p>
                      <a:r>
                        <a:rPr lang="bg-BG" dirty="0" smtClean="0">
                          <a:solidFill>
                            <a:schemeClr val="bg1"/>
                          </a:solidFill>
                          <a:effectLst/>
                        </a:rPr>
                        <a:t>Категория</a:t>
                      </a:r>
                      <a:endParaRPr lang="en-US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>
                          <a:solidFill>
                            <a:schemeClr val="bg1"/>
                          </a:solidFill>
                          <a:effectLst/>
                        </a:rPr>
                        <a:t>Оператори</a:t>
                      </a:r>
                      <a:endParaRPr lang="en-US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/>
                </a:tc>
              </a:tr>
              <a:tr h="454804">
                <a:tc>
                  <a:txBody>
                    <a:bodyPr/>
                    <a:lstStyle/>
                    <a:p>
                      <a:r>
                        <a:rPr lang="bg-BG" dirty="0" smtClean="0">
                          <a:solidFill>
                            <a:schemeClr val="tx1"/>
                          </a:solidFill>
                          <a:effectLst/>
                        </a:rPr>
                        <a:t>Аритметични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+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*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/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  </a:t>
                      </a: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%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  </a:t>
                      </a: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++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  </a:t>
                      </a: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--</a:t>
                      </a:r>
                      <a:endParaRPr lang="en-US" sz="1800" dirty="0" smtClean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</a:tr>
              <a:tr h="454804">
                <a:tc>
                  <a:txBody>
                    <a:bodyPr/>
                    <a:lstStyle/>
                    <a:p>
                      <a:r>
                        <a:rPr lang="bg-BG" dirty="0" smtClean="0">
                          <a:solidFill>
                            <a:schemeClr val="tx1"/>
                          </a:solidFill>
                          <a:effectLst/>
                        </a:rPr>
                        <a:t>Логически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&amp;&amp;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||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 ^ !</a:t>
                      </a:r>
                      <a:endParaRPr lang="en-US" sz="1800" dirty="0" smtClean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</a:tr>
              <a:tr h="448574">
                <a:tc>
                  <a:txBody>
                    <a:bodyPr/>
                    <a:lstStyle/>
                    <a:p>
                      <a:r>
                        <a:rPr lang="bg-BG" dirty="0" smtClean="0">
                          <a:solidFill>
                            <a:schemeClr val="tx1"/>
                          </a:solidFill>
                          <a:effectLst/>
                        </a:rPr>
                        <a:t>Бинарни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&amp;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|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^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~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&lt;&lt;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&gt;&gt;</a:t>
                      </a:r>
                      <a:endParaRPr lang="en-US" sz="1800" dirty="0" smtClean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</a:tr>
              <a:tr h="454804">
                <a:tc>
                  <a:txBody>
                    <a:bodyPr/>
                    <a:lstStyle/>
                    <a:p>
                      <a:r>
                        <a:rPr lang="bg-BG" dirty="0" smtClean="0">
                          <a:solidFill>
                            <a:schemeClr val="tx1"/>
                          </a:solidFill>
                          <a:effectLst/>
                        </a:rPr>
                        <a:t>Сравнителни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==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 === </a:t>
                      </a: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!=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&lt;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&gt;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&lt;=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&gt;=</a:t>
                      </a:r>
                      <a:endParaRPr lang="en-US" sz="1800" dirty="0" smtClean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</a:tr>
              <a:tr h="475410">
                <a:tc>
                  <a:txBody>
                    <a:bodyPr/>
                    <a:lstStyle/>
                    <a:p>
                      <a:r>
                        <a:rPr lang="bg-BG" dirty="0" smtClean="0">
                          <a:solidFill>
                            <a:schemeClr val="tx1"/>
                          </a:solidFill>
                          <a:effectLst/>
                        </a:rPr>
                        <a:t>Присвояващи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=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+=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-=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*=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/=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%=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&amp;=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|=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^=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&lt;&lt;=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&gt;&gt;=</a:t>
                      </a:r>
                      <a:endParaRPr lang="en-US" sz="1800" dirty="0" smtClean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</a:tr>
              <a:tr h="454804">
                <a:tc>
                  <a:txBody>
                    <a:bodyPr/>
                    <a:lstStyle/>
                    <a:p>
                      <a:r>
                        <a:rPr lang="bg-BG" dirty="0" smtClean="0">
                          <a:solidFill>
                            <a:schemeClr val="tx1"/>
                          </a:solidFill>
                          <a:effectLst/>
                        </a:rPr>
                        <a:t>Конкатенация на стрингове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>
                          <a:solidFill>
                            <a:schemeClr val="tx1"/>
                          </a:solidFill>
                          <a:effectLst/>
                        </a:rPr>
                        <a:t>+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</a:tr>
              <a:tr h="454804">
                <a:tc>
                  <a:txBody>
                    <a:bodyPr/>
                    <a:lstStyle/>
                    <a:p>
                      <a:r>
                        <a:rPr lang="bg-BG" dirty="0" smtClean="0">
                          <a:solidFill>
                            <a:schemeClr val="tx1"/>
                          </a:solidFill>
                          <a:effectLst/>
                        </a:rPr>
                        <a:t>Други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. [] () ?: new</a:t>
                      </a:r>
                      <a:endParaRPr lang="en-US" sz="1800" dirty="0" smtClean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09600" y="5638800"/>
            <a:ext cx="74415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>
                <a:solidFill>
                  <a:schemeClr val="bg1"/>
                </a:solidFill>
              </a:rPr>
              <a:t>Операторът  () винаги има най-висок приоритет, когато има изпълнявани </a:t>
            </a:r>
          </a:p>
          <a:p>
            <a:r>
              <a:rPr lang="bg-BG" dirty="0" smtClean="0">
                <a:solidFill>
                  <a:schemeClr val="bg1"/>
                </a:solidFill>
              </a:rPr>
              <a:t>няколко операции.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5823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JavaScript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bg-BG" dirty="0" smtClean="0">
                <a:solidFill>
                  <a:schemeClr val="bg1"/>
                </a:solidFill>
              </a:rPr>
              <a:t>			</a:t>
            </a:r>
            <a:r>
              <a:rPr lang="en-US" dirty="0" smtClean="0">
                <a:solidFill>
                  <a:schemeClr val="bg1"/>
                </a:solidFill>
              </a:rPr>
              <a:t>JavaScript </a:t>
            </a:r>
            <a:r>
              <a:rPr lang="bg-BG" dirty="0" smtClean="0">
                <a:solidFill>
                  <a:schemeClr val="bg1"/>
                </a:solidFill>
              </a:rPr>
              <a:t>е програмен език,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bg-BG" dirty="0" smtClean="0">
                <a:solidFill>
                  <a:schemeClr val="bg1"/>
                </a:solidFill>
              </a:rPr>
              <a:t>			използван в уеб 					приложенията. Чрез 	него 				нашата уеб страница действа 			по желан от нас начин.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JavaScript != Java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828800"/>
            <a:ext cx="236220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232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27045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JavaScript</a:t>
            </a:r>
            <a:r>
              <a:rPr lang="bg-BG" sz="3000" dirty="0" smtClean="0">
                <a:solidFill>
                  <a:schemeClr val="accent6"/>
                </a:solidFill>
              </a:rPr>
              <a:t> – Аритметични оператори</a:t>
            </a:r>
            <a:endParaRPr lang="bg-BG" sz="3000" dirty="0">
              <a:solidFill>
                <a:schemeClr val="accent6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1943" y="1546879"/>
            <a:ext cx="8456161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variable1 = 12;</a:t>
            </a:r>
          </a:p>
          <a:p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variable2 = 24;</a:t>
            </a:r>
          </a:p>
          <a:p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variable3 = variable1 + variable2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// 36</a:t>
            </a:r>
          </a:p>
          <a:p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length = 5;</a:t>
            </a:r>
          </a:p>
          <a:p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width = 7;</a:t>
            </a:r>
          </a:p>
          <a:p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area = length * width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// 35</a:t>
            </a:r>
          </a:p>
          <a:p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side1 = 5;</a:t>
            </a:r>
          </a:p>
          <a:p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side2 = 10;</a:t>
            </a:r>
          </a:p>
          <a:p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perimeter = 2 * (side1 + side2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// 30</a:t>
            </a:r>
          </a:p>
          <a:p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variable1 = 10;</a:t>
            </a:r>
          </a:p>
          <a:p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multipleByThree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10 % 3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// 1, </a:t>
            </a:r>
            <a:r>
              <a:rPr lang="bg-BG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т.е. не се дели на 3 без</a:t>
            </a:r>
            <a:br>
              <a:rPr lang="bg-BG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bg-BG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остатък</a:t>
            </a:r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8685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27045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JavaScript</a:t>
            </a:r>
            <a:r>
              <a:rPr lang="bg-BG" sz="3000" dirty="0" smtClean="0">
                <a:solidFill>
                  <a:schemeClr val="accent6"/>
                </a:solidFill>
              </a:rPr>
              <a:t> – Логически оператори</a:t>
            </a:r>
            <a:endParaRPr lang="bg-BG" sz="3000" dirty="0">
              <a:solidFill>
                <a:schemeClr val="accent6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1943" y="1546879"/>
            <a:ext cx="8293681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500" dirty="0" smtClean="0">
                <a:solidFill>
                  <a:schemeClr val="bg1"/>
                </a:solidFill>
                <a:latin typeface="Calibri (Body)"/>
                <a:cs typeface="Courier New" panose="02070309020205020404" pitchFamily="49" charset="0"/>
              </a:rPr>
              <a:t>Логическите оператори приемат </a:t>
            </a:r>
            <a:r>
              <a:rPr lang="en-US" sz="2500" dirty="0" smtClean="0">
                <a:solidFill>
                  <a:schemeClr val="bg1"/>
                </a:solidFill>
                <a:latin typeface="Calibri (Body)"/>
                <a:cs typeface="Courier New" panose="02070309020205020404" pitchFamily="49" charset="0"/>
              </a:rPr>
              <a:t>Boolean </a:t>
            </a:r>
            <a:r>
              <a:rPr lang="bg-BG" sz="2500" dirty="0" smtClean="0">
                <a:solidFill>
                  <a:schemeClr val="bg1"/>
                </a:solidFill>
                <a:latin typeface="Calibri (Body)"/>
                <a:cs typeface="Courier New" panose="02070309020205020404" pitchFamily="49" charset="0"/>
              </a:rPr>
              <a:t>операнди и </a:t>
            </a:r>
          </a:p>
          <a:p>
            <a:r>
              <a:rPr lang="bg-BG" sz="2500" dirty="0" smtClean="0">
                <a:solidFill>
                  <a:schemeClr val="bg1"/>
                </a:solidFill>
                <a:latin typeface="Calibri (Body)"/>
                <a:cs typeface="Courier New" panose="02070309020205020404" pitchFamily="49" charset="0"/>
              </a:rPr>
              <a:t>връщат </a:t>
            </a:r>
            <a:r>
              <a:rPr lang="en-US" sz="2500" dirty="0" smtClean="0">
                <a:solidFill>
                  <a:schemeClr val="bg1"/>
                </a:solidFill>
                <a:latin typeface="Calibri (Body)"/>
                <a:cs typeface="Courier New" panose="02070309020205020404" pitchFamily="49" charset="0"/>
              </a:rPr>
              <a:t>Boolean </a:t>
            </a:r>
            <a:r>
              <a:rPr lang="bg-BG" sz="2500" dirty="0" smtClean="0">
                <a:solidFill>
                  <a:schemeClr val="bg1"/>
                </a:solidFill>
                <a:latin typeface="Calibri (Body)"/>
                <a:cs typeface="Courier New" panose="02070309020205020404" pitchFamily="49" charset="0"/>
              </a:rPr>
              <a:t>резултат.</a:t>
            </a:r>
          </a:p>
          <a:p>
            <a:r>
              <a:rPr lang="bg-BG" sz="2500" dirty="0" smtClean="0">
                <a:solidFill>
                  <a:schemeClr val="bg1"/>
                </a:solidFill>
                <a:latin typeface="Calibri (Body)"/>
                <a:cs typeface="Courier New" panose="02070309020205020404" pitchFamily="49" charset="0"/>
              </a:rPr>
              <a:t>Теоретично 1 отговаря на </a:t>
            </a:r>
            <a:r>
              <a:rPr lang="en-US" sz="2500" dirty="0" smtClean="0">
                <a:solidFill>
                  <a:schemeClr val="bg1"/>
                </a:solidFill>
                <a:latin typeface="Calibri (Body)"/>
                <a:cs typeface="Courier New" panose="02070309020205020404" pitchFamily="49" charset="0"/>
              </a:rPr>
              <a:t>true, a </a:t>
            </a:r>
            <a:r>
              <a:rPr lang="bg-BG" sz="2500" dirty="0" smtClean="0">
                <a:solidFill>
                  <a:schemeClr val="bg1"/>
                </a:solidFill>
                <a:latin typeface="Calibri (Body)"/>
                <a:cs typeface="Courier New" panose="02070309020205020404" pitchFamily="49" charset="0"/>
              </a:rPr>
              <a:t>0 </a:t>
            </a:r>
            <a:r>
              <a:rPr lang="en-US" sz="2500" dirty="0" smtClean="0">
                <a:solidFill>
                  <a:schemeClr val="bg1"/>
                </a:solidFill>
                <a:latin typeface="Calibri (Body)"/>
                <a:cs typeface="Courier New" panose="02070309020205020404" pitchFamily="49" charset="0"/>
              </a:rPr>
              <a:t>– </a:t>
            </a:r>
            <a:r>
              <a:rPr lang="bg-BG" sz="2500" dirty="0" smtClean="0">
                <a:solidFill>
                  <a:schemeClr val="bg1"/>
                </a:solidFill>
                <a:latin typeface="Calibri (Body)"/>
                <a:cs typeface="Courier New" panose="02070309020205020404" pitchFamily="49" charset="0"/>
              </a:rPr>
              <a:t>на </a:t>
            </a:r>
            <a:r>
              <a:rPr lang="en-US" sz="2500" dirty="0" smtClean="0">
                <a:solidFill>
                  <a:schemeClr val="bg1"/>
                </a:solidFill>
                <a:latin typeface="Calibri (Body)"/>
                <a:cs typeface="Courier New" panose="02070309020205020404" pitchFamily="49" charset="0"/>
              </a:rPr>
              <a:t>false.</a:t>
            </a:r>
          </a:p>
          <a:p>
            <a:r>
              <a:rPr lang="bg-BG" sz="2500" dirty="0" smtClean="0">
                <a:solidFill>
                  <a:schemeClr val="bg1"/>
                </a:solidFill>
                <a:latin typeface="Calibri (Body)"/>
                <a:cs typeface="Courier New" panose="02070309020205020404" pitchFamily="49" charset="0"/>
              </a:rPr>
              <a:t>Операторът ! означава инверсия(обръщане на знака).</a:t>
            </a:r>
            <a:endParaRPr lang="en-US" sz="2500" dirty="0">
              <a:solidFill>
                <a:schemeClr val="bg1"/>
              </a:solidFill>
              <a:latin typeface="Calibri (Body)"/>
              <a:cs typeface="Courier New" panose="02070309020205020404" pitchFamily="49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6204328"/>
              </p:ext>
            </p:extLst>
          </p:nvPr>
        </p:nvGraphicFramePr>
        <p:xfrm>
          <a:off x="609600" y="3505200"/>
          <a:ext cx="8106021" cy="2057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762000"/>
                <a:gridCol w="720807"/>
                <a:gridCol w="900669"/>
                <a:gridCol w="900669"/>
                <a:gridCol w="900669"/>
                <a:gridCol w="900669"/>
                <a:gridCol w="900669"/>
                <a:gridCol w="900669"/>
              </a:tblGrid>
              <a:tr h="514350">
                <a:tc>
                  <a:txBody>
                    <a:bodyPr/>
                    <a:lstStyle/>
                    <a:p>
                      <a:r>
                        <a:rPr lang="bg-BG" dirty="0" smtClean="0"/>
                        <a:t>Операция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||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||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||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||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&amp;&amp;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&amp;&amp;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&amp;&amp;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&amp;&amp;</a:t>
                      </a:r>
                      <a:endParaRPr lang="en-US" dirty="0"/>
                    </a:p>
                  </a:txBody>
                  <a:tcPr/>
                </a:tc>
              </a:tr>
              <a:tr h="514350">
                <a:tc>
                  <a:txBody>
                    <a:bodyPr/>
                    <a:lstStyle/>
                    <a:p>
                      <a:r>
                        <a:rPr lang="bg-BG" dirty="0" smtClean="0"/>
                        <a:t>Операнд1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514350">
                <a:tc>
                  <a:txBody>
                    <a:bodyPr/>
                    <a:lstStyle/>
                    <a:p>
                      <a:r>
                        <a:rPr lang="bg-BG" dirty="0" smtClean="0"/>
                        <a:t>Операнд2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514350">
                <a:tc>
                  <a:txBody>
                    <a:bodyPr/>
                    <a:lstStyle/>
                    <a:p>
                      <a:r>
                        <a:rPr lang="bg-BG" dirty="0" smtClean="0"/>
                        <a:t>Резултат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3177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27045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JavaScript</a:t>
            </a:r>
            <a:r>
              <a:rPr lang="bg-BG" sz="3000" dirty="0" smtClean="0">
                <a:solidFill>
                  <a:schemeClr val="accent6"/>
                </a:solidFill>
              </a:rPr>
              <a:t> – Логически оператори</a:t>
            </a:r>
            <a:endParaRPr lang="bg-BG" sz="3000" dirty="0">
              <a:solidFill>
                <a:schemeClr val="accent6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1943" y="1546879"/>
            <a:ext cx="514756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operator1 = true;</a:t>
            </a:r>
          </a:p>
          <a:p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operator2 = false;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console.log(operator1 &amp;&amp; operator2);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console.log(operator1 || operator2);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console.log(!operator1);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console.log(!operator2);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console.log(operator1 &amp;&amp; false);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console.log(operator1 &amp;&amp; true);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console.log(operator2 &amp;&amp; false);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console.log(operator2 &amp;&amp; true);</a:t>
            </a:r>
          </a:p>
        </p:txBody>
      </p:sp>
    </p:spTree>
    <p:extLst>
      <p:ext uri="{BB962C8B-B14F-4D97-AF65-F5344CB8AC3E}">
        <p14:creationId xmlns:p14="http://schemas.microsoft.com/office/powerpoint/2010/main" val="2154719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27045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JavaScript</a:t>
            </a:r>
            <a:r>
              <a:rPr lang="bg-BG" sz="3000" dirty="0" smtClean="0">
                <a:solidFill>
                  <a:schemeClr val="accent6"/>
                </a:solidFill>
              </a:rPr>
              <a:t> – Оператори за сравнение</a:t>
            </a:r>
            <a:endParaRPr lang="bg-BG" sz="3000" dirty="0">
              <a:solidFill>
                <a:schemeClr val="accent6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1943" y="1546879"/>
            <a:ext cx="7144648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500" dirty="0" smtClean="0">
                <a:solidFill>
                  <a:schemeClr val="bg1"/>
                </a:solidFill>
                <a:latin typeface="Caibri"/>
                <a:cs typeface="Courier New" panose="02070309020205020404" pitchFamily="49" charset="0"/>
              </a:rPr>
              <a:t>Използват се за сравнение на две или повече </a:t>
            </a:r>
          </a:p>
          <a:p>
            <a:r>
              <a:rPr lang="bg-BG" sz="2500" dirty="0" smtClean="0">
                <a:solidFill>
                  <a:schemeClr val="bg1"/>
                </a:solidFill>
                <a:latin typeface="Caibri"/>
                <a:cs typeface="Courier New" panose="02070309020205020404" pitchFamily="49" charset="0"/>
              </a:rPr>
              <a:t>променливи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&gt;=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bg-BG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a = 10</a:t>
            </a:r>
            <a:r>
              <a:rPr lang="pt-BR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bg-BG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pt-BR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5</a:t>
            </a:r>
            <a:r>
              <a:rPr lang="pt-BR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bg-BG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console.log(a </a:t>
            </a:r>
            <a:r>
              <a:rPr lang="pt-BR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b</a:t>
            </a:r>
            <a:r>
              <a:rPr lang="pt-BR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bg-BG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true</a:t>
            </a:r>
            <a:endParaRPr lang="bg-BG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console.log(a </a:t>
            </a:r>
            <a:r>
              <a:rPr lang="pt-BR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 b</a:t>
            </a:r>
            <a:r>
              <a:rPr lang="pt-BR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// false</a:t>
            </a:r>
            <a:endParaRPr lang="bg-BG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console.log(a == b); // false</a:t>
            </a:r>
            <a:endParaRPr lang="bg-BG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console.log(a </a:t>
            </a:r>
            <a:r>
              <a:rPr lang="pt-BR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!= b</a:t>
            </a:r>
            <a:r>
              <a:rPr lang="pt-BR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// true</a:t>
            </a:r>
            <a:endParaRPr lang="bg-BG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console.log(a </a:t>
            </a:r>
            <a:r>
              <a:rPr lang="pt-BR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&lt;= b</a:t>
            </a:r>
            <a:r>
              <a:rPr lang="pt-BR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// false</a:t>
            </a:r>
            <a:endParaRPr lang="bg-BG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console.log(a </a:t>
            </a:r>
            <a:r>
              <a:rPr lang="pt-BR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&gt;= b</a:t>
            </a:r>
            <a:r>
              <a:rPr lang="pt-BR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// true</a:t>
            </a:r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5074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27045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JavaScript</a:t>
            </a:r>
            <a:r>
              <a:rPr lang="bg-BG" sz="3000" dirty="0" smtClean="0">
                <a:solidFill>
                  <a:schemeClr val="accent6"/>
                </a:solidFill>
              </a:rPr>
              <a:t> – Присвояващи оператори</a:t>
            </a:r>
            <a:endParaRPr lang="bg-BG" sz="3000" dirty="0">
              <a:solidFill>
                <a:schemeClr val="accent6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1943" y="1546879"/>
            <a:ext cx="8769708" cy="51860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Използват се за придаване на стойност на дадена променлива</a:t>
            </a:r>
            <a:endParaRPr lang="en-US" sz="25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r>
              <a:rPr lang="es-E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s-E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5;</a:t>
            </a:r>
            <a:endParaRPr lang="bg-BG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s-E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 = 10;</a:t>
            </a:r>
            <a:endParaRPr lang="bg-BG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s-E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 *= 2;</a:t>
            </a:r>
            <a:endParaRPr lang="bg-BG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console.log(z);</a:t>
            </a:r>
            <a:r>
              <a:rPr lang="bg-BG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 1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bg-BG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bg-BG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/= y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bg-BG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+= y;</a:t>
            </a:r>
          </a:p>
          <a:p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-= x;</a:t>
            </a:r>
          </a:p>
          <a:p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clicks = 0;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lick++</a:t>
            </a:r>
          </a:p>
          <a:p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money = 0;</a:t>
            </a:r>
          </a:p>
          <a:p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hristianMoney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20;</a:t>
            </a:r>
          </a:p>
          <a:p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joroMoney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50;</a:t>
            </a:r>
          </a:p>
          <a:p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money += </a:t>
            </a:r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hristianMoney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joroMoney</a:t>
            </a:r>
            <a:endParaRPr lang="en-US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0182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27045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JavaScript</a:t>
            </a:r>
            <a:r>
              <a:rPr lang="bg-BG" sz="3000" dirty="0" smtClean="0">
                <a:solidFill>
                  <a:schemeClr val="accent6"/>
                </a:solidFill>
              </a:rPr>
              <a:t> – </a:t>
            </a:r>
            <a:r>
              <a:rPr lang="en-US" sz="3000" dirty="0" smtClean="0">
                <a:solidFill>
                  <a:schemeClr val="accent6"/>
                </a:solidFill>
              </a:rPr>
              <a:t>String </a:t>
            </a:r>
            <a:r>
              <a:rPr lang="bg-BG" sz="3000" dirty="0" smtClean="0">
                <a:solidFill>
                  <a:schemeClr val="accent6"/>
                </a:solidFill>
              </a:rPr>
              <a:t>конкатенация</a:t>
            </a:r>
            <a:endParaRPr lang="bg-BG" sz="3000" dirty="0">
              <a:solidFill>
                <a:schemeClr val="accent6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1943" y="1546879"/>
            <a:ext cx="834105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Операторът за конкатенация + се използва, когато трябва два оператора да се съединият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.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Ако единят от операторите не е стринг, той автоматично е превърнат в стринг.</a:t>
            </a:r>
          </a:p>
          <a:p>
            <a:endParaRPr lang="bg-BG" sz="2500" dirty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r>
              <a:rPr lang="en-US" sz="15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firstOperator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“Software “;</a:t>
            </a:r>
          </a:p>
          <a:p>
            <a:r>
              <a:rPr lang="en-US" sz="15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secondOperator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“Academy”;</a:t>
            </a:r>
          </a:p>
          <a:p>
            <a:r>
              <a:rPr lang="en-US" sz="15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concat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firstOperator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secondOperator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concat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// “Software Academy”</a:t>
            </a:r>
            <a:endParaRPr lang="en-US" sz="15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807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27045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JavaScript</a:t>
            </a:r>
            <a:r>
              <a:rPr lang="bg-BG" sz="3000" dirty="0" smtClean="0">
                <a:solidFill>
                  <a:schemeClr val="accent6"/>
                </a:solidFill>
              </a:rPr>
              <a:t> – Други оператори</a:t>
            </a:r>
            <a:endParaRPr lang="bg-BG" sz="3000" dirty="0">
              <a:solidFill>
                <a:schemeClr val="accent6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1943" y="1546879"/>
            <a:ext cx="834105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. – използва се за достъп до свойствата на даден обект;</a:t>
            </a:r>
          </a:p>
          <a:p>
            <a:pPr marL="285750" indent="-285750">
              <a:buFontTx/>
              <a:buChar char="-"/>
            </a:pP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[]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– използват се за достъп до елементите в масив;</a:t>
            </a:r>
          </a:p>
          <a:p>
            <a:pPr marL="285750" indent="-285750">
              <a:buFontTx/>
              <a:buChar char="-"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() – използват се за игнориране на приоритета по подразбиране</a:t>
            </a:r>
            <a:endParaRPr lang="en-US" sz="2500" dirty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0276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27045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JavaScript</a:t>
            </a:r>
            <a:r>
              <a:rPr lang="bg-BG" sz="3000" dirty="0" smtClean="0">
                <a:solidFill>
                  <a:schemeClr val="accent6"/>
                </a:solidFill>
              </a:rPr>
              <a:t> – Цикли</a:t>
            </a:r>
            <a:endParaRPr lang="bg-BG" sz="3000" dirty="0">
              <a:solidFill>
                <a:schemeClr val="accent6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1943" y="1546879"/>
            <a:ext cx="8341057" cy="432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Циклите в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JavaScript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контролират изпълнението на даден блок от изрази. Могат да бъдат изпълнени точно определен брой пъти; могат да бъдат изпълнявани докато дадено условие се изпълни или не се изпълни; могат да бъдат изпълнявани за всеки член на определена група.</a:t>
            </a:r>
          </a:p>
          <a:p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Циклите, които никога не се прекъсват се наричат безкрайни.</a:t>
            </a:r>
            <a:endParaRPr lang="en-US" sz="25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Циклите в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JavaScript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са 3 вида:</a:t>
            </a:r>
          </a:p>
          <a:p>
            <a:pPr marL="342900" indent="-342900">
              <a:buFontTx/>
              <a:buChar char="-"/>
            </a:pP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while</a:t>
            </a:r>
          </a:p>
          <a:p>
            <a:pPr marL="342900" indent="-342900">
              <a:buFontTx/>
              <a:buChar char="-"/>
            </a:pP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do while</a:t>
            </a:r>
          </a:p>
          <a:p>
            <a:pPr marL="342900" indent="-342900">
              <a:buFontTx/>
              <a:buChar char="-"/>
            </a:pPr>
            <a:r>
              <a:rPr lang="en-US" sz="25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f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or</a:t>
            </a:r>
          </a:p>
        </p:txBody>
      </p:sp>
    </p:spTree>
    <p:extLst>
      <p:ext uri="{BB962C8B-B14F-4D97-AF65-F5344CB8AC3E}">
        <p14:creationId xmlns:p14="http://schemas.microsoft.com/office/powerpoint/2010/main" val="4141990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JavaScript</a:t>
            </a:r>
            <a:r>
              <a:rPr lang="bg-BG" sz="3000" dirty="0" smtClean="0">
                <a:solidFill>
                  <a:schemeClr val="accent6"/>
                </a:solidFill>
              </a:rPr>
              <a:t> – </a:t>
            </a:r>
            <a:r>
              <a:rPr lang="en-US" sz="3000" dirty="0" smtClean="0">
                <a:solidFill>
                  <a:schemeClr val="accent6"/>
                </a:solidFill>
              </a:rPr>
              <a:t>while </a:t>
            </a:r>
            <a:r>
              <a:rPr lang="bg-BG" sz="3000" dirty="0" smtClean="0">
                <a:solidFill>
                  <a:schemeClr val="accent6"/>
                </a:solidFill>
              </a:rPr>
              <a:t>цикъл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</a:rPr>
              <a:t>Цикълът </a:t>
            </a:r>
            <a:r>
              <a:rPr lang="en-US" sz="2500" dirty="0" smtClean="0">
                <a:solidFill>
                  <a:schemeClr val="bg1"/>
                </a:solidFill>
              </a:rPr>
              <a:t>while </a:t>
            </a:r>
            <a:r>
              <a:rPr lang="bg-BG" sz="2500" dirty="0" smtClean="0">
                <a:solidFill>
                  <a:schemeClr val="bg1"/>
                </a:solidFill>
              </a:rPr>
              <a:t>представлява изпълнение на даден израз докато дадено условие бъде изпълнено или не бъде изпълнено.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</a:rPr>
              <a:t>В общия случай, </a:t>
            </a:r>
            <a:r>
              <a:rPr lang="en-US" sz="2500" dirty="0" smtClean="0">
                <a:solidFill>
                  <a:schemeClr val="bg1"/>
                </a:solidFill>
              </a:rPr>
              <a:t>while </a:t>
            </a:r>
            <a:r>
              <a:rPr lang="bg-BG" sz="2500" dirty="0" smtClean="0">
                <a:solidFill>
                  <a:schemeClr val="bg1"/>
                </a:solidFill>
              </a:rPr>
              <a:t>цикълът изглежда по следния начин: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while(</a:t>
            </a:r>
            <a:r>
              <a:rPr lang="bg-BG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условие) 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bg-BG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код за изпълнение;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15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age = 18;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while(age &lt; 18) {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console.log(“</a:t>
            </a:r>
            <a:r>
              <a:rPr lang="bg-BG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Вие сте непълнолетен!“);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age++;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porn.Hide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bg-BG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4786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JavaScript</a:t>
            </a:r>
            <a:r>
              <a:rPr lang="bg-BG" sz="3000" dirty="0" smtClean="0">
                <a:solidFill>
                  <a:schemeClr val="accent6"/>
                </a:solidFill>
              </a:rPr>
              <a:t> – </a:t>
            </a:r>
            <a:r>
              <a:rPr lang="en-US" sz="3000" dirty="0" smtClean="0">
                <a:solidFill>
                  <a:schemeClr val="accent6"/>
                </a:solidFill>
              </a:rPr>
              <a:t>do while </a:t>
            </a:r>
            <a:r>
              <a:rPr lang="bg-BG" sz="3000" dirty="0" smtClean="0">
                <a:solidFill>
                  <a:schemeClr val="accent6"/>
                </a:solidFill>
              </a:rPr>
              <a:t>цикъл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</a:rPr>
              <a:t>Този цикъл е подобен на цикълът </a:t>
            </a:r>
            <a:r>
              <a:rPr lang="en-US" sz="2500" dirty="0" smtClean="0">
                <a:solidFill>
                  <a:schemeClr val="bg1"/>
                </a:solidFill>
                <a:latin typeface="+mj-lt"/>
              </a:rPr>
              <a:t>while.</a:t>
            </a:r>
            <a:r>
              <a:rPr lang="en-US" sz="2500" dirty="0">
                <a:solidFill>
                  <a:schemeClr val="bg1"/>
                </a:solidFill>
              </a:rPr>
              <a:t> </a:t>
            </a:r>
            <a:r>
              <a:rPr lang="bg-BG" sz="2500" dirty="0" smtClean="0">
                <a:solidFill>
                  <a:schemeClr val="bg1"/>
                </a:solidFill>
              </a:rPr>
              <a:t>Изпълнява </a:t>
            </a:r>
            <a:r>
              <a:rPr lang="bg-BG" sz="2500" dirty="0">
                <a:solidFill>
                  <a:schemeClr val="bg1"/>
                </a:solidFill>
              </a:rPr>
              <a:t>се докато дадено </a:t>
            </a:r>
            <a:r>
              <a:rPr lang="en-US" sz="2500" dirty="0">
                <a:solidFill>
                  <a:schemeClr val="bg1"/>
                </a:solidFill>
              </a:rPr>
              <a:t>Boolean </a:t>
            </a:r>
            <a:r>
              <a:rPr lang="bg-BG" sz="2500" dirty="0">
                <a:solidFill>
                  <a:schemeClr val="bg1"/>
                </a:solidFill>
              </a:rPr>
              <a:t>условие е изпълнено или </a:t>
            </a:r>
            <a:r>
              <a:rPr lang="bg-BG" sz="2500" dirty="0" smtClean="0">
                <a:solidFill>
                  <a:schemeClr val="bg1"/>
                </a:solidFill>
              </a:rPr>
              <a:t>не.</a:t>
            </a:r>
            <a:r>
              <a:rPr lang="en-US" sz="2500" dirty="0">
                <a:solidFill>
                  <a:schemeClr val="bg1"/>
                </a:solidFill>
                <a:latin typeface="+mj-lt"/>
              </a:rPr>
              <a:t> </a:t>
            </a:r>
            <a:r>
              <a:rPr lang="bg-BG" sz="2500" dirty="0" smtClean="0">
                <a:solidFill>
                  <a:schemeClr val="bg1"/>
                </a:solidFill>
                <a:latin typeface="+mj-lt"/>
              </a:rPr>
              <a:t>В общия случай изглежда по следния начин: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 {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bg-BG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код за изпълнение;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hile (</a:t>
            </a:r>
            <a:r>
              <a:rPr lang="bg-BG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условие)</a:t>
            </a:r>
          </a:p>
          <a:p>
            <a:pPr marL="0" indent="0">
              <a:buNone/>
            </a:pPr>
            <a:r>
              <a:rPr lang="bg-BG" sz="2500" dirty="0">
                <a:solidFill>
                  <a:schemeClr val="bg1"/>
                </a:solidFill>
              </a:rPr>
              <a:t>Особеното при този цикъл е, че той се изпълнява най-малко 1 брой пъти.</a:t>
            </a:r>
          </a:p>
          <a:p>
            <a:pPr marL="0" indent="0">
              <a:buNone/>
            </a:pPr>
            <a:r>
              <a:rPr lang="en-US" sz="16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age = 0;</a:t>
            </a:r>
            <a:endParaRPr lang="bg-BG" sz="16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 {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bg-BG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„Вие сте непълнолетен!“)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age++;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while(age &lt; 18);</a:t>
            </a:r>
          </a:p>
        </p:txBody>
      </p:sp>
    </p:spTree>
    <p:extLst>
      <p:ext uri="{BB962C8B-B14F-4D97-AF65-F5344CB8AC3E}">
        <p14:creationId xmlns:p14="http://schemas.microsoft.com/office/powerpoint/2010/main" val="3305725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JavaScript</a:t>
            </a:r>
            <a:r>
              <a:rPr lang="bg-BG" sz="3000" dirty="0" smtClean="0">
                <a:solidFill>
                  <a:schemeClr val="accent6"/>
                </a:solidFill>
              </a:rPr>
              <a:t> – нужен за всеки </a:t>
            </a:r>
            <a:r>
              <a:rPr lang="en-US" sz="3000" dirty="0" smtClean="0">
                <a:solidFill>
                  <a:schemeClr val="accent6"/>
                </a:solidFill>
              </a:rPr>
              <a:t>Front End </a:t>
            </a:r>
            <a:r>
              <a:rPr lang="bg-BG" sz="3000" dirty="0" smtClean="0">
                <a:solidFill>
                  <a:schemeClr val="accent6"/>
                </a:solidFill>
              </a:rPr>
              <a:t>програмист</a:t>
            </a:r>
            <a:endParaRPr lang="bg-BG" sz="3000" dirty="0">
              <a:solidFill>
                <a:schemeClr val="accent6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HTML – </a:t>
            </a:r>
            <a:r>
              <a:rPr lang="bg-BG" dirty="0" smtClean="0">
                <a:solidFill>
                  <a:schemeClr val="bg1"/>
                </a:solidFill>
              </a:rPr>
              <a:t>определя структурата на уеб страницата</a:t>
            </a:r>
          </a:p>
          <a:p>
            <a:pPr marL="514350" indent="-514350"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CSS – </a:t>
            </a:r>
            <a:r>
              <a:rPr lang="bg-BG" dirty="0" smtClean="0">
                <a:solidFill>
                  <a:schemeClr val="bg1"/>
                </a:solidFill>
              </a:rPr>
              <a:t>определя стиловете на вече структурираната страница</a:t>
            </a:r>
          </a:p>
          <a:p>
            <a:pPr marL="514350" indent="-514350"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JavaScript </a:t>
            </a:r>
            <a:r>
              <a:rPr lang="bg-BG" dirty="0" smtClean="0">
                <a:solidFill>
                  <a:schemeClr val="bg1"/>
                </a:solidFill>
              </a:rPr>
              <a:t>– определя поведението на страницата и нейните компоненти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8082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JavaScript</a:t>
            </a:r>
            <a:r>
              <a:rPr lang="bg-BG" sz="3000" dirty="0" smtClean="0">
                <a:solidFill>
                  <a:schemeClr val="accent6"/>
                </a:solidFill>
              </a:rPr>
              <a:t> – </a:t>
            </a:r>
            <a:r>
              <a:rPr lang="en-US" sz="3000" dirty="0" smtClean="0">
                <a:solidFill>
                  <a:schemeClr val="accent6"/>
                </a:solidFill>
              </a:rPr>
              <a:t>for </a:t>
            </a:r>
            <a:r>
              <a:rPr lang="bg-BG" sz="3000" dirty="0" smtClean="0">
                <a:solidFill>
                  <a:schemeClr val="accent6"/>
                </a:solidFill>
              </a:rPr>
              <a:t>цикъл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Той изглежда по следния начин: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bg-BG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начално условие; условие; обновяване) 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bg-BG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код за изпълнение;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bg-BG" sz="16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Цикълът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for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се състои от 4 части:</a:t>
            </a:r>
            <a:r>
              <a:rPr lang="en-US" sz="25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начално условие, проверка, обновяване, код за изпълнение. Пример: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sz="16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age = 0; age &lt; 18; age++) {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console.log(“</a:t>
            </a:r>
            <a:r>
              <a:rPr lang="bg-BG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Вие сте непълнолетен!“);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Началното условие се изпълнява само 1 път, преди да се влезе в цикъла. Най-често то се използва за да се декларира дадена променлива.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Условието се изпълнява при всяко завъртане на цикъла. Ако е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true,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цикълът се изпълнява, ако е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false –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не.</a:t>
            </a:r>
          </a:p>
        </p:txBody>
      </p:sp>
    </p:spTree>
    <p:extLst>
      <p:ext uri="{BB962C8B-B14F-4D97-AF65-F5344CB8AC3E}">
        <p14:creationId xmlns:p14="http://schemas.microsoft.com/office/powerpoint/2010/main" val="15988339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JavaScript</a:t>
            </a:r>
            <a:r>
              <a:rPr lang="bg-BG" sz="3000" dirty="0" smtClean="0">
                <a:solidFill>
                  <a:schemeClr val="accent6"/>
                </a:solidFill>
              </a:rPr>
              <a:t> – </a:t>
            </a:r>
            <a:r>
              <a:rPr lang="en-US" sz="3000" dirty="0" smtClean="0">
                <a:solidFill>
                  <a:schemeClr val="accent6"/>
                </a:solidFill>
              </a:rPr>
              <a:t>for </a:t>
            </a:r>
            <a:r>
              <a:rPr lang="bg-BG" sz="3000" dirty="0" smtClean="0">
                <a:solidFill>
                  <a:schemeClr val="accent6"/>
                </a:solidFill>
              </a:rPr>
              <a:t>цикъл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bg-BG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начално условие; условие; обновяване) 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bg-BG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код за изпълнение;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bg-BG" sz="16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sz="16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age = 0; age &lt; 18; age++) {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console.log(“</a:t>
            </a:r>
            <a:r>
              <a:rPr lang="bg-BG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Вие сте непълнолетен!“);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Обновяването се изпълнява веднага след изпълнение на кода в тялото на цикъла.</a:t>
            </a:r>
          </a:p>
          <a:p>
            <a:pPr marL="0" indent="0">
              <a:buNone/>
            </a:pPr>
            <a:endParaRPr lang="bg-BG" sz="16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18548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JavaScript</a:t>
            </a:r>
            <a:r>
              <a:rPr lang="bg-BG" sz="3000" dirty="0" smtClean="0">
                <a:solidFill>
                  <a:schemeClr val="accent6"/>
                </a:solidFill>
              </a:rPr>
              <a:t> – </a:t>
            </a:r>
            <a:r>
              <a:rPr lang="en-US" sz="3000" dirty="0" smtClean="0">
                <a:solidFill>
                  <a:schemeClr val="accent6"/>
                </a:solidFill>
              </a:rPr>
              <a:t>for </a:t>
            </a:r>
            <a:r>
              <a:rPr lang="bg-BG" sz="3000" dirty="0" smtClean="0">
                <a:solidFill>
                  <a:schemeClr val="accent6"/>
                </a:solidFill>
              </a:rPr>
              <a:t>цикъл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bg-BG" sz="2500" dirty="0">
                <a:solidFill>
                  <a:schemeClr val="bg1"/>
                </a:solidFill>
                <a:cs typeface="Courier New" panose="02070309020205020404" pitchFamily="49" charset="0"/>
              </a:rPr>
              <a:t>Пример: код за пресмятане броя на полетата в шахматна дъска:</a:t>
            </a:r>
          </a:p>
          <a:p>
            <a:pPr marL="0" indent="0">
              <a:buNone/>
            </a:pP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columns = 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8;</a:t>
            </a:r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rows = 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8;</a:t>
            </a:r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index = 0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&lt;= rows;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for(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 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0; 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 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&lt;= columns;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index =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*j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console.log(index);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console.log(index);</a:t>
            </a:r>
            <a:endParaRPr lang="bg-BG" sz="16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64594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JavaScript</a:t>
            </a:r>
            <a:r>
              <a:rPr lang="bg-BG" sz="3000" dirty="0" smtClean="0">
                <a:solidFill>
                  <a:schemeClr val="accent6"/>
                </a:solidFill>
              </a:rPr>
              <a:t> – условни оператори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Сравнителни оператори</a:t>
            </a:r>
          </a:p>
          <a:p>
            <a:pPr marL="0" indent="0">
              <a:buNone/>
            </a:pPr>
            <a:endParaRPr lang="bg-BG" sz="16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1908988"/>
              </p:ext>
            </p:extLst>
          </p:nvPr>
        </p:nvGraphicFramePr>
        <p:xfrm>
          <a:off x="533400" y="2209800"/>
          <a:ext cx="6096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bg-BG" dirty="0" smtClean="0"/>
                        <a:t>Оператор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Означение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bg-BG" dirty="0" smtClean="0"/>
                        <a:t>Равно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==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bg-BG" dirty="0" smtClean="0"/>
                        <a:t>По-голямо или равно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&gt;=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bg-BG" dirty="0" smtClean="0"/>
                        <a:t>По-малко</a:t>
                      </a:r>
                      <a:r>
                        <a:rPr lang="bg-BG" baseline="0" dirty="0" smtClean="0"/>
                        <a:t> или равно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&lt;=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bg-BG" dirty="0" smtClean="0"/>
                        <a:t>По-голямо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&gt;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bg-BG" dirty="0" smtClean="0"/>
                        <a:t>По-малко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&lt;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bg-BG" dirty="0" smtClean="0"/>
                        <a:t>Различно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!=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33400" y="5334000"/>
            <a:ext cx="40446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>
                <a:solidFill>
                  <a:schemeClr val="bg1"/>
                </a:solidFill>
              </a:rPr>
              <a:t>Пример: </a:t>
            </a:r>
            <a:endParaRPr lang="bg-BG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check = 5 &gt; 6;</a:t>
            </a:r>
          </a:p>
          <a:p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console.log(check); // false</a:t>
            </a:r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5178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JavaScript</a:t>
            </a:r>
            <a:r>
              <a:rPr lang="bg-BG" sz="3000" dirty="0" smtClean="0">
                <a:solidFill>
                  <a:schemeClr val="accent6"/>
                </a:solidFill>
              </a:rPr>
              <a:t> – логически оператори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Логически оператори</a:t>
            </a:r>
          </a:p>
          <a:p>
            <a:pPr marL="0" indent="0">
              <a:buNone/>
            </a:pPr>
            <a:endParaRPr lang="bg-BG" sz="16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1259592"/>
              </p:ext>
            </p:extLst>
          </p:nvPr>
        </p:nvGraphicFramePr>
        <p:xfrm>
          <a:off x="533400" y="2136140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bg-BG" dirty="0" smtClean="0"/>
                        <a:t>Оператор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Означение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bg-BG" dirty="0" smtClean="0"/>
                        <a:t>Логическо</a:t>
                      </a:r>
                      <a:r>
                        <a:rPr lang="bg-BG" baseline="0" dirty="0" smtClean="0"/>
                        <a:t> не</a:t>
                      </a:r>
                      <a:r>
                        <a:rPr lang="en-US" baseline="0" dirty="0" smtClean="0"/>
                        <a:t>(NOT)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!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bg-BG" dirty="0" smtClean="0"/>
                        <a:t>Логическо</a:t>
                      </a:r>
                      <a:r>
                        <a:rPr lang="bg-BG" baseline="0" dirty="0" smtClean="0"/>
                        <a:t> И</a:t>
                      </a:r>
                      <a:r>
                        <a:rPr lang="en-US" baseline="0" dirty="0" smtClean="0"/>
                        <a:t>(AND)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&amp;&amp;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bg-BG" dirty="0" smtClean="0"/>
                        <a:t>Логическо</a:t>
                      </a:r>
                      <a:r>
                        <a:rPr lang="bg-BG" baseline="0" dirty="0" smtClean="0"/>
                        <a:t> ИЛИ(</a:t>
                      </a:r>
                      <a:r>
                        <a:rPr lang="en-US" baseline="0" dirty="0" smtClean="0"/>
                        <a:t>OR)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||</a:t>
                      </a:r>
                      <a:endParaRPr lang="bg-BG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17910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JavaScript</a:t>
            </a:r>
            <a:r>
              <a:rPr lang="bg-BG" sz="3000" dirty="0" smtClean="0">
                <a:solidFill>
                  <a:schemeClr val="accent6"/>
                </a:solidFill>
              </a:rPr>
              <a:t> – </a:t>
            </a:r>
            <a:r>
              <a:rPr lang="en-US" sz="3000" dirty="0" smtClean="0">
                <a:solidFill>
                  <a:schemeClr val="accent6"/>
                </a:solidFill>
              </a:rPr>
              <a:t>if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Това е най-простият условен оператор. Позвоява да се тества дали дадено условие е изпълнено. Чрез него можем да изпълняваме даден код, в зависимост от това дали дадено условие е истина. Пример: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</a:t>
            </a:r>
            <a:r>
              <a:rPr lang="bg-BG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условие) 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bg-BG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bg-BG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код за изпълнение;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Условието може да бъде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Boolean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променлива,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Boolean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логически израз, израз за сравнение,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integer,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обект, функция...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Когато се направи проверката, ако условието е изпълнено, се влиза в частта с кода за изпълнение, ако не – тя се пропуска.</a:t>
            </a:r>
          </a:p>
        </p:txBody>
      </p:sp>
    </p:spTree>
    <p:extLst>
      <p:ext uri="{BB962C8B-B14F-4D97-AF65-F5344CB8AC3E}">
        <p14:creationId xmlns:p14="http://schemas.microsoft.com/office/powerpoint/2010/main" val="17110785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JavaScript</a:t>
            </a:r>
            <a:r>
              <a:rPr lang="bg-BG" sz="3000" dirty="0" smtClean="0">
                <a:solidFill>
                  <a:schemeClr val="accent6"/>
                </a:solidFill>
              </a:rPr>
              <a:t> – </a:t>
            </a:r>
            <a:r>
              <a:rPr lang="en-US" sz="3000" dirty="0" smtClean="0">
                <a:solidFill>
                  <a:schemeClr val="accent6"/>
                </a:solidFill>
              </a:rPr>
              <a:t>if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Пример:</a:t>
            </a:r>
          </a:p>
          <a:p>
            <a:pPr marL="0" indent="0">
              <a:buNone/>
            </a:pP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smaller = 20;</a:t>
            </a:r>
          </a:p>
          <a:p>
            <a:pPr marL="0" indent="0">
              <a:buNone/>
            </a:pP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bigger = 25;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if(smaller &gt; bigger) 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bigger = smaller;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8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console.log(“The bigger variable is: “ + bigger);</a:t>
            </a:r>
            <a:endParaRPr lang="bg-BG" sz="18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398527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JavaScript</a:t>
            </a:r>
            <a:r>
              <a:rPr lang="bg-BG" sz="3000" dirty="0" smtClean="0">
                <a:solidFill>
                  <a:schemeClr val="accent6"/>
                </a:solidFill>
              </a:rPr>
              <a:t> – </a:t>
            </a:r>
            <a:r>
              <a:rPr lang="en-US" sz="3000" dirty="0" smtClean="0">
                <a:solidFill>
                  <a:schemeClr val="accent6"/>
                </a:solidFill>
              </a:rPr>
              <a:t>if else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Това е усложненият вариант на </a:t>
            </a:r>
            <a:r>
              <a:rPr lang="en-US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if. </a:t>
            </a: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Благодарение на него, можем да изпълняваме един код, ако дадено условие е изпълнено и друг – ако не е. 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Пример: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</a:t>
            </a:r>
            <a:r>
              <a:rPr lang="bg-BG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условие) 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bg-BG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код за изпълнение;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{</a:t>
            </a:r>
          </a:p>
          <a:p>
            <a:pPr marL="0" indent="0">
              <a:buNone/>
            </a:pPr>
            <a:r>
              <a:rPr lang="bg-BG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bg-BG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друг код за изпълнение;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bg-BG" sz="2500" dirty="0">
                <a:solidFill>
                  <a:schemeClr val="bg1"/>
                </a:solidFill>
                <a:cs typeface="Courier New" panose="02070309020205020404" pitchFamily="49" charset="0"/>
              </a:rPr>
              <a:t>Когато се направи проверката, ако условието е изпълнено, се влиза в частта с кода за изпълнение, ако не – </a:t>
            </a: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във втората част с код за изпълнение.</a:t>
            </a:r>
            <a:endParaRPr lang="bg-BG" sz="2500" dirty="0">
              <a:solidFill>
                <a:schemeClr val="bg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8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433163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JavaScript</a:t>
            </a:r>
            <a:r>
              <a:rPr lang="bg-BG" sz="3000" dirty="0" smtClean="0">
                <a:solidFill>
                  <a:schemeClr val="accent6"/>
                </a:solidFill>
              </a:rPr>
              <a:t> – </a:t>
            </a:r>
            <a:r>
              <a:rPr lang="en-US" sz="3000" dirty="0" smtClean="0">
                <a:solidFill>
                  <a:schemeClr val="accent6"/>
                </a:solidFill>
              </a:rPr>
              <a:t>if else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Пример дали дадено число е четно или не:</a:t>
            </a:r>
          </a:p>
          <a:p>
            <a:pPr marL="0" indent="0">
              <a:buNone/>
            </a:pP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myNumber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6;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</a:t>
            </a: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myNumber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%2 == 0) 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console.log(“</a:t>
            </a:r>
            <a:r>
              <a:rPr lang="bg-BG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Числото е четно“);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else {</a:t>
            </a:r>
          </a:p>
          <a:p>
            <a:pPr marL="0" indent="0">
              <a:buNone/>
            </a:pPr>
            <a:r>
              <a:rPr lang="bg-BG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bg-BG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„Числото е нечетно“);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8565456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JavaScript</a:t>
            </a:r>
            <a:r>
              <a:rPr lang="bg-BG" sz="3000" dirty="0" smtClean="0">
                <a:solidFill>
                  <a:schemeClr val="accent6"/>
                </a:solidFill>
              </a:rPr>
              <a:t> – вложени </a:t>
            </a:r>
            <a:r>
              <a:rPr lang="en-US" sz="3000" dirty="0" smtClean="0">
                <a:solidFill>
                  <a:schemeClr val="accent6"/>
                </a:solidFill>
              </a:rPr>
              <a:t>if else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Всяко едно условие от </a:t>
            </a:r>
            <a:r>
              <a:rPr lang="en-US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if else </a:t>
            </a: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оператора може да съдържа вложени </a:t>
            </a:r>
            <a:r>
              <a:rPr lang="en-US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if else </a:t>
            </a: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оператори. Пример: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</a:t>
            </a:r>
            <a:r>
              <a:rPr lang="bg-BG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условие 1) 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</a:t>
            </a:r>
            <a:r>
              <a:rPr lang="bg-BG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условие 2) 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bg-BG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код за изпълнение;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 else {</a:t>
            </a:r>
          </a:p>
          <a:p>
            <a:pPr marL="0" indent="0">
              <a:buNone/>
            </a:pPr>
            <a:r>
              <a:rPr lang="bg-BG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bg-BG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код за изпълнение 2;</a:t>
            </a:r>
          </a:p>
          <a:p>
            <a:pPr marL="0" indent="0">
              <a:buNone/>
            </a:pPr>
            <a:r>
              <a:rPr lang="bg-BG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bg-BG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bg-BG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код за изпълнение 3;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bg-BG" sz="18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4671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6"/>
                </a:solidFill>
              </a:rPr>
              <a:t>JavaScript</a:t>
            </a:r>
            <a:r>
              <a:rPr lang="bg-BG" sz="4000" dirty="0" smtClean="0">
                <a:solidFill>
                  <a:schemeClr val="accent6"/>
                </a:solidFill>
              </a:rPr>
              <a:t> – възможности</a:t>
            </a:r>
            <a:endParaRPr lang="bg-BG" sz="4000" dirty="0">
              <a:solidFill>
                <a:schemeClr val="accent6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bg-BG" dirty="0" smtClean="0">
                <a:solidFill>
                  <a:schemeClr val="bg1"/>
                </a:solidFill>
              </a:rPr>
              <a:t>Възможностите на </a:t>
            </a:r>
            <a:r>
              <a:rPr lang="en-US" dirty="0" smtClean="0">
                <a:solidFill>
                  <a:schemeClr val="bg1"/>
                </a:solidFill>
              </a:rPr>
              <a:t>JavaScript </a:t>
            </a:r>
            <a:r>
              <a:rPr lang="bg-BG" dirty="0" smtClean="0">
                <a:solidFill>
                  <a:schemeClr val="bg1"/>
                </a:solidFill>
              </a:rPr>
              <a:t>са хиляди(без преувеличение).</a:t>
            </a:r>
          </a:p>
          <a:p>
            <a:pPr marL="0" indent="0">
              <a:buNone/>
            </a:pPr>
            <a:r>
              <a:rPr lang="bg-BG" dirty="0" smtClean="0">
                <a:solidFill>
                  <a:schemeClr val="bg1"/>
                </a:solidFill>
              </a:rPr>
              <a:t>С </a:t>
            </a:r>
            <a:r>
              <a:rPr lang="en-US" dirty="0" smtClean="0">
                <a:solidFill>
                  <a:schemeClr val="bg1"/>
                </a:solidFill>
              </a:rPr>
              <a:t>JavaScript</a:t>
            </a:r>
            <a:r>
              <a:rPr lang="bg-BG" dirty="0" smtClean="0">
                <a:solidFill>
                  <a:schemeClr val="bg1"/>
                </a:solidFill>
              </a:rPr>
              <a:t> можем да променяме съдържание на </a:t>
            </a:r>
            <a:r>
              <a:rPr lang="en-US" dirty="0" smtClean="0">
                <a:solidFill>
                  <a:schemeClr val="bg1"/>
                </a:solidFill>
              </a:rPr>
              <a:t>HTML </a:t>
            </a:r>
            <a:r>
              <a:rPr lang="bg-BG" dirty="0" smtClean="0">
                <a:solidFill>
                  <a:schemeClr val="bg1"/>
                </a:solidFill>
              </a:rPr>
              <a:t>елементи, техните атрибути, техните стилове. Могат да бъдат скрити, анимирани, изтривани от </a:t>
            </a:r>
            <a:r>
              <a:rPr lang="en-US" dirty="0" smtClean="0">
                <a:solidFill>
                  <a:schemeClr val="bg1"/>
                </a:solidFill>
              </a:rPr>
              <a:t>HTML </a:t>
            </a:r>
            <a:r>
              <a:rPr lang="bg-BG" dirty="0" smtClean="0">
                <a:solidFill>
                  <a:schemeClr val="bg1"/>
                </a:solidFill>
              </a:rPr>
              <a:t>документа, текстови полета могат да бъдат валидирани.</a:t>
            </a:r>
          </a:p>
        </p:txBody>
      </p:sp>
    </p:spTree>
    <p:extLst>
      <p:ext uri="{BB962C8B-B14F-4D97-AF65-F5344CB8AC3E}">
        <p14:creationId xmlns:p14="http://schemas.microsoft.com/office/powerpoint/2010/main" val="11810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JavaScript</a:t>
            </a:r>
            <a:r>
              <a:rPr lang="bg-BG" sz="3000" dirty="0" smtClean="0">
                <a:solidFill>
                  <a:schemeClr val="accent6"/>
                </a:solidFill>
              </a:rPr>
              <a:t> – вложени </a:t>
            </a:r>
            <a:r>
              <a:rPr lang="en-US" sz="3000" dirty="0" smtClean="0">
                <a:solidFill>
                  <a:schemeClr val="accent6"/>
                </a:solidFill>
              </a:rPr>
              <a:t>if else – </a:t>
            </a:r>
            <a:r>
              <a:rPr lang="bg-BG" sz="3000" dirty="0" smtClean="0">
                <a:solidFill>
                  <a:schemeClr val="accent6"/>
                </a:solidFill>
              </a:rPr>
              <a:t>добри практики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Избягвайте да влагате повече от 3 </a:t>
            </a:r>
            <a:r>
              <a:rPr lang="en-US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if </a:t>
            </a: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оператора един в друг.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Винаги поставяйте кода за изпълнение в </a:t>
            </a:r>
            <a:r>
              <a:rPr lang="en-US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{}, </a:t>
            </a: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дори ако той е на 1 ред.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Опитайте се да слагате по-очаквания резултат в </a:t>
            </a:r>
            <a:r>
              <a:rPr lang="en-US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if </a:t>
            </a: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условието, а по-неочакваните в </a:t>
            </a:r>
            <a:r>
              <a:rPr lang="en-US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else.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Опитайте се да подреждате кода си за повече четимост.</a:t>
            </a:r>
          </a:p>
        </p:txBody>
      </p:sp>
    </p:spTree>
    <p:extLst>
      <p:ext uri="{BB962C8B-B14F-4D97-AF65-F5344CB8AC3E}">
        <p14:creationId xmlns:p14="http://schemas.microsoft.com/office/powerpoint/2010/main" val="215333044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JavaScript</a:t>
            </a:r>
            <a:r>
              <a:rPr lang="bg-BG" sz="3000" dirty="0" smtClean="0">
                <a:solidFill>
                  <a:schemeClr val="accent6"/>
                </a:solidFill>
              </a:rPr>
              <a:t> –</a:t>
            </a:r>
            <a:r>
              <a:rPr lang="en-US" sz="3000" dirty="0" smtClean="0">
                <a:solidFill>
                  <a:schemeClr val="accent6"/>
                </a:solidFill>
              </a:rPr>
              <a:t>if </a:t>
            </a:r>
            <a:r>
              <a:rPr lang="bg-BG" sz="3000" dirty="0" smtClean="0">
                <a:solidFill>
                  <a:schemeClr val="accent6"/>
                </a:solidFill>
              </a:rPr>
              <a:t>- </a:t>
            </a:r>
            <a:r>
              <a:rPr lang="en-US" sz="3000" dirty="0" smtClean="0">
                <a:solidFill>
                  <a:schemeClr val="accent6"/>
                </a:solidFill>
              </a:rPr>
              <a:t>else if – else if - else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Понякога ще ни се налага да използваме по няколко условия в един оператор. Например: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f(</a:t>
            </a:r>
            <a:r>
              <a:rPr lang="bg-BG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условие 1)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bg-BG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код за изпълнение;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else if(</a:t>
            </a:r>
            <a:r>
              <a:rPr lang="bg-BG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условие 2) 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bg-BG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bg-BG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код за изпълнение 2;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else if(</a:t>
            </a:r>
            <a:r>
              <a:rPr lang="bg-BG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условие 3) 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bg-BG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код за изпълнение 3;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else {</a:t>
            </a:r>
          </a:p>
          <a:p>
            <a:pPr marL="0" indent="0">
              <a:buNone/>
            </a:pPr>
            <a:r>
              <a:rPr lang="bg-BG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bg-BG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код за изпълнение;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bg-BG" sz="18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95369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JavaScript</a:t>
            </a:r>
            <a:r>
              <a:rPr lang="bg-BG" sz="3000" dirty="0" smtClean="0">
                <a:solidFill>
                  <a:schemeClr val="accent6"/>
                </a:solidFill>
              </a:rPr>
              <a:t> –</a:t>
            </a:r>
            <a:r>
              <a:rPr lang="en-US" sz="3000" dirty="0">
                <a:solidFill>
                  <a:schemeClr val="accent6"/>
                </a:solidFill>
              </a:rPr>
              <a:t> </a:t>
            </a:r>
            <a:r>
              <a:rPr lang="en-US" sz="3000" dirty="0" smtClean="0">
                <a:solidFill>
                  <a:schemeClr val="accent6"/>
                </a:solidFill>
              </a:rPr>
              <a:t>switch-case </a:t>
            </a:r>
            <a:r>
              <a:rPr lang="bg-BG" sz="3000" dirty="0" smtClean="0">
                <a:solidFill>
                  <a:schemeClr val="accent6"/>
                </a:solidFill>
              </a:rPr>
              <a:t>оператор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Изпълнява се даден код от списък в зависимост от стойността на </a:t>
            </a:r>
            <a:r>
              <a:rPr lang="en-US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switch</a:t>
            </a: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 израза. Пример: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switch(mark) {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case 2: console.log(</a:t>
            </a:r>
            <a:r>
              <a:rPr lang="bg-BG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„Слаб 2“); 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 3: console.log(</a:t>
            </a:r>
            <a:r>
              <a:rPr lang="bg-BG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„Среден 3“); 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 4: console.log(</a:t>
            </a:r>
            <a:r>
              <a:rPr lang="bg-BG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„Добър 4“); 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 5: console.log(</a:t>
            </a:r>
            <a:r>
              <a:rPr lang="bg-BG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„Много добър 5“); 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 6: console.log(</a:t>
            </a:r>
            <a:r>
              <a:rPr lang="bg-BG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„Отличен 6“)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break;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default: console.log(</a:t>
            </a:r>
            <a:r>
              <a:rPr lang="bg-BG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„Грешка“);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break;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800" dirty="0">
              <a:solidFill>
                <a:schemeClr val="bg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Изразът се изпълнява и когато дадено условие от</a:t>
            </a: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case </a:t>
            </a: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частта отговаря на израза, кода в </a:t>
            </a: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case </a:t>
            </a: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частта се изпълнява. Ако нито 1</a:t>
            </a: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case </a:t>
            </a: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не отговаря на израза, се изпълнява </a:t>
            </a: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default case-a, </a:t>
            </a: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ако има такъв. В противен случай, се преминава към последната част от </a:t>
            </a: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switch </a:t>
            </a: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оператора.</a:t>
            </a:r>
          </a:p>
        </p:txBody>
      </p:sp>
    </p:spTree>
    <p:extLst>
      <p:ext uri="{BB962C8B-B14F-4D97-AF65-F5344CB8AC3E}">
        <p14:creationId xmlns:p14="http://schemas.microsoft.com/office/powerpoint/2010/main" val="78031262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900" dirty="0" smtClean="0">
                <a:solidFill>
                  <a:schemeClr val="accent6"/>
                </a:solidFill>
              </a:rPr>
              <a:t>JavaScript</a:t>
            </a:r>
            <a:r>
              <a:rPr lang="bg-BG" sz="2900" dirty="0" smtClean="0">
                <a:solidFill>
                  <a:schemeClr val="accent6"/>
                </a:solidFill>
              </a:rPr>
              <a:t> –</a:t>
            </a:r>
            <a:r>
              <a:rPr lang="en-US" sz="2900" dirty="0">
                <a:solidFill>
                  <a:schemeClr val="accent6"/>
                </a:solidFill>
              </a:rPr>
              <a:t> </a:t>
            </a:r>
            <a:r>
              <a:rPr lang="en-US" sz="2900" dirty="0" smtClean="0">
                <a:solidFill>
                  <a:schemeClr val="accent6"/>
                </a:solidFill>
              </a:rPr>
              <a:t>switch-case </a:t>
            </a:r>
            <a:r>
              <a:rPr lang="bg-BG" sz="2900" dirty="0" smtClean="0">
                <a:solidFill>
                  <a:schemeClr val="accent6"/>
                </a:solidFill>
              </a:rPr>
              <a:t>оператор</a:t>
            </a:r>
            <a:r>
              <a:rPr lang="en-US" sz="2900" dirty="0" smtClean="0">
                <a:solidFill>
                  <a:schemeClr val="accent6"/>
                </a:solidFill>
              </a:rPr>
              <a:t> – </a:t>
            </a:r>
            <a:r>
              <a:rPr lang="bg-BG" sz="2900" dirty="0" smtClean="0">
                <a:solidFill>
                  <a:schemeClr val="accent6"/>
                </a:solidFill>
              </a:rPr>
              <a:t>добри практики</a:t>
            </a:r>
            <a:endParaRPr lang="en-US" sz="2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Трябва да има отделен </a:t>
            </a:r>
            <a:r>
              <a:rPr lang="en-US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case </a:t>
            </a: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за всеки сценарии.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Поставяйте най-очаквания сценарии в първия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case.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Поставяйте най-неочаквания сценарии в поседния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case.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За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default case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поставяйте сценарии, който не може да бъде достигнат.</a:t>
            </a:r>
          </a:p>
          <a:p>
            <a:pPr marL="0" indent="0">
              <a:buNone/>
            </a:pPr>
            <a:endParaRPr lang="bg-BG" sz="20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046621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900" dirty="0" smtClean="0">
                <a:solidFill>
                  <a:schemeClr val="accent6"/>
                </a:solidFill>
              </a:rPr>
              <a:t>JavaScript</a:t>
            </a:r>
            <a:r>
              <a:rPr lang="bg-BG" sz="2900" dirty="0" smtClean="0">
                <a:solidFill>
                  <a:schemeClr val="accent6"/>
                </a:solidFill>
              </a:rPr>
              <a:t> –</a:t>
            </a:r>
            <a:r>
              <a:rPr lang="en-US" sz="2900" dirty="0">
                <a:solidFill>
                  <a:schemeClr val="accent6"/>
                </a:solidFill>
              </a:rPr>
              <a:t> </a:t>
            </a:r>
            <a:r>
              <a:rPr lang="bg-BG" sz="2900" dirty="0" smtClean="0">
                <a:solidFill>
                  <a:schemeClr val="accent6"/>
                </a:solidFill>
              </a:rPr>
              <a:t>Масиви</a:t>
            </a:r>
            <a:endParaRPr lang="en-US" sz="2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Масивите в </a:t>
            </a:r>
            <a:r>
              <a:rPr lang="en-US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JavaScript </a:t>
            </a: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представляват поредица от елементи. Редът на елементите е фиксиран. Броят на елементите няма фиксиран размер. Може да се вземе дължината на масива с помощта на </a:t>
            </a:r>
            <a:r>
              <a:rPr lang="en-US" sz="2500" dirty="0" err="1" smtClean="0">
                <a:solidFill>
                  <a:schemeClr val="bg1"/>
                </a:solidFill>
                <a:cs typeface="Courier New" panose="02070309020205020404" pitchFamily="49" charset="0"/>
              </a:rPr>
              <a:t>Array.length</a:t>
            </a:r>
            <a:endParaRPr lang="en-US" sz="2500" dirty="0" smtClean="0">
              <a:solidFill>
                <a:schemeClr val="bg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bg-BG" sz="20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3352800"/>
            <a:ext cx="4625009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22995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900" dirty="0" smtClean="0">
                <a:solidFill>
                  <a:schemeClr val="accent6"/>
                </a:solidFill>
              </a:rPr>
              <a:t>JavaScript</a:t>
            </a:r>
            <a:r>
              <a:rPr lang="bg-BG" sz="2900" dirty="0" smtClean="0">
                <a:solidFill>
                  <a:schemeClr val="accent6"/>
                </a:solidFill>
              </a:rPr>
              <a:t> –</a:t>
            </a:r>
            <a:r>
              <a:rPr lang="en-US" sz="2900" dirty="0">
                <a:solidFill>
                  <a:schemeClr val="accent6"/>
                </a:solidFill>
              </a:rPr>
              <a:t> </a:t>
            </a:r>
            <a:r>
              <a:rPr lang="bg-BG" sz="2900" dirty="0" smtClean="0">
                <a:solidFill>
                  <a:schemeClr val="accent6"/>
                </a:solidFill>
              </a:rPr>
              <a:t>Масиви</a:t>
            </a:r>
            <a:endParaRPr lang="en-US" sz="2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Масивите се декларират като най-обикновена променлива, като стойността ѝ се огражда в </a:t>
            </a: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[].</a:t>
            </a:r>
          </a:p>
          <a:p>
            <a:pPr marL="0" indent="0">
              <a:buNone/>
            </a:pP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Декларираме масив от </a:t>
            </a: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Numbers:</a:t>
            </a:r>
          </a:p>
          <a:p>
            <a:pPr marL="0" indent="0">
              <a:buNone/>
            </a:pPr>
            <a:r>
              <a:rPr lang="en-US" sz="20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var</a:t>
            </a: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myNumbers</a:t>
            </a:r>
            <a:r>
              <a:rPr lang="en-US" sz="20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= [1, 6, 3, 44, 21, 7, 9];</a:t>
            </a:r>
          </a:p>
          <a:p>
            <a:pPr marL="0" indent="0">
              <a:buNone/>
            </a:pP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Декларираме масив от </a:t>
            </a: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Strings:</a:t>
            </a:r>
          </a:p>
          <a:p>
            <a:pPr marL="0" indent="0">
              <a:buNone/>
            </a:pPr>
            <a:r>
              <a:rPr lang="en-US" sz="20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var</a:t>
            </a: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myStrings</a:t>
            </a: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= [“Peter”, “Mike”, “</a:t>
            </a:r>
            <a:r>
              <a:rPr lang="en-US" sz="20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Jefrey</a:t>
            </a: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”, “Jason”, “Hannah”];</a:t>
            </a:r>
          </a:p>
          <a:p>
            <a:pPr marL="0" indent="0">
              <a:buNone/>
            </a:pP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Декларираме масит от смесен тип:</a:t>
            </a:r>
          </a:p>
          <a:p>
            <a:pPr marL="0" indent="0">
              <a:buNone/>
            </a:pPr>
            <a:r>
              <a:rPr lang="en-US" sz="20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var</a:t>
            </a: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myMixedArray</a:t>
            </a: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= [1, “John”, new Date()];</a:t>
            </a:r>
          </a:p>
          <a:p>
            <a:pPr marL="0" indent="0">
              <a:buNone/>
            </a:pP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Декларираме масит от масиви:</a:t>
            </a:r>
          </a:p>
          <a:p>
            <a:pPr marL="0" indent="0">
              <a:buNone/>
            </a:pPr>
            <a:r>
              <a:rPr lang="en-US" sz="20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var</a:t>
            </a: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myMatrix</a:t>
            </a: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= [“1, 5, 7”, “0, 2”, “3, 6, 9”],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	 </a:t>
            </a: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          [“9, 7, 6”, “3, 5”, “2, 6”],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	 </a:t>
            </a: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          [“12, 44”, “36, 1”, 2, 9”];</a:t>
            </a:r>
            <a:endParaRPr lang="bg-BG" sz="20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616350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900" dirty="0" smtClean="0">
                <a:solidFill>
                  <a:schemeClr val="accent6"/>
                </a:solidFill>
              </a:rPr>
              <a:t>JavaScript</a:t>
            </a:r>
            <a:r>
              <a:rPr lang="bg-BG" sz="2900" dirty="0" smtClean="0">
                <a:solidFill>
                  <a:schemeClr val="accent6"/>
                </a:solidFill>
              </a:rPr>
              <a:t> –</a:t>
            </a:r>
            <a:r>
              <a:rPr lang="en-US" sz="2900" dirty="0">
                <a:solidFill>
                  <a:schemeClr val="accent6"/>
                </a:solidFill>
              </a:rPr>
              <a:t> </a:t>
            </a:r>
            <a:r>
              <a:rPr lang="bg-BG" sz="2900" dirty="0" smtClean="0">
                <a:solidFill>
                  <a:schemeClr val="accent6"/>
                </a:solidFill>
              </a:rPr>
              <a:t>дефиниране на масив</a:t>
            </a:r>
            <a:endParaRPr lang="en-US" sz="2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Масив може да дефинираме по три начина:</a:t>
            </a:r>
          </a:p>
          <a:p>
            <a:pPr>
              <a:buFontTx/>
              <a:buChar char="-"/>
            </a:pP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Чрез използване на ключовата дума </a:t>
            </a: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Array </a:t>
            </a: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и описване на елементите:</a:t>
            </a:r>
          </a:p>
          <a:p>
            <a:pPr marL="0" indent="0">
              <a:buNone/>
            </a:pPr>
            <a:r>
              <a:rPr lang="bg-BG" sz="20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	</a:t>
            </a:r>
            <a:r>
              <a:rPr lang="en-US" sz="20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var</a:t>
            </a: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arr</a:t>
            </a: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= new Array(0, 1, 2);</a:t>
            </a:r>
          </a:p>
          <a:p>
            <a:pPr>
              <a:buFontTx/>
              <a:buChar char="-"/>
            </a:pP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Чрез използване на ключовата дума </a:t>
            </a: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Array</a:t>
            </a: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и описване на дължината:</a:t>
            </a:r>
          </a:p>
          <a:p>
            <a:pPr marL="0" indent="0">
              <a:buNone/>
            </a:pPr>
            <a:r>
              <a:rPr lang="bg-BG" sz="20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	</a:t>
            </a:r>
            <a:r>
              <a:rPr lang="en-US" sz="20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var</a:t>
            </a: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arr</a:t>
            </a: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= new Array(3);</a:t>
            </a:r>
          </a:p>
          <a:p>
            <a:pPr>
              <a:buFontTx/>
              <a:buChar char="-"/>
            </a:pP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Чрез използване на квадратни скоби и директно дефиниране на елементите:</a:t>
            </a:r>
          </a:p>
          <a:p>
            <a:pPr marL="0" indent="0">
              <a:buNone/>
            </a:pPr>
            <a:r>
              <a:rPr lang="bg-BG" sz="20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	</a:t>
            </a:r>
            <a:r>
              <a:rPr lang="en-US" sz="20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var</a:t>
            </a: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arr</a:t>
            </a: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= [0, 1, 2];</a:t>
            </a:r>
            <a:endParaRPr lang="bg-BG" sz="20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309659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900" dirty="0" smtClean="0">
                <a:solidFill>
                  <a:schemeClr val="accent6"/>
                </a:solidFill>
              </a:rPr>
              <a:t>JavaScript</a:t>
            </a:r>
            <a:r>
              <a:rPr lang="bg-BG" sz="2900" dirty="0" smtClean="0">
                <a:solidFill>
                  <a:schemeClr val="accent6"/>
                </a:solidFill>
              </a:rPr>
              <a:t> –</a:t>
            </a:r>
            <a:r>
              <a:rPr lang="en-US" sz="2900" dirty="0">
                <a:solidFill>
                  <a:schemeClr val="accent6"/>
                </a:solidFill>
              </a:rPr>
              <a:t> </a:t>
            </a:r>
            <a:r>
              <a:rPr lang="bg-BG" sz="2900" dirty="0" smtClean="0">
                <a:solidFill>
                  <a:schemeClr val="accent6"/>
                </a:solidFill>
              </a:rPr>
              <a:t>достъпване на елементи в масив</a:t>
            </a:r>
            <a:endParaRPr lang="en-US" sz="2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Достъпване на елементи в даден масив може да бъде направено чрез оператора </a:t>
            </a: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[]. </a:t>
            </a: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Всеки от елементите има собствен индекс. За да достъпим даден елемент, трябва да използваме неговия индекс. Първият елемент в масива има индекс 0. Последният елемент в масива има индекс </a:t>
            </a: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length-1.</a:t>
            </a:r>
          </a:p>
          <a:p>
            <a:pPr marL="0" indent="0">
              <a:buNone/>
            </a:pP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Пример: обръщане на елементите в масив:</a:t>
            </a:r>
          </a:p>
          <a:p>
            <a:pPr marL="0" indent="0">
              <a:buNone/>
            </a:pPr>
            <a:r>
              <a:rPr lang="en-US" sz="15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array = [1, 2, 3, 4, 5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endParaRPr lang="en-US" sz="15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 = </a:t>
            </a:r>
            <a:r>
              <a:rPr lang="en-US" sz="15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array.length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bg-BG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взимаме дължината на масива</a:t>
            </a:r>
            <a:endParaRPr lang="en-US" sz="15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reversed = new Array(length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bg-BG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 създаване на „обърнатия“ масив</a:t>
            </a:r>
            <a:endParaRPr lang="en-US" sz="15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15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index = 0; index &lt; length; index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  <a:r>
              <a:rPr lang="bg-BG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 „пълнене“ на масива</a:t>
            </a:r>
            <a:endParaRPr lang="en-US" sz="15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reversed[length-index-1] = array[index];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bg-BG" sz="20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538503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900" dirty="0" smtClean="0">
                <a:solidFill>
                  <a:schemeClr val="accent6"/>
                </a:solidFill>
              </a:rPr>
              <a:t>JavaScript</a:t>
            </a:r>
            <a:r>
              <a:rPr lang="bg-BG" sz="2900" dirty="0" smtClean="0">
                <a:solidFill>
                  <a:schemeClr val="accent6"/>
                </a:solidFill>
              </a:rPr>
              <a:t> –</a:t>
            </a:r>
            <a:r>
              <a:rPr lang="en-US" sz="2900" dirty="0">
                <a:solidFill>
                  <a:schemeClr val="accent6"/>
                </a:solidFill>
              </a:rPr>
              <a:t> </a:t>
            </a:r>
            <a:r>
              <a:rPr lang="bg-BG" sz="2900" dirty="0" smtClean="0">
                <a:solidFill>
                  <a:schemeClr val="accent6"/>
                </a:solidFill>
              </a:rPr>
              <a:t>достъпване на елементи в масив</a:t>
            </a:r>
            <a:endParaRPr lang="en-US" sz="2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Пример: показване на всички елементи в масив в обратен ред:</a:t>
            </a:r>
          </a:p>
          <a:p>
            <a:pPr marL="0" indent="0">
              <a:buNone/>
            </a:pPr>
            <a:r>
              <a:rPr lang="nn-NO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myArray = [1,2,3,4,5];</a:t>
            </a:r>
          </a:p>
          <a:p>
            <a:pPr marL="0" indent="0">
              <a:buNone/>
            </a:pPr>
            <a:r>
              <a:rPr lang="nn-NO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(var i = myArray.length-1; i &gt;= 0; i--)</a:t>
            </a:r>
          </a:p>
          <a:p>
            <a:pPr marL="0" indent="0">
              <a:buNone/>
            </a:pPr>
            <a:r>
              <a:rPr lang="nn-NO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nn-NO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console.log(myArray[i] + " ");</a:t>
            </a:r>
          </a:p>
          <a:p>
            <a:pPr marL="0" indent="0">
              <a:buNone/>
            </a:pPr>
            <a:r>
              <a:rPr lang="nn-NO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bg-BG" sz="15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bg-BG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endParaRPr lang="nn-NO" sz="15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bg-BG" sz="20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5 </a:t>
            </a:r>
          </a:p>
          <a:p>
            <a:pPr marL="0" indent="0">
              <a:buNone/>
            </a:pPr>
            <a:r>
              <a:rPr lang="bg-BG" sz="20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4 </a:t>
            </a:r>
          </a:p>
          <a:p>
            <a:pPr marL="0" indent="0">
              <a:buNone/>
            </a:pPr>
            <a:r>
              <a:rPr lang="bg-BG" sz="20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3 </a:t>
            </a:r>
          </a:p>
          <a:p>
            <a:pPr marL="0" indent="0">
              <a:buNone/>
            </a:pPr>
            <a:r>
              <a:rPr lang="bg-BG" sz="20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2 </a:t>
            </a:r>
          </a:p>
          <a:p>
            <a:pPr marL="0" indent="0">
              <a:buNone/>
            </a:pPr>
            <a:r>
              <a:rPr lang="bg-BG" sz="20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1 </a:t>
            </a:r>
            <a:endParaRPr lang="bg-BG" sz="20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79323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900" dirty="0" smtClean="0">
                <a:solidFill>
                  <a:schemeClr val="accent6"/>
                </a:solidFill>
              </a:rPr>
              <a:t>JavaScript</a:t>
            </a:r>
            <a:r>
              <a:rPr lang="bg-BG" sz="2900" dirty="0" smtClean="0">
                <a:solidFill>
                  <a:schemeClr val="accent6"/>
                </a:solidFill>
              </a:rPr>
              <a:t> –</a:t>
            </a:r>
            <a:r>
              <a:rPr lang="en-US" sz="2900" dirty="0">
                <a:solidFill>
                  <a:schemeClr val="accent6"/>
                </a:solidFill>
              </a:rPr>
              <a:t> </a:t>
            </a:r>
            <a:r>
              <a:rPr lang="bg-BG" sz="2900" dirty="0" smtClean="0">
                <a:solidFill>
                  <a:schemeClr val="accent6"/>
                </a:solidFill>
              </a:rPr>
              <a:t>работа с масиви – </a:t>
            </a:r>
            <a:r>
              <a:rPr lang="en-US" sz="2900" dirty="0" smtClean="0">
                <a:solidFill>
                  <a:schemeClr val="accent6"/>
                </a:solidFill>
              </a:rPr>
              <a:t>for each</a:t>
            </a:r>
            <a:endParaRPr lang="en-US" sz="2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For each </a:t>
            </a: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операторът играе ролята на цикъл, който обхожда елементите в даден масив</a:t>
            </a: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. </a:t>
            </a: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Дефинираната от нас променлива обхожда индексите на елементите в масива. </a:t>
            </a:r>
          </a:p>
          <a:p>
            <a:pPr marL="0" indent="0">
              <a:buNone/>
            </a:pP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Пример: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myArray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bg-BG" sz="15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Пример, показване на всички студенти в курса:</a:t>
            </a:r>
          </a:p>
          <a:p>
            <a:pPr marL="0" indent="0">
              <a:buNone/>
            </a:pPr>
            <a:r>
              <a:rPr lang="en-US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ourCourse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[“Angel”, “Boris”, “Dani”, “Iva”, “</a:t>
            </a:r>
            <a:r>
              <a:rPr lang="en-US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Joro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”, “</a:t>
            </a:r>
            <a:r>
              <a:rPr lang="en-US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Zdravko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”];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ourCourse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ourCourse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35686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6"/>
                </a:solidFill>
              </a:rPr>
              <a:t>JavaScript</a:t>
            </a:r>
            <a:r>
              <a:rPr lang="bg-BG" sz="4000" dirty="0" smtClean="0">
                <a:solidFill>
                  <a:schemeClr val="accent6"/>
                </a:solidFill>
              </a:rPr>
              <a:t> – </a:t>
            </a:r>
            <a:r>
              <a:rPr lang="en-US" sz="4000" dirty="0" smtClean="0">
                <a:solidFill>
                  <a:schemeClr val="accent6"/>
                </a:solidFill>
              </a:rPr>
              <a:t>include</a:t>
            </a:r>
            <a:endParaRPr lang="bg-BG" sz="4000" dirty="0">
              <a:solidFill>
                <a:schemeClr val="accent6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bg-BG" dirty="0">
                <a:solidFill>
                  <a:schemeClr val="bg1"/>
                </a:solidFill>
              </a:rPr>
              <a:t>Аналогично на посочването на </a:t>
            </a:r>
            <a:r>
              <a:rPr lang="en-US" dirty="0">
                <a:solidFill>
                  <a:schemeClr val="bg1"/>
                </a:solidFill>
              </a:rPr>
              <a:t>CSS </a:t>
            </a:r>
            <a:r>
              <a:rPr lang="bg-BG" dirty="0">
                <a:solidFill>
                  <a:schemeClr val="bg1"/>
                </a:solidFill>
              </a:rPr>
              <a:t>файл в страницата, начинът да ѝ се укаже, че трябва да използва даден </a:t>
            </a:r>
            <a:r>
              <a:rPr lang="en-US" dirty="0">
                <a:solidFill>
                  <a:schemeClr val="bg1"/>
                </a:solidFill>
              </a:rPr>
              <a:t>JavaScript </a:t>
            </a:r>
            <a:r>
              <a:rPr lang="bg-BG" dirty="0">
                <a:solidFill>
                  <a:schemeClr val="bg1"/>
                </a:solidFill>
              </a:rPr>
              <a:t>файл е посредством тага </a:t>
            </a:r>
            <a:r>
              <a:rPr lang="en-US" dirty="0">
                <a:solidFill>
                  <a:schemeClr val="bg1"/>
                </a:solidFill>
              </a:rPr>
              <a:t>&lt;script&gt;&lt;/script</a:t>
            </a:r>
            <a:r>
              <a:rPr lang="en-US" dirty="0" smtClean="0">
                <a:solidFill>
                  <a:schemeClr val="bg1"/>
                </a:solidFill>
              </a:rPr>
              <a:t>&gt;</a:t>
            </a:r>
          </a:p>
          <a:p>
            <a:pPr marL="0" indent="0">
              <a:buNone/>
            </a:pPr>
            <a:r>
              <a:rPr lang="bg-BG" dirty="0" smtClean="0">
                <a:solidFill>
                  <a:schemeClr val="bg1"/>
                </a:solidFill>
              </a:rPr>
              <a:t>Има няколко начина за добавяне </a:t>
            </a:r>
            <a:r>
              <a:rPr lang="en-US" dirty="0" smtClean="0">
                <a:solidFill>
                  <a:schemeClr val="bg1"/>
                </a:solidFill>
              </a:rPr>
              <a:t>JavaScript</a:t>
            </a:r>
            <a:r>
              <a:rPr lang="bg-BG" dirty="0" smtClean="0">
                <a:solidFill>
                  <a:schemeClr val="bg1"/>
                </a:solidFill>
              </a:rPr>
              <a:t> код в </a:t>
            </a:r>
            <a:r>
              <a:rPr lang="en-US" dirty="0" smtClean="0">
                <a:solidFill>
                  <a:schemeClr val="bg1"/>
                </a:solidFill>
              </a:rPr>
              <a:t>HTML </a:t>
            </a:r>
            <a:r>
              <a:rPr lang="bg-BG" dirty="0" smtClean="0">
                <a:solidFill>
                  <a:schemeClr val="bg1"/>
                </a:solidFill>
              </a:rPr>
              <a:t>страницата:</a:t>
            </a:r>
          </a:p>
          <a:p>
            <a:pPr marL="0" indent="0">
              <a:buNone/>
            </a:pPr>
            <a:r>
              <a:rPr lang="bg-BG" dirty="0" smtClean="0">
                <a:solidFill>
                  <a:schemeClr val="bg1"/>
                </a:solidFill>
              </a:rPr>
              <a:t>В </a:t>
            </a:r>
            <a:r>
              <a:rPr lang="en-US" dirty="0" smtClean="0">
                <a:solidFill>
                  <a:schemeClr val="bg1"/>
                </a:solidFill>
              </a:rPr>
              <a:t>head</a:t>
            </a:r>
            <a:r>
              <a:rPr lang="bg-BG" dirty="0" smtClean="0">
                <a:solidFill>
                  <a:schemeClr val="bg1"/>
                </a:solidFill>
              </a:rPr>
              <a:t>: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&lt;!DOCTYPE html&gt;</a:t>
            </a:r>
            <a:b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&lt;html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head&gt;</a:t>
            </a:r>
            <a:b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&lt;script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visited = false;</a:t>
            </a: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&lt;/script&gt;</a:t>
            </a:r>
            <a:b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&lt;/head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8443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900" dirty="0" smtClean="0">
                <a:solidFill>
                  <a:schemeClr val="accent6"/>
                </a:solidFill>
              </a:rPr>
              <a:t>JavaScript</a:t>
            </a:r>
            <a:r>
              <a:rPr lang="bg-BG" sz="2900" dirty="0" smtClean="0">
                <a:solidFill>
                  <a:schemeClr val="accent6"/>
                </a:solidFill>
              </a:rPr>
              <a:t> –</a:t>
            </a:r>
            <a:r>
              <a:rPr lang="en-US" sz="2900" dirty="0">
                <a:solidFill>
                  <a:schemeClr val="accent6"/>
                </a:solidFill>
              </a:rPr>
              <a:t> </a:t>
            </a:r>
            <a:r>
              <a:rPr lang="bg-BG" sz="2900" dirty="0" smtClean="0">
                <a:solidFill>
                  <a:schemeClr val="accent6"/>
                </a:solidFill>
              </a:rPr>
              <a:t>динамични масиви</a:t>
            </a:r>
            <a:endParaRPr lang="en-US" sz="2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Всички масиви в </a:t>
            </a: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JavaScript </a:t>
            </a: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са динамични. Това означава, че те могат да променят размера си в процеса на работа; може да се добавят нови елементи в масива; може да се премахват елементи от масива.</a:t>
            </a:r>
            <a:b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</a:b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Методи за работа с масиви:</a:t>
            </a:r>
          </a:p>
          <a:p>
            <a:pPr>
              <a:buFontTx/>
              <a:buChar char="-"/>
            </a:pP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Push – </a:t>
            </a: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добавя нов елемент на последната позиция от масива.</a:t>
            </a:r>
          </a:p>
          <a:p>
            <a:pPr>
              <a:buFontTx/>
              <a:buChar char="-"/>
            </a:pP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Pop – </a:t>
            </a: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премахва елемента, който се намира на последната позиция от масива и връща премахнатия елемент.</a:t>
            </a:r>
          </a:p>
          <a:p>
            <a:pPr>
              <a:buFontTx/>
              <a:buChar char="-"/>
            </a:pPr>
            <a:r>
              <a:rPr lang="en-US" sz="20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Unshift</a:t>
            </a: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– </a:t>
            </a: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добавя нов елемент на първата позиция от масива.</a:t>
            </a:r>
          </a:p>
          <a:p>
            <a:pPr>
              <a:buFontTx/>
              <a:buChar char="-"/>
            </a:pP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Shift – </a:t>
            </a: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премахва елемента, който се намира на първата позиция от масива и връща премахнатия елемент.</a:t>
            </a:r>
            <a:endParaRPr lang="en-US" sz="20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Join – </a:t>
            </a: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съединява елементите от масива, като функцията приема аргумент – знака, с който ще бъдат разделяни елементите в масива.</a:t>
            </a:r>
            <a:endParaRPr lang="en-US" sz="20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840044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900" dirty="0" smtClean="0">
                <a:solidFill>
                  <a:schemeClr val="accent6"/>
                </a:solidFill>
              </a:rPr>
              <a:t>JavaScript</a:t>
            </a:r>
            <a:r>
              <a:rPr lang="bg-BG" sz="2900" dirty="0" smtClean="0">
                <a:solidFill>
                  <a:schemeClr val="accent6"/>
                </a:solidFill>
              </a:rPr>
              <a:t> –</a:t>
            </a:r>
            <a:r>
              <a:rPr lang="en-US" sz="2900" dirty="0">
                <a:solidFill>
                  <a:schemeClr val="accent6"/>
                </a:solidFill>
              </a:rPr>
              <a:t> </a:t>
            </a:r>
            <a:r>
              <a:rPr lang="bg-BG" sz="2900" dirty="0" smtClean="0">
                <a:solidFill>
                  <a:schemeClr val="accent6"/>
                </a:solidFill>
              </a:rPr>
              <a:t>динамични масиви</a:t>
            </a:r>
            <a:endParaRPr lang="en-US" sz="2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Пример:</a:t>
            </a:r>
          </a:p>
          <a:p>
            <a:pPr marL="0" indent="0">
              <a:buNone/>
            </a:pP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myArray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[1,2,3,4,5];</a:t>
            </a:r>
          </a:p>
          <a:p>
            <a:pPr marL="0" indent="0">
              <a:buNone/>
            </a:pP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removedElement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myArray.pop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// </a:t>
            </a: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removedElement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5;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myArray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// [1,2,3,4]</a:t>
            </a:r>
          </a:p>
          <a:p>
            <a:pPr marL="0" indent="0">
              <a:buNone/>
            </a:pP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myArray.unshift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(0);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myArray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// [0,1,2,3,4]</a:t>
            </a:r>
          </a:p>
          <a:p>
            <a:pPr marL="0" indent="0">
              <a:buNone/>
            </a:pP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myArray.push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(5);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myArray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// [0,1,2,3,4,5]</a:t>
            </a:r>
            <a:endParaRPr lang="bg-BG" sz="18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myArray.join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(‘|’);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myArray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// [0|1|2|3|4|5]</a:t>
            </a:r>
          </a:p>
        </p:txBody>
      </p:sp>
    </p:spTree>
    <p:extLst>
      <p:ext uri="{BB962C8B-B14F-4D97-AF65-F5344CB8AC3E}">
        <p14:creationId xmlns:p14="http://schemas.microsoft.com/office/powerpoint/2010/main" val="330743764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900" dirty="0" smtClean="0">
                <a:solidFill>
                  <a:schemeClr val="accent6"/>
                </a:solidFill>
              </a:rPr>
              <a:t>JavaScript</a:t>
            </a:r>
            <a:r>
              <a:rPr lang="bg-BG" sz="2900" dirty="0" smtClean="0">
                <a:solidFill>
                  <a:schemeClr val="accent6"/>
                </a:solidFill>
              </a:rPr>
              <a:t> –</a:t>
            </a:r>
            <a:r>
              <a:rPr lang="en-US" sz="2900" dirty="0">
                <a:solidFill>
                  <a:schemeClr val="accent6"/>
                </a:solidFill>
              </a:rPr>
              <a:t> </a:t>
            </a:r>
            <a:r>
              <a:rPr lang="bg-BG" sz="2900" dirty="0" smtClean="0">
                <a:solidFill>
                  <a:schemeClr val="accent6"/>
                </a:solidFill>
              </a:rPr>
              <a:t>сортиране на</a:t>
            </a:r>
            <a:r>
              <a:rPr lang="bg-BG" sz="2900" dirty="0" smtClean="0">
                <a:solidFill>
                  <a:schemeClr val="accent6"/>
                </a:solidFill>
              </a:rPr>
              <a:t> масиви</a:t>
            </a:r>
            <a:endParaRPr lang="en-US" sz="2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За сортиране на масиви, </a:t>
            </a: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JavaScript </a:t>
            </a: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има вградената функция </a:t>
            </a: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sort().</a:t>
            </a:r>
            <a:endParaRPr lang="bg-BG" sz="20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Пример:</a:t>
            </a:r>
          </a:p>
          <a:p>
            <a:pPr marL="0" indent="0">
              <a:buNone/>
            </a:pP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myArray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[7, 4, 6, 3, 2, 9];</a:t>
            </a:r>
          </a:p>
          <a:p>
            <a:pPr marL="0" indent="0">
              <a:buNone/>
            </a:pP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myArray.sort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myArray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// [2, 3, 4, 6, 7, 9]</a:t>
            </a:r>
            <a:endParaRPr lang="bg-BG" sz="18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bg-BG" sz="2000" dirty="0">
                <a:solidFill>
                  <a:schemeClr val="bg1"/>
                </a:solidFill>
                <a:cs typeface="Courier New" panose="02070309020205020404" pitchFamily="49" charset="0"/>
              </a:rPr>
              <a:t>Трябва да се има предвид, че тази функция не е „перфектна“, защото тя сравнява първите цифри от </a:t>
            </a:r>
            <a:r>
              <a:rPr lang="bg-BG" sz="20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елементите. </a:t>
            </a:r>
          </a:p>
          <a:p>
            <a:pPr marL="0" indent="0">
              <a:buNone/>
            </a:pPr>
            <a:r>
              <a:rPr lang="bg-BG" sz="20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Пример:</a:t>
            </a:r>
          </a:p>
          <a:p>
            <a:pPr marL="0" indent="0">
              <a:buNone/>
            </a:pPr>
            <a:r>
              <a:rPr lang="en-US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myArray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[7, 19, 336, 34, 41, 401];</a:t>
            </a:r>
          </a:p>
          <a:p>
            <a:pPr marL="0" indent="0">
              <a:buNone/>
            </a:pPr>
            <a:r>
              <a:rPr lang="en-US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myArray.sort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myArray</a:t>
            </a: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// [19, 336, 34, 401, 41, 7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buNone/>
            </a:pPr>
            <a:r>
              <a:rPr lang="en-US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  <a:sym typeface="Wingdings" panose="05000000000000000000" pitchFamily="2" charset="2"/>
              </a:rPr>
              <a:t></a:t>
            </a:r>
            <a:endParaRPr lang="bg-BG" sz="30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792618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900" dirty="0" smtClean="0">
                <a:solidFill>
                  <a:schemeClr val="accent6"/>
                </a:solidFill>
              </a:rPr>
              <a:t>JavaScript</a:t>
            </a:r>
            <a:r>
              <a:rPr lang="bg-BG" sz="2900" dirty="0" smtClean="0">
                <a:solidFill>
                  <a:schemeClr val="accent6"/>
                </a:solidFill>
              </a:rPr>
              <a:t> –</a:t>
            </a:r>
            <a:r>
              <a:rPr lang="en-US" sz="2900" dirty="0">
                <a:solidFill>
                  <a:schemeClr val="accent6"/>
                </a:solidFill>
              </a:rPr>
              <a:t> </a:t>
            </a:r>
            <a:r>
              <a:rPr lang="bg-BG" sz="2900" dirty="0" smtClean="0">
                <a:solidFill>
                  <a:schemeClr val="accent6"/>
                </a:solidFill>
              </a:rPr>
              <a:t>други функции</a:t>
            </a:r>
            <a:endParaRPr lang="en-US" sz="2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Tx/>
              <a:buChar char="-"/>
            </a:pPr>
            <a:r>
              <a:rPr lang="en-US" sz="30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array.reverse</a:t>
            </a:r>
            <a:r>
              <a:rPr lang="en-US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– </a:t>
            </a:r>
            <a:r>
              <a:rPr lang="bg-BG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връща масив от елементи, подредени в обратен ред</a:t>
            </a:r>
          </a:p>
          <a:p>
            <a:pPr>
              <a:buFontTx/>
              <a:buChar char="-"/>
            </a:pPr>
            <a:r>
              <a:rPr lang="en-US" sz="30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array.splice</a:t>
            </a:r>
            <a:r>
              <a:rPr lang="en-US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(index, count, elements) – </a:t>
            </a:r>
            <a:r>
              <a:rPr lang="bg-BG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добавя и/или премахва елементи от масив</a:t>
            </a:r>
          </a:p>
          <a:p>
            <a:pPr>
              <a:buFontTx/>
              <a:buChar char="-"/>
            </a:pPr>
            <a:r>
              <a:rPr lang="en-US" sz="30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array.concat</a:t>
            </a:r>
            <a:r>
              <a:rPr lang="en-US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(elements)</a:t>
            </a:r>
            <a:r>
              <a:rPr lang="bg-BG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– добавя елементите в края на масива и връща новия масив</a:t>
            </a:r>
            <a:endParaRPr lang="en-US" sz="3000" dirty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en-US" sz="30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array.indexOf</a:t>
            </a:r>
            <a:r>
              <a:rPr lang="en-US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(element) – </a:t>
            </a:r>
            <a:r>
              <a:rPr lang="bg-BG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връща индекса на първото съвпадение в масив</a:t>
            </a:r>
            <a:r>
              <a:rPr lang="en-US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a </a:t>
            </a:r>
            <a:r>
              <a:rPr lang="bg-BG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или връща „-1“, ако елементът не съществува</a:t>
            </a:r>
          </a:p>
        </p:txBody>
      </p:sp>
    </p:spTree>
    <p:extLst>
      <p:ext uri="{BB962C8B-B14F-4D97-AF65-F5344CB8AC3E}">
        <p14:creationId xmlns:p14="http://schemas.microsoft.com/office/powerpoint/2010/main" val="316580320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900" dirty="0" smtClean="0">
                <a:solidFill>
                  <a:schemeClr val="accent6"/>
                </a:solidFill>
              </a:rPr>
              <a:t>JavaScript</a:t>
            </a:r>
            <a:r>
              <a:rPr lang="bg-BG" sz="2900" dirty="0" smtClean="0">
                <a:solidFill>
                  <a:schemeClr val="accent6"/>
                </a:solidFill>
              </a:rPr>
              <a:t> –</a:t>
            </a:r>
            <a:r>
              <a:rPr lang="en-US" sz="2900" dirty="0">
                <a:solidFill>
                  <a:schemeClr val="accent6"/>
                </a:solidFill>
              </a:rPr>
              <a:t> </a:t>
            </a:r>
            <a:r>
              <a:rPr lang="bg-BG" sz="2900" dirty="0" smtClean="0">
                <a:solidFill>
                  <a:schemeClr val="accent6"/>
                </a:solidFill>
              </a:rPr>
              <a:t>други функции</a:t>
            </a:r>
            <a:endParaRPr lang="en-US" sz="2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Tx/>
              <a:buChar char="-"/>
            </a:pPr>
            <a:r>
              <a:rPr lang="en-US" sz="30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array.lastIndexOf</a:t>
            </a:r>
            <a:r>
              <a:rPr lang="en-US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(element) – </a:t>
            </a:r>
            <a:r>
              <a:rPr lang="bg-BG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връща индекса на първото съвпадение в масива или връща „-1“ ако елементът не съществува</a:t>
            </a:r>
          </a:p>
          <a:p>
            <a:pPr>
              <a:buFontTx/>
              <a:buChar char="-"/>
            </a:pPr>
            <a:r>
              <a:rPr lang="en-US" sz="30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array.filter</a:t>
            </a:r>
            <a:r>
              <a:rPr lang="en-US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(condition) – </a:t>
            </a:r>
            <a:r>
              <a:rPr lang="bg-BG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връща масив с елементите от стария масив, които удовлетворяват условието</a:t>
            </a:r>
          </a:p>
        </p:txBody>
      </p:sp>
    </p:spTree>
    <p:extLst>
      <p:ext uri="{BB962C8B-B14F-4D97-AF65-F5344CB8AC3E}">
        <p14:creationId xmlns:p14="http://schemas.microsoft.com/office/powerpoint/2010/main" val="353293504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Въпроси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027" name="Picture 3" descr="C:\Users\Lazar\Desktop\01-red-question-mark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057400"/>
            <a:ext cx="2419082" cy="2419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8608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Задачи за домашна работа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648200"/>
          </a:xfrm>
        </p:spPr>
        <p:txBody>
          <a:bodyPr>
            <a:noAutofit/>
          </a:bodyPr>
          <a:lstStyle/>
          <a:p>
            <a:pPr marL="457200" indent="-457200">
              <a:buAutoNum type="arabicPeriod"/>
            </a:pP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Напишете израз, който </a:t>
            </a:r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</a:rPr>
              <a:t>console.log-</a:t>
            </a: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ва всички числа от 1 до 300.</a:t>
            </a:r>
          </a:p>
          <a:p>
            <a:pPr marL="457200" indent="-457200">
              <a:buAutoNum type="arabicPeriod"/>
            </a:pP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Напишете израз, който проверява дали дадено число се дели на 3.</a:t>
            </a:r>
          </a:p>
          <a:p>
            <a:pPr marL="457200" indent="-457200">
              <a:buAutoNum type="arabicPeriod"/>
            </a:pP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Напишете израз, който проверява дали дадено число се дели едновременно на 4 и на 7.(използвайте вложени </a:t>
            </a:r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</a:rPr>
              <a:t>if-else</a:t>
            </a: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 оператори</a:t>
            </a:r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</a:rPr>
              <a:t>).</a:t>
            </a:r>
          </a:p>
          <a:p>
            <a:pPr marL="457200" indent="-457200">
              <a:buAutoNum type="arabicPeriod"/>
            </a:pP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Напишете израз, който пресмята площта на правоъгълник чрез определени ширина и дължина.</a:t>
            </a:r>
          </a:p>
          <a:p>
            <a:pPr marL="457200" indent="-457200">
              <a:buAutoNum type="arabicPeriod"/>
            </a:pP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Напишете израз, който пресмята площта на трапец по дадени страна А, страна </a:t>
            </a:r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</a:rPr>
              <a:t>B </a:t>
            </a: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и височина </a:t>
            </a:r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</a:rPr>
              <a:t>h.</a:t>
            </a:r>
          </a:p>
          <a:p>
            <a:pPr marL="457200" indent="-457200">
              <a:buAutoNum type="arabicPeriod"/>
            </a:pP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Напишете израз, който намира най-голямото от 3 числа(използвайки вложени </a:t>
            </a:r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</a:rPr>
              <a:t>if-else </a:t>
            </a: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оператори).</a:t>
            </a:r>
          </a:p>
        </p:txBody>
      </p:sp>
    </p:spTree>
    <p:extLst>
      <p:ext uri="{BB962C8B-B14F-4D97-AF65-F5344CB8AC3E}">
        <p14:creationId xmlns:p14="http://schemas.microsoft.com/office/powerpoint/2010/main" val="2761577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Задачи за домашна работа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648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7.     Напишете </a:t>
            </a:r>
            <a:r>
              <a:rPr lang="bg-BG" sz="2000" b="1" dirty="0">
                <a:solidFill>
                  <a:schemeClr val="bg1">
                    <a:lumMod val="95000"/>
                  </a:schemeClr>
                </a:solidFill>
              </a:rPr>
              <a:t>израз, който намира всички делими на 7 числа, които се намират в интервала от 50 до 100.</a:t>
            </a:r>
          </a:p>
          <a:p>
            <a:pPr marL="457200" indent="-457200">
              <a:buAutoNum type="arabicPeriod" startAt="8"/>
            </a:pP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Напишете </a:t>
            </a:r>
            <a:r>
              <a:rPr lang="bg-BG" sz="2000" b="1" dirty="0">
                <a:solidFill>
                  <a:schemeClr val="bg1">
                    <a:lumMod val="95000"/>
                  </a:schemeClr>
                </a:solidFill>
              </a:rPr>
              <a:t>израз, който намира всички делими на 4 и на 9 числа, които се намират в интервала от 20 до 60</a:t>
            </a: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 marL="457200" indent="-457200">
              <a:buAutoNum type="arabicPeriod" startAt="8"/>
            </a:pPr>
            <a:endParaRPr lang="bg-BG" sz="2000" b="1" dirty="0">
              <a:solidFill>
                <a:schemeClr val="bg1">
                  <a:lumMod val="95000"/>
                </a:schemeClr>
              </a:solidFill>
            </a:endParaRPr>
          </a:p>
          <a:p>
            <a:pPr marL="457200" indent="-457200">
              <a:buAutoNum type="arabicPeriod" startAt="8"/>
            </a:pP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Напишете скрипт, който използва масив от 5 елемента и връща нов масив, който представлява индексите на стария, умножени по 7. Старият масив трябва да изглежда по следния начин:</a:t>
            </a:r>
          </a:p>
          <a:p>
            <a:pPr marL="400050" lvl="1" indent="0">
              <a:buNone/>
            </a:pP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[6, 4, 3, 0, 9]</a:t>
            </a:r>
          </a:p>
          <a:p>
            <a:pPr marL="400050" lvl="1" indent="0">
              <a:buNone/>
            </a:pP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Новият масив трябва изглежда по следния начин:</a:t>
            </a:r>
          </a:p>
          <a:p>
            <a:pPr marL="400050" lvl="1" indent="0">
              <a:buNone/>
            </a:pP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[0, 7, 14, 21, 28]</a:t>
            </a:r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2690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Задачи за домашна работа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648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chemeClr val="bg1">
                    <a:lumMod val="95000"/>
                  </a:schemeClr>
                </a:solidFill>
              </a:rPr>
              <a:t>10. </a:t>
            </a:r>
            <a:r>
              <a:rPr lang="bg-BG" sz="2000" b="1" dirty="0">
                <a:solidFill>
                  <a:schemeClr val="bg1">
                    <a:lumMod val="95000"/>
                  </a:schemeClr>
                </a:solidFill>
              </a:rPr>
              <a:t>Напишете скрипт, който намира най-често срещаното число в седния масйв: </a:t>
            </a:r>
            <a:endParaRPr lang="en-US" sz="2000" b="1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chemeClr val="bg1">
                    <a:lumMod val="95000"/>
                  </a:schemeClr>
                </a:solidFill>
              </a:rPr>
              <a:t>       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[0, 4, 1, 3, 4, 6, 3, 4, 9, 9, 4, 1, 4]</a:t>
            </a:r>
            <a:endParaRPr lang="bg-BG" sz="2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8085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6"/>
                </a:solidFill>
              </a:rPr>
              <a:t>JavaScript</a:t>
            </a:r>
            <a:r>
              <a:rPr lang="bg-BG" sz="4000" dirty="0" smtClean="0">
                <a:solidFill>
                  <a:schemeClr val="accent6"/>
                </a:solidFill>
              </a:rPr>
              <a:t> – </a:t>
            </a:r>
            <a:r>
              <a:rPr lang="en-US" sz="4000" dirty="0" smtClean="0">
                <a:solidFill>
                  <a:schemeClr val="accent6"/>
                </a:solidFill>
              </a:rPr>
              <a:t>include</a:t>
            </a:r>
            <a:endParaRPr lang="bg-BG" sz="4000" dirty="0">
              <a:solidFill>
                <a:schemeClr val="accent6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bg-BG" dirty="0" smtClean="0">
                <a:solidFill>
                  <a:schemeClr val="bg1"/>
                </a:solidFill>
              </a:rPr>
              <a:t>В </a:t>
            </a:r>
            <a:r>
              <a:rPr lang="en-US" dirty="0">
                <a:solidFill>
                  <a:schemeClr val="bg1"/>
                </a:solidFill>
              </a:rPr>
              <a:t>body:</a:t>
            </a:r>
          </a:p>
          <a:p>
            <a:pPr marL="0" indent="0">
              <a:buNone/>
            </a:pPr>
            <a: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&lt;!DOCTYPE html&gt;</a:t>
            </a:r>
            <a:b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&lt;html&gt;</a:t>
            </a:r>
            <a:b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&lt;body&gt; </a:t>
            </a:r>
            <a:b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&lt;script&gt;</a:t>
            </a:r>
            <a:b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9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visited = false;</a:t>
            </a:r>
            <a:b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&lt;/script&gt;</a:t>
            </a:r>
            <a:b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&lt;/body&gt;</a:t>
            </a:r>
            <a:b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  <a:endParaRPr lang="bg-BG" sz="19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0387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6"/>
                </a:solidFill>
              </a:rPr>
              <a:t>JavaScript</a:t>
            </a:r>
            <a:r>
              <a:rPr lang="bg-BG" sz="4000" dirty="0" smtClean="0">
                <a:solidFill>
                  <a:schemeClr val="accent6"/>
                </a:solidFill>
              </a:rPr>
              <a:t> – </a:t>
            </a:r>
            <a:r>
              <a:rPr lang="en-US" sz="4000" dirty="0" smtClean="0">
                <a:solidFill>
                  <a:schemeClr val="accent6"/>
                </a:solidFill>
              </a:rPr>
              <a:t>include</a:t>
            </a:r>
            <a:endParaRPr lang="bg-BG" sz="4000" dirty="0">
              <a:solidFill>
                <a:schemeClr val="accent6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bg-BG" dirty="0" smtClean="0">
                <a:solidFill>
                  <a:schemeClr val="bg1"/>
                </a:solidFill>
              </a:rPr>
              <a:t>Във външен скрипт файл</a:t>
            </a:r>
            <a:r>
              <a:rPr lang="en-US" dirty="0" smtClean="0">
                <a:solidFill>
                  <a:schemeClr val="bg1"/>
                </a:solidFill>
              </a:rPr>
              <a:t>:</a:t>
            </a:r>
            <a:endParaRPr lang="bg-BG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9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&lt;!DOCTYPE html&gt;</a:t>
            </a:r>
            <a:br>
              <a:rPr lang="en-US" sz="19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9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&lt;html&gt;</a:t>
            </a:r>
          </a:p>
          <a:p>
            <a:pPr marL="0" indent="0">
              <a:buNone/>
            </a:pPr>
            <a:r>
              <a:rPr lang="en-US" sz="19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&lt;head&gt;</a:t>
            </a:r>
            <a: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&lt;script</a:t>
            </a:r>
            <a:r>
              <a:rPr lang="bg-BG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=“main.js”&gt;&lt;/script</a:t>
            </a:r>
            <a:r>
              <a:rPr lang="en-US" sz="19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9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&lt;/head&gt;</a:t>
            </a:r>
            <a: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&lt;body</a:t>
            </a:r>
            <a:r>
              <a:rPr lang="en-US" sz="19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&lt;/body&gt;</a:t>
            </a:r>
            <a:b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&lt;/html</a:t>
            </a:r>
            <a:r>
              <a:rPr lang="en-US" sz="19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bg-BG" sz="19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bg-BG" dirty="0">
                <a:solidFill>
                  <a:schemeClr val="bg1"/>
                </a:solidFill>
              </a:rPr>
              <a:t>При използването на външен файл, в него не може да се използва </a:t>
            </a:r>
            <a:r>
              <a:rPr lang="en-US" dirty="0">
                <a:solidFill>
                  <a:schemeClr val="bg1"/>
                </a:solidFill>
              </a:rPr>
              <a:t>&lt;script&gt;&lt;/script&gt;</a:t>
            </a:r>
            <a:r>
              <a:rPr lang="bg-BG" dirty="0">
                <a:solidFill>
                  <a:schemeClr val="bg1"/>
                </a:solidFill>
              </a:rPr>
              <a:t> таг.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9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7808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6"/>
                </a:solidFill>
              </a:rPr>
              <a:t>JavaScript</a:t>
            </a:r>
            <a:r>
              <a:rPr lang="bg-BG" sz="4000" dirty="0" smtClean="0">
                <a:solidFill>
                  <a:schemeClr val="accent6"/>
                </a:solidFill>
              </a:rPr>
              <a:t> – </a:t>
            </a:r>
            <a:r>
              <a:rPr lang="en-US" sz="4000" dirty="0" smtClean="0">
                <a:solidFill>
                  <a:schemeClr val="accent6"/>
                </a:solidFill>
              </a:rPr>
              <a:t>Display</a:t>
            </a:r>
            <a:endParaRPr lang="bg-BG" sz="4000" dirty="0">
              <a:solidFill>
                <a:schemeClr val="accent6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Console.log</a:t>
            </a:r>
          </a:p>
          <a:p>
            <a:pPr>
              <a:buFontTx/>
              <a:buChar char="-"/>
            </a:pP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Alert;</a:t>
            </a:r>
          </a:p>
          <a:p>
            <a:pPr>
              <a:buFontTx/>
              <a:buChar char="-"/>
            </a:pPr>
            <a:r>
              <a:rPr lang="en-US" sz="25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Document.write</a:t>
            </a:r>
            <a:endParaRPr lang="en-US" sz="25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en-US" sz="25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innerHTML</a:t>
            </a:r>
            <a:endParaRPr lang="en-US" sz="25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0009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6"/>
                </a:solidFill>
              </a:rPr>
              <a:t>JavaScript</a:t>
            </a:r>
            <a:r>
              <a:rPr lang="bg-BG" sz="4000" dirty="0" smtClean="0">
                <a:solidFill>
                  <a:schemeClr val="accent6"/>
                </a:solidFill>
              </a:rPr>
              <a:t> – Синтаксис</a:t>
            </a:r>
            <a:endParaRPr lang="bg-BG" sz="4000" dirty="0">
              <a:solidFill>
                <a:schemeClr val="accent6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JavaScript e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език за програмиране, който представлява набор от инструкции, написани от програмист и изпълнени от компютър. Всяка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JavaScript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дефиниция се разделя с точка и запетая(;). За по-кратко ще приемем, че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JavaScript e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равнозначно на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JS.</a:t>
            </a:r>
          </a:p>
          <a:p>
            <a:pPr marL="0" indent="0">
              <a:buNone/>
            </a:pP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JS e case sensitive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. Това означава, че ако дефинираме променлива с име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sz="25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my</a:t>
            </a:r>
            <a:r>
              <a:rPr lang="en-US" sz="2500" b="1" i="1" u="sng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V</a:t>
            </a:r>
            <a:r>
              <a:rPr lang="en-US" sz="25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ariable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,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то тя ще е различна от променливата </a:t>
            </a:r>
            <a:r>
              <a:rPr lang="en-US" sz="25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my</a:t>
            </a:r>
            <a:r>
              <a:rPr lang="en-US" sz="2500" b="1" i="1" u="sng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v</a:t>
            </a:r>
            <a:r>
              <a:rPr lang="en-US" sz="25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ariable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.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Подобно на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HTML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и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CSS,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в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JS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отново има 3 код конвенции за писане:</a:t>
            </a:r>
          </a:p>
          <a:p>
            <a:pPr>
              <a:buFontTx/>
              <a:buChar char="-"/>
            </a:pPr>
            <a:r>
              <a:rPr lang="en-US" sz="25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camelCase</a:t>
            </a:r>
            <a:endParaRPr lang="en-US" sz="25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dash-case</a:t>
            </a:r>
          </a:p>
          <a:p>
            <a:pPr>
              <a:buFontTx/>
              <a:buChar char="-"/>
            </a:pPr>
            <a:r>
              <a:rPr lang="en-US" sz="25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underscore_case</a:t>
            </a:r>
            <a:endParaRPr lang="en-US" sz="25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За закоментиране на дадена дефиниция има два начина:</a:t>
            </a:r>
          </a:p>
          <a:p>
            <a:pPr>
              <a:buFontTx/>
              <a:buChar char="-"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За един ред:</a:t>
            </a:r>
          </a:p>
          <a:p>
            <a:pPr lvl="1">
              <a:buFontTx/>
              <a:buChar char="-"/>
            </a:pPr>
            <a:r>
              <a:rPr lang="bg-BG" sz="2100" dirty="0" smtClean="0">
                <a:solidFill>
                  <a:schemeClr val="bg2">
                    <a:lumMod val="25000"/>
                  </a:schemeClr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sz="2100" dirty="0" smtClean="0">
                <a:solidFill>
                  <a:schemeClr val="bg2">
                    <a:lumMod val="25000"/>
                  </a:schemeClr>
                </a:solidFill>
                <a:latin typeface="+mj-lt"/>
                <a:cs typeface="Courier New" panose="02070309020205020404" pitchFamily="49" charset="0"/>
              </a:rPr>
              <a:t>// this is some comment</a:t>
            </a:r>
          </a:p>
          <a:p>
            <a:pPr>
              <a:buFontTx/>
              <a:buChar char="-"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За няколко реда:</a:t>
            </a:r>
          </a:p>
          <a:p>
            <a:pPr lvl="1">
              <a:buFontTx/>
              <a:buChar char="-"/>
            </a:pPr>
            <a:r>
              <a:rPr lang="bg-BG" sz="2100" dirty="0" smtClean="0">
                <a:solidFill>
                  <a:schemeClr val="bg2">
                    <a:lumMod val="25000"/>
                  </a:schemeClr>
                </a:solidFill>
                <a:latin typeface="+mj-lt"/>
                <a:cs typeface="Courier New" panose="02070309020205020404" pitchFamily="49" charset="0"/>
              </a:rPr>
              <a:t>/*</a:t>
            </a:r>
            <a:r>
              <a:rPr lang="en-US" sz="2100" dirty="0" smtClean="0">
                <a:solidFill>
                  <a:schemeClr val="bg2">
                    <a:lumMod val="25000"/>
                  </a:schemeClr>
                </a:solidFill>
                <a:latin typeface="+mj-lt"/>
                <a:cs typeface="Courier New" panose="02070309020205020404" pitchFamily="49" charset="0"/>
              </a:rPr>
              <a:t> this is some first line comment</a:t>
            </a:r>
          </a:p>
          <a:p>
            <a:pPr marL="457200" lvl="1" indent="0">
              <a:buNone/>
            </a:pPr>
            <a:r>
              <a:rPr lang="en-US" sz="2100" dirty="0">
                <a:solidFill>
                  <a:schemeClr val="bg2">
                    <a:lumMod val="25000"/>
                  </a:schemeClr>
                </a:solidFill>
                <a:latin typeface="+mj-lt"/>
                <a:cs typeface="Courier New" panose="02070309020205020404" pitchFamily="49" charset="0"/>
              </a:rPr>
              <a:t>	 </a:t>
            </a:r>
            <a:r>
              <a:rPr lang="en-US" sz="2100" dirty="0" smtClean="0">
                <a:solidFill>
                  <a:schemeClr val="bg2">
                    <a:lumMod val="25000"/>
                  </a:schemeClr>
                </a:solidFill>
                <a:latin typeface="+mj-lt"/>
                <a:cs typeface="Courier New" panose="02070309020205020404" pitchFamily="49" charset="0"/>
              </a:rPr>
              <a:t>this is some second line comment */</a:t>
            </a:r>
            <a:endParaRPr lang="bg-BG" sz="2100" dirty="0" smtClean="0">
              <a:solidFill>
                <a:schemeClr val="bg2">
                  <a:lumMod val="25000"/>
                </a:schemeClr>
              </a:solidFill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5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8266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3087</TotalTime>
  <Words>2795</Words>
  <Application>Microsoft Office PowerPoint</Application>
  <PresentationFormat>On-screen Show (4:3)</PresentationFormat>
  <Paragraphs>527</Paragraphs>
  <Slides>58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5" baseType="lpstr">
      <vt:lpstr>Arial</vt:lpstr>
      <vt:lpstr>Caibri</vt:lpstr>
      <vt:lpstr>Calibri</vt:lpstr>
      <vt:lpstr>Calibri (Body)</vt:lpstr>
      <vt:lpstr>Courier New</vt:lpstr>
      <vt:lpstr>Wingdings</vt:lpstr>
      <vt:lpstr>Office Theme</vt:lpstr>
      <vt:lpstr>Основи на JavaScript</vt:lpstr>
      <vt:lpstr>JavaScript</vt:lpstr>
      <vt:lpstr>JavaScript – нужен за всеки Front End програмист</vt:lpstr>
      <vt:lpstr>JavaScript – възможности</vt:lpstr>
      <vt:lpstr>JavaScript – include</vt:lpstr>
      <vt:lpstr>JavaScript – include</vt:lpstr>
      <vt:lpstr>JavaScript – include</vt:lpstr>
      <vt:lpstr>JavaScript – Display</vt:lpstr>
      <vt:lpstr>JavaScript – Синтаксис</vt:lpstr>
      <vt:lpstr>JavaScript – Променливи</vt:lpstr>
      <vt:lpstr>JavaScript – Типове данни</vt:lpstr>
      <vt:lpstr>JavaScript – Типове данни</vt:lpstr>
      <vt:lpstr>JavaScript – Типове данни</vt:lpstr>
      <vt:lpstr>JavaScript – Типове данни</vt:lpstr>
      <vt:lpstr>JavaScript – Употреба на променливи</vt:lpstr>
      <vt:lpstr>JavaScript – Употреба на променливи</vt:lpstr>
      <vt:lpstr>JavaScript – променливи – придаване на стойност</vt:lpstr>
      <vt:lpstr>JavaScript – Оператори и изрази</vt:lpstr>
      <vt:lpstr>JavaScript – Категории на операциите</vt:lpstr>
      <vt:lpstr>JavaScript – Аритметични оператори</vt:lpstr>
      <vt:lpstr>JavaScript – Логически оператори</vt:lpstr>
      <vt:lpstr>JavaScript – Логически оператори</vt:lpstr>
      <vt:lpstr>JavaScript – Оператори за сравнение</vt:lpstr>
      <vt:lpstr>JavaScript – Присвояващи оператори</vt:lpstr>
      <vt:lpstr>JavaScript – String конкатенация</vt:lpstr>
      <vt:lpstr>JavaScript – Други оператори</vt:lpstr>
      <vt:lpstr>JavaScript – Цикли</vt:lpstr>
      <vt:lpstr>JavaScript – while цикъл</vt:lpstr>
      <vt:lpstr>JavaScript – do while цикъл</vt:lpstr>
      <vt:lpstr>JavaScript – for цикъл</vt:lpstr>
      <vt:lpstr>JavaScript – for цикъл</vt:lpstr>
      <vt:lpstr>JavaScript – for цикъл</vt:lpstr>
      <vt:lpstr>JavaScript – условни оператори</vt:lpstr>
      <vt:lpstr>JavaScript – логически оператори</vt:lpstr>
      <vt:lpstr>JavaScript – if</vt:lpstr>
      <vt:lpstr>JavaScript – if</vt:lpstr>
      <vt:lpstr>JavaScript – if else</vt:lpstr>
      <vt:lpstr>JavaScript – if else</vt:lpstr>
      <vt:lpstr>JavaScript – вложени if else</vt:lpstr>
      <vt:lpstr>JavaScript – вложени if else – добри практики</vt:lpstr>
      <vt:lpstr>JavaScript –if - else if – else if - else</vt:lpstr>
      <vt:lpstr>JavaScript – switch-case оператор</vt:lpstr>
      <vt:lpstr>JavaScript – switch-case оператор – добри практики</vt:lpstr>
      <vt:lpstr>JavaScript – Масиви</vt:lpstr>
      <vt:lpstr>JavaScript – Масиви</vt:lpstr>
      <vt:lpstr>JavaScript – дефиниране на масив</vt:lpstr>
      <vt:lpstr>JavaScript – достъпване на елементи в масив</vt:lpstr>
      <vt:lpstr>JavaScript – достъпване на елементи в масив</vt:lpstr>
      <vt:lpstr>JavaScript – работа с масиви – for each</vt:lpstr>
      <vt:lpstr>JavaScript – динамични масиви</vt:lpstr>
      <vt:lpstr>JavaScript – динамични масиви</vt:lpstr>
      <vt:lpstr>JavaScript – сортиране на масиви</vt:lpstr>
      <vt:lpstr>JavaScript – други функции</vt:lpstr>
      <vt:lpstr>JavaScript – други функции</vt:lpstr>
      <vt:lpstr>Въпроси</vt:lpstr>
      <vt:lpstr>Задачи за домашна работа</vt:lpstr>
      <vt:lpstr>Задачи за домашна работа</vt:lpstr>
      <vt:lpstr>Задачи за домашна работа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Lazar Sestrimski</dc:creator>
  <cp:lastModifiedBy>Hristian Garnev</cp:lastModifiedBy>
  <cp:revision>494</cp:revision>
  <dcterms:created xsi:type="dcterms:W3CDTF">2015-03-24T20:13:30Z</dcterms:created>
  <dcterms:modified xsi:type="dcterms:W3CDTF">2015-08-27T17:39:52Z</dcterms:modified>
</cp:coreProperties>
</file>