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9" name="Shape 11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1" name="Shape 1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" name="Shape 1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722312" y="2906713"/>
            <a:ext cx="7772401" cy="150019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Shape 39"/>
          <p:cNvSpPr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hape 48"/>
          <p:cNvSpPr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hape 49"/>
          <p:cNvSpPr/>
          <p:nvPr>
            <p:ph type="body" sz="quarter" idx="13"/>
          </p:nvPr>
        </p:nvSpPr>
        <p:spPr>
          <a:xfrm>
            <a:off x="4645025" y="1535111"/>
            <a:ext cx="4041775" cy="639766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457200" y="273050"/>
            <a:ext cx="3008316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body" sz="half" idx="13"/>
          </p:nvPr>
        </p:nvSpPr>
        <p:spPr>
          <a:xfrm>
            <a:off x="457198" y="1435100"/>
            <a:ext cx="3008317" cy="46910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xfrm>
            <a:off x="1792288" y="4800600"/>
            <a:ext cx="5486403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pic" sz="half" idx="13"/>
          </p:nvPr>
        </p:nvSpPr>
        <p:spPr>
          <a:xfrm>
            <a:off x="1792288" y="612775"/>
            <a:ext cx="5486403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body" sz="quarter" idx="1"/>
          </p:nvPr>
        </p:nvSpPr>
        <p:spPr>
          <a:xfrm>
            <a:off x="1792288" y="5367337"/>
            <a:ext cx="5486403" cy="80486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hape 8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kryptikko" TargetMode="Externa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oft-intellect.com/" TargetMode="External"/><Relationship Id="rId3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facebook.com/groups/1507897446170831/" TargetMode="External"/><Relationship Id="rId3" Type="http://schemas.openxmlformats.org/officeDocument/2006/relationships/hyperlink" Target="https://github.com/Kryptikko/Front-End-Course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pPr/>
            <a:r>
              <a:t>Курс по HTML 5, CSS 3 и JavaScript</a:t>
            </a:r>
          </a:p>
        </p:txBody>
      </p:sp>
      <p:sp>
        <p:nvSpPr>
          <p:cNvPr id="122" name="Shape 122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Стани програмист!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title"/>
          </p:nvPr>
        </p:nvSpPr>
        <p:spPr>
          <a:xfrm>
            <a:off x="838200" y="685800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pPr/>
            <a:r>
              <a:t>Цели на курса</a:t>
            </a:r>
          </a:p>
        </p:txBody>
      </p:sp>
      <p:sp>
        <p:nvSpPr>
          <p:cNvPr id="125" name="Shape 125"/>
          <p:cNvSpPr/>
          <p:nvPr>
            <p:ph type="body" idx="1"/>
          </p:nvPr>
        </p:nvSpPr>
        <p:spPr>
          <a:xfrm>
            <a:off x="762000" y="1676400"/>
            <a:ext cx="7848600" cy="4525963"/>
          </a:xfrm>
          <a:prstGeom prst="rect">
            <a:avLst/>
          </a:prstGeom>
        </p:spPr>
        <p:txBody>
          <a:bodyPr/>
          <a:lstStyle/>
          <a:p>
            <a:pPr marL="325754" indent="-325754" defTabSz="868680">
              <a:buFont typeface="Wingdings"/>
              <a:buChar char="▪"/>
              <a:defRPr sz="3000">
                <a:solidFill>
                  <a:srgbClr val="F2F2F2"/>
                </a:solidFill>
              </a:defRPr>
            </a:pPr>
            <a:r>
              <a:t>Придобиване на основни знания по програмиране</a:t>
            </a:r>
          </a:p>
          <a:p>
            <a:pPr marL="325754" indent="-325754" defTabSz="868680">
              <a:buFont typeface="Wingdings"/>
              <a:buChar char="▪"/>
              <a:defRPr sz="3000">
                <a:solidFill>
                  <a:srgbClr val="F2F2F2"/>
                </a:solidFill>
              </a:defRPr>
            </a:pPr>
            <a:r>
              <a:t>Запознаване с актуалните технологий в сверата</a:t>
            </a:r>
          </a:p>
          <a:p>
            <a:pPr marL="325754" indent="-325754" defTabSz="868680">
              <a:buFont typeface="Wingdings"/>
              <a:buChar char="▪"/>
              <a:defRPr sz="3000">
                <a:solidFill>
                  <a:srgbClr val="F2F2F2"/>
                </a:solidFill>
              </a:defRPr>
            </a:pPr>
            <a:r>
              <a:t>Запознаване с добрите практики в писането на програмен код</a:t>
            </a:r>
          </a:p>
          <a:p>
            <a:pPr marL="325754" indent="-325754" defTabSz="868680">
              <a:buFont typeface="Wingdings"/>
              <a:buChar char="▪"/>
              <a:defRPr sz="3000">
                <a:solidFill>
                  <a:srgbClr val="F2F2F2"/>
                </a:solidFill>
              </a:defRPr>
            </a:pPr>
            <a:r>
              <a:t>Придобиване на умения за работа в екип</a:t>
            </a:r>
          </a:p>
          <a:p>
            <a:pPr marL="325754" indent="-325754" defTabSz="868680">
              <a:buFont typeface="Wingdings"/>
              <a:buChar char="▪"/>
              <a:defRPr sz="3000">
                <a:solidFill>
                  <a:srgbClr val="F2F2F2"/>
                </a:solidFill>
              </a:defRPr>
            </a:pPr>
            <a:r>
              <a:t>Започване на работа като програмист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title"/>
          </p:nvPr>
        </p:nvSpPr>
        <p:spPr>
          <a:xfrm>
            <a:off x="838200" y="685800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pPr/>
            <a:r>
              <a:t>Провеждане часовете в курса</a:t>
            </a:r>
          </a:p>
        </p:txBody>
      </p:sp>
      <p:sp>
        <p:nvSpPr>
          <p:cNvPr id="128" name="Shape 128"/>
          <p:cNvSpPr/>
          <p:nvPr>
            <p:ph type="body" idx="1"/>
          </p:nvPr>
        </p:nvSpPr>
        <p:spPr>
          <a:xfrm>
            <a:off x="762000" y="1676400"/>
            <a:ext cx="7620000" cy="4525963"/>
          </a:xfrm>
          <a:prstGeom prst="rect">
            <a:avLst/>
          </a:prstGeom>
        </p:spPr>
        <p:txBody>
          <a:bodyPr/>
          <a:lstStyle/>
          <a:p>
            <a:pPr>
              <a:buFont typeface="Wingdings"/>
              <a:buChar char="▪"/>
              <a:defRPr>
                <a:solidFill>
                  <a:srgbClr val="F2F2F2"/>
                </a:solidFill>
              </a:defRPr>
            </a:pPr>
          </a:p>
          <a:p>
            <a:pPr>
              <a:buFont typeface="Wingdings"/>
              <a:buChar char="▪"/>
              <a:defRPr>
                <a:solidFill>
                  <a:srgbClr val="F2F2F2"/>
                </a:solidFill>
              </a:defRPr>
            </a:pPr>
            <a:r>
              <a:t>Всяка понеделник и сряда 19:30 – 22:30 </a:t>
            </a:r>
          </a:p>
          <a:p>
            <a:pPr>
              <a:buFont typeface="Wingdings"/>
              <a:buChar char="▪"/>
              <a:defRPr>
                <a:solidFill>
                  <a:srgbClr val="F2F2F2"/>
                </a:solidFill>
              </a:defRPr>
            </a:pPr>
            <a:r>
              <a:t>занимания</a:t>
            </a:r>
          </a:p>
          <a:p>
            <a:pPr>
              <a:buFont typeface="Wingdings"/>
              <a:buChar char="▪"/>
              <a:defRPr>
                <a:solidFill>
                  <a:srgbClr val="F2F2F2"/>
                </a:solidFill>
              </a:defRPr>
            </a:pPr>
            <a:r>
              <a:t>подготовка за изпит</a:t>
            </a:r>
          </a:p>
          <a:p>
            <a:pPr>
              <a:buFont typeface="Wingdings"/>
              <a:buChar char="▪"/>
              <a:defRPr>
                <a:solidFill>
                  <a:srgbClr val="F2F2F2"/>
                </a:solidFill>
              </a:defRPr>
            </a:pPr>
            <a:r>
              <a:t>изпит (тест и задача)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title"/>
          </p:nvPr>
        </p:nvSpPr>
        <p:spPr>
          <a:xfrm>
            <a:off x="838200" y="685800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pPr/>
            <a:r>
              <a:t>План-програма на курса</a:t>
            </a:r>
          </a:p>
        </p:txBody>
      </p:sp>
      <p:sp>
        <p:nvSpPr>
          <p:cNvPr id="131" name="Shape 131"/>
          <p:cNvSpPr/>
          <p:nvPr>
            <p:ph type="body" idx="1"/>
          </p:nvPr>
        </p:nvSpPr>
        <p:spPr>
          <a:xfrm>
            <a:off x="762000" y="1676400"/>
            <a:ext cx="7620000" cy="4525963"/>
          </a:xfrm>
          <a:prstGeom prst="rect">
            <a:avLst/>
          </a:prstGeom>
        </p:spPr>
        <p:txBody>
          <a:bodyPr/>
          <a:lstStyle/>
          <a:p>
            <a:pPr>
              <a:buFont typeface="Wingdings"/>
              <a:buChar char="▪"/>
              <a:defRPr>
                <a:solidFill>
                  <a:srgbClr val="F2F2F2"/>
                </a:solidFill>
              </a:defRPr>
            </a:pPr>
            <a:r>
              <a:t>Практическа насоченост</a:t>
            </a:r>
          </a:p>
          <a:p>
            <a:pPr>
              <a:buFont typeface="Wingdings"/>
              <a:buChar char="▪"/>
              <a:defRPr>
                <a:solidFill>
                  <a:srgbClr val="F2F2F2"/>
                </a:solidFill>
              </a:defRPr>
            </a:pPr>
            <a:r>
              <a:t>Примери за всичко</a:t>
            </a:r>
          </a:p>
          <a:p>
            <a:pPr>
              <a:buFont typeface="Wingdings"/>
              <a:buChar char="▪"/>
              <a:defRPr>
                <a:solidFill>
                  <a:srgbClr val="F2F2F2"/>
                </a:solidFill>
              </a:defRPr>
            </a:pPr>
            <a:r>
              <a:t>Домашни работи</a:t>
            </a:r>
          </a:p>
          <a:p>
            <a:pPr>
              <a:buFont typeface="Wingdings"/>
              <a:buChar char="▪"/>
              <a:defRPr>
                <a:solidFill>
                  <a:srgbClr val="F2F2F2"/>
                </a:solidFill>
              </a:defRPr>
            </a:pPr>
            <a:r>
              <a:t>Групови задачи</a:t>
            </a:r>
          </a:p>
          <a:p>
            <a:pPr>
              <a:buFont typeface="Wingdings"/>
              <a:buChar char="▪"/>
              <a:defRPr>
                <a:solidFill>
                  <a:srgbClr val="F2F2F2"/>
                </a:solidFill>
              </a:defRPr>
            </a:pPr>
            <a:r>
              <a:t>Оценяване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title"/>
          </p:nvPr>
        </p:nvSpPr>
        <p:spPr>
          <a:xfrm>
            <a:off x="838200" y="685800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pPr/>
            <a:r>
              <a:t>За лектора</a:t>
            </a:r>
          </a:p>
        </p:txBody>
      </p:sp>
      <p:sp>
        <p:nvSpPr>
          <p:cNvPr id="134" name="Shape 134"/>
          <p:cNvSpPr/>
          <p:nvPr>
            <p:ph type="body" idx="1"/>
          </p:nvPr>
        </p:nvSpPr>
        <p:spPr>
          <a:xfrm>
            <a:off x="762000" y="1676400"/>
            <a:ext cx="76200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 typeface="Wingdings"/>
              <a:buChar char="▪"/>
              <a:defRPr>
                <a:solidFill>
                  <a:srgbClr val="F2F2F2"/>
                </a:solidFill>
              </a:defRPr>
            </a:pPr>
          </a:p>
          <a:p>
            <a:pPr>
              <a:lnSpc>
                <a:spcPct val="90000"/>
              </a:lnSpc>
              <a:buFont typeface="Wingdings"/>
              <a:buChar char="▪"/>
              <a:defRPr>
                <a:solidFill>
                  <a:srgbClr val="F2F2F2"/>
                </a:solidFill>
              </a:defRPr>
            </a:pPr>
          </a:p>
          <a:p>
            <a:pPr>
              <a:lnSpc>
                <a:spcPct val="90000"/>
              </a:lnSpc>
              <a:buFont typeface="Wingdings"/>
              <a:buChar char="▪"/>
              <a:defRPr>
                <a:solidFill>
                  <a:srgbClr val="F2F2F2"/>
                </a:solidFill>
              </a:defRPr>
            </a:pPr>
            <a:r>
              <a:t>Велин Бранимиров Вангелов</a:t>
            </a:r>
          </a:p>
          <a:p>
            <a:pPr>
              <a:lnSpc>
                <a:spcPct val="90000"/>
              </a:lnSpc>
              <a:buFont typeface="Wingdings"/>
              <a:buChar char="▪"/>
              <a:defRPr>
                <a:solidFill>
                  <a:srgbClr val="F2F2F2"/>
                </a:solidFill>
              </a:defRPr>
            </a:pPr>
            <a:r>
              <a:t>Е-поща: velin.br.vangelov [at] gmail [dot] com</a:t>
            </a:r>
          </a:p>
          <a:p>
            <a:pPr>
              <a:lnSpc>
                <a:spcPct val="90000"/>
              </a:lnSpc>
              <a:buFont typeface="Wingdings"/>
              <a:buChar char="▪"/>
              <a:defRPr>
                <a:solidFill>
                  <a:srgbClr val="F2F2F2"/>
                </a:solidFill>
              </a:defRPr>
            </a:pPr>
            <a:r>
              <a:t>Академия Е-поща: student [at] soft-intellect [dot] com</a:t>
            </a:r>
          </a:p>
          <a:p>
            <a:pPr>
              <a:lnSpc>
                <a:spcPct val="90000"/>
              </a:lnSpc>
              <a:buFont typeface="Wingdings"/>
              <a:buChar char="▪"/>
              <a:defRPr>
                <a:solidFill>
                  <a:srgbClr val="F2F2F2"/>
                </a:solidFill>
              </a:defRPr>
            </a:pPr>
            <a:r>
              <a:t>Github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https://github.com/kryptikko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xfrm>
            <a:off x="838200" y="685800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pPr/>
            <a:r>
              <a:t>За академията</a:t>
            </a:r>
          </a:p>
        </p:txBody>
      </p:sp>
      <p:sp>
        <p:nvSpPr>
          <p:cNvPr id="137" name="Shape 137"/>
          <p:cNvSpPr/>
          <p:nvPr>
            <p:ph type="body" idx="1"/>
          </p:nvPr>
        </p:nvSpPr>
        <p:spPr>
          <a:xfrm>
            <a:off x="762000" y="1676400"/>
            <a:ext cx="76200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buFont typeface="Wingdings"/>
              <a:buChar char="▪"/>
              <a:defRPr sz="2900">
                <a:solidFill>
                  <a:srgbClr val="F2F2F2"/>
                </a:solidFill>
              </a:defRPr>
            </a:pPr>
          </a:p>
          <a:p>
            <a:pPr>
              <a:spcBef>
                <a:spcPts val="600"/>
              </a:spcBef>
              <a:buFont typeface="Wingdings"/>
              <a:buChar char="▪"/>
              <a:defRPr sz="2900">
                <a:solidFill>
                  <a:srgbClr val="F2F2F2"/>
                </a:solidFill>
              </a:defRPr>
            </a:pPr>
          </a:p>
          <a:p>
            <a:pPr>
              <a:spcBef>
                <a:spcPts val="600"/>
              </a:spcBef>
              <a:buFont typeface="Wingdings"/>
              <a:buChar char="▪"/>
              <a:defRPr sz="2900">
                <a:solidFill>
                  <a:srgbClr val="F2F2F2"/>
                </a:solidFill>
              </a:defRPr>
            </a:pPr>
          </a:p>
          <a:p>
            <a:pPr>
              <a:spcBef>
                <a:spcPts val="600"/>
              </a:spcBef>
              <a:buFont typeface="Wingdings"/>
              <a:buChar char="▪"/>
              <a:defRPr sz="2900">
                <a:solidFill>
                  <a:srgbClr val="F2F2F2"/>
                </a:solidFill>
              </a:defRPr>
            </a:pPr>
          </a:p>
          <a:p>
            <a:pPr>
              <a:spcBef>
                <a:spcPts val="600"/>
              </a:spcBef>
              <a:buFont typeface="Wingdings"/>
              <a:buChar char="▪"/>
              <a:defRPr sz="2900">
                <a:solidFill>
                  <a:srgbClr val="F2F2F2"/>
                </a:solidFill>
              </a:defRPr>
            </a:pPr>
            <a:r>
              <a:t>Soft Intellect Academy	</a:t>
            </a:r>
          </a:p>
          <a:p>
            <a:pPr>
              <a:spcBef>
                <a:spcPts val="600"/>
              </a:spcBef>
              <a:buFont typeface="Wingdings"/>
              <a:buChar char="▪"/>
              <a:defRPr sz="2900">
                <a:solidFill>
                  <a:srgbClr val="F2F2F2"/>
                </a:solidFill>
              </a:defRPr>
            </a:pPr>
            <a:r>
              <a:t>Е-поща: academy [at] soft-intellect [dot] com и soft.intellect.academy [at] gmail [dot] com </a:t>
            </a:r>
          </a:p>
          <a:p>
            <a:pPr>
              <a:spcBef>
                <a:spcPts val="600"/>
              </a:spcBef>
              <a:buFont typeface="Wingdings"/>
              <a:buChar char="▪"/>
              <a:defRPr sz="2900">
                <a:solidFill>
                  <a:srgbClr val="F2F2F2"/>
                </a:solidFill>
              </a:defRPr>
            </a:pPr>
            <a:r>
              <a:t>Уеб сайт: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http://soft-intellect.com</a:t>
            </a:r>
            <a:r>
              <a:rPr>
                <a:solidFill>
                  <a:srgbClr val="00B050"/>
                </a:solidFill>
              </a:rPr>
              <a:t> </a:t>
            </a:r>
          </a:p>
        </p:txBody>
      </p:sp>
      <p:pic>
        <p:nvPicPr>
          <p:cNvPr id="138" name="image2.png" descr="C:\Users\Lazar\Downloads\variant_3 (1)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35149" y="1441450"/>
            <a:ext cx="5327652" cy="25209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xfrm>
            <a:off x="838200" y="685800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pPr/>
            <a:r>
              <a:t>Ресурси</a:t>
            </a:r>
          </a:p>
        </p:txBody>
      </p:sp>
      <p:sp>
        <p:nvSpPr>
          <p:cNvPr id="141" name="Shape 141"/>
          <p:cNvSpPr/>
          <p:nvPr>
            <p:ph type="body" idx="1"/>
          </p:nvPr>
        </p:nvSpPr>
        <p:spPr>
          <a:xfrm>
            <a:off x="749300" y="1676400"/>
            <a:ext cx="76200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 typeface="Wingdings"/>
              <a:buChar char="▪"/>
              <a:defRPr>
                <a:solidFill>
                  <a:srgbClr val="F2F2F2"/>
                </a:solidFill>
              </a:defRPr>
            </a:pPr>
          </a:p>
          <a:p>
            <a:pPr>
              <a:lnSpc>
                <a:spcPct val="90000"/>
              </a:lnSpc>
              <a:buFont typeface="Wingdings"/>
              <a:buChar char="▪"/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defRPr>
            </a:pPr>
            <a:r>
              <a:rPr>
                <a:solidFill>
                  <a:srgbClr val="F2F2F2"/>
                </a:solidFill>
              </a:rPr>
              <a:t>Facebook group </a:t>
            </a:r>
            <a:r>
              <a:rPr>
                <a:hlinkClick r:id="rId2" invalidUrl="" action="" tgtFrame="" tooltip="" history="1" highlightClick="0" endSnd="0"/>
              </a:rPr>
              <a:t>https://www.facebook.com/groups/1507897446170831/</a:t>
            </a:r>
            <a:r>
              <a:rPr u="none">
                <a:solidFill>
                  <a:srgbClr val="F2F2F2"/>
                </a:solidFill>
                <a:uFillTx/>
              </a:rPr>
              <a:t> </a:t>
            </a:r>
            <a:endParaRPr u="none">
              <a:solidFill>
                <a:srgbClr val="F2F2F2"/>
              </a:solidFill>
              <a:uFillTx/>
            </a:endParaRPr>
          </a:p>
          <a:p>
            <a:pPr>
              <a:lnSpc>
                <a:spcPct val="90000"/>
              </a:lnSpc>
              <a:buFont typeface="Wingdings"/>
              <a:buChar char="▪"/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defRPr>
            </a:pPr>
            <a:r>
              <a:rPr u="none">
                <a:solidFill>
                  <a:srgbClr val="F2F2F2"/>
                </a:solidFill>
                <a:uFillTx/>
              </a:rPr>
              <a:t>Слидове </a:t>
            </a:r>
            <a:r>
              <a:rPr>
                <a:hlinkClick r:id="rId3" invalidUrl="" action="" tgtFrame="" tooltip="" history="1" highlightClick="0" endSnd="0"/>
              </a:rPr>
              <a:t>https://github.com/Kryptikko/Front-End-Course</a:t>
            </a:r>
            <a:r>
              <a:rPr u="none">
                <a:solidFill>
                  <a:srgbClr val="F2F2F2"/>
                </a:solidFill>
                <a:uFillTx/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