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70" r:id="rId4"/>
    <p:sldId id="271" r:id="rId5"/>
    <p:sldId id="275" r:id="rId6"/>
    <p:sldId id="273" r:id="rId7"/>
    <p:sldId id="272" r:id="rId8"/>
    <p:sldId id="276" r:id="rId9"/>
    <p:sldId id="288" r:id="rId10"/>
    <p:sldId id="274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9" r:id="rId22"/>
    <p:sldId id="290" r:id="rId23"/>
    <p:sldId id="291" r:id="rId24"/>
    <p:sldId id="292" r:id="rId25"/>
    <p:sldId id="265" r:id="rId26"/>
    <p:sldId id="269" r:id="rId2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25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CSS - </a:t>
            </a:r>
            <a:r>
              <a:rPr lang="bg-BG" dirty="0">
                <a:solidFill>
                  <a:schemeClr val="accent6"/>
                </a:solidFill>
              </a:rPr>
              <a:t>стилове, селектори, шрифтове, позициониране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r>
              <a:rPr lang="en-US" dirty="0" smtClean="0">
                <a:solidFill>
                  <a:schemeClr val="accent6"/>
                </a:solidFill>
              </a:rPr>
              <a:t> - </a:t>
            </a:r>
            <a:r>
              <a:rPr lang="bg-BG" dirty="0" smtClean="0">
                <a:solidFill>
                  <a:schemeClr val="accent6"/>
                </a:solidFill>
              </a:rPr>
              <a:t>тежест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715531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r>
              <a:rPr lang="en-US" dirty="0" smtClean="0">
                <a:solidFill>
                  <a:schemeClr val="accent6"/>
                </a:solidFill>
              </a:rPr>
              <a:t> - </a:t>
            </a:r>
            <a:r>
              <a:rPr lang="bg-BG" dirty="0" smtClean="0">
                <a:solidFill>
                  <a:schemeClr val="accent6"/>
                </a:solidFill>
              </a:rPr>
              <a:t>тежест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1" y="1600200"/>
            <a:ext cx="6438239" cy="3908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161" y="5791200"/>
            <a:ext cx="7737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!important – </a:t>
            </a:r>
            <a:r>
              <a:rPr lang="bg-BG" sz="3200" dirty="0" smtClean="0">
                <a:solidFill>
                  <a:srgbClr val="FF0000"/>
                </a:solidFill>
              </a:rPr>
              <a:t>желателно е да бъде </a:t>
            </a:r>
            <a:r>
              <a:rPr lang="bg-BG" sz="3200" b="1" dirty="0" smtClean="0">
                <a:solidFill>
                  <a:srgbClr val="FF0000"/>
                </a:solidFill>
              </a:rPr>
              <a:t>избягван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background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49237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</a:t>
            </a:r>
            <a:r>
              <a:rPr lang="en-US" sz="3200" b="1" dirty="0" smtClean="0">
                <a:solidFill>
                  <a:schemeClr val="bg1"/>
                </a:solidFill>
              </a:rPr>
              <a:t>ackground-color</a:t>
            </a:r>
            <a:endParaRPr lang="en-US" sz="2500" b="1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</a:t>
            </a:r>
            <a:r>
              <a:rPr lang="en-US" sz="3200" b="1" dirty="0" smtClean="0">
                <a:solidFill>
                  <a:schemeClr val="bg1"/>
                </a:solidFill>
              </a:rPr>
              <a:t>ackground-image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</a:t>
            </a:r>
            <a:r>
              <a:rPr lang="en-US" sz="3200" b="1" dirty="0" smtClean="0">
                <a:solidFill>
                  <a:schemeClr val="bg1"/>
                </a:solidFill>
              </a:rPr>
              <a:t>ackground-repeat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background-position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b="1" dirty="0">
                <a:solidFill>
                  <a:schemeClr val="bg1"/>
                </a:solidFill>
              </a:rPr>
              <a:t>Съкратено – </a:t>
            </a:r>
            <a:r>
              <a:rPr lang="en-US" sz="3200" b="1" dirty="0" smtClean="0">
                <a:solidFill>
                  <a:schemeClr val="bg1"/>
                </a:solidFill>
              </a:rPr>
              <a:t>background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text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32778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color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text-align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text-decoration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text-transform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text-indent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fonts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31265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font-family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font-style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font-size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text-transform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font-weight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links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21321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a:link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a:visited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a:hover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a:active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lists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366517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list-style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list-style-type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list-style-image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list-style-position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tables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33079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border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border-collapse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width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height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text-align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vertical-align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b="1" dirty="0" smtClean="0">
                <a:solidFill>
                  <a:schemeClr val="bg1"/>
                </a:solidFill>
              </a:rPr>
              <a:t>adding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smtClean="0">
                <a:solidFill>
                  <a:schemeClr val="bg1"/>
                </a:solidFill>
              </a:rPr>
              <a:t>background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7651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box-model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6743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border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border-style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border-width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border-color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Съкратено - </a:t>
            </a:r>
            <a:r>
              <a:rPr lang="en-US" sz="3200" dirty="0" smtClean="0">
                <a:solidFill>
                  <a:schemeClr val="bg1"/>
                </a:solidFill>
              </a:rPr>
              <a:t>border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въведение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CSS – Cascading Style Sheets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Определя как ще изглежда нашият </a:t>
            </a:r>
            <a:r>
              <a:rPr lang="en-US" dirty="0" smtClean="0">
                <a:solidFill>
                  <a:schemeClr val="bg1"/>
                </a:solidFill>
              </a:rPr>
              <a:t>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3" y="18288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margins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&amp; paddings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margin-top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margin-right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margin-bottom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margin-left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Съкратено –</a:t>
            </a:r>
            <a:r>
              <a:rPr lang="en-US" sz="3200" dirty="0" smtClean="0">
                <a:solidFill>
                  <a:schemeClr val="bg1"/>
                </a:solidFill>
              </a:rPr>
              <a:t> margin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US" sz="3200" dirty="0" smtClean="0">
                <a:solidFill>
                  <a:schemeClr val="bg1"/>
                </a:solidFill>
              </a:rPr>
              <a:t>adding-top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padding-right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US" sz="3200" dirty="0" smtClean="0">
                <a:solidFill>
                  <a:schemeClr val="bg1"/>
                </a:solidFill>
              </a:rPr>
              <a:t>adding-bottom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US" sz="3200" dirty="0" smtClean="0">
                <a:solidFill>
                  <a:schemeClr val="bg1"/>
                </a:solidFill>
              </a:rPr>
              <a:t>adding-right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Съкратено -</a:t>
            </a:r>
            <a:r>
              <a:rPr lang="en-US" sz="3200" dirty="0" smtClean="0">
                <a:solidFill>
                  <a:schemeClr val="bg1"/>
                </a:solidFill>
              </a:rPr>
              <a:t> padding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dimensions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width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h</a:t>
            </a:r>
            <a:r>
              <a:rPr lang="en-US" sz="3200" dirty="0" smtClean="0">
                <a:solidFill>
                  <a:schemeClr val="bg1"/>
                </a:solidFill>
              </a:rPr>
              <a:t>eight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</a:t>
            </a:r>
            <a:r>
              <a:rPr lang="en-US" sz="3200" dirty="0" smtClean="0">
                <a:solidFill>
                  <a:schemeClr val="bg1"/>
                </a:solidFill>
              </a:rPr>
              <a:t>ax-width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</a:t>
            </a:r>
            <a:r>
              <a:rPr lang="en-US" sz="3200" dirty="0" smtClean="0">
                <a:solidFill>
                  <a:schemeClr val="bg1"/>
                </a:solidFill>
              </a:rPr>
              <a:t>ax-height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</a:t>
            </a:r>
            <a:r>
              <a:rPr lang="en-US" sz="3200" dirty="0" smtClean="0">
                <a:solidFill>
                  <a:schemeClr val="bg1"/>
                </a:solidFill>
              </a:rPr>
              <a:t>in-width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min-height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display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inline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inline-block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block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none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table-cell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table-row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visibility: hidden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position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static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relative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absolute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fixed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z-index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float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none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left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right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srgbClr val="FF0000"/>
                </a:solidFill>
              </a:rPr>
              <a:t>clearfix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95300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task1.jpg,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използвате елементи по избор(таблици, дивове, секции и т.н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.)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.jpg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страница-плейър,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плейърът трябва да бъде функционален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страница-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reminder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подобна на тази във файла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като приложите наученото за позициониране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страница-калкулатор,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5.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				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hint: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бутоните са елементи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&lt;button&gt;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&lt;input type=“button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”&gt;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страница, подобна на тази във файла 04-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CSS-Tasks/task6.png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Когато сте готови с всички задачи, ги качвате в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GitHub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 ми пращате линк.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Крайният срок за предаване на задачите е </a:t>
            </a:r>
            <a:r>
              <a:rPr lang="bg-BG" sz="2000" b="1" u="sng" dirty="0" smtClean="0">
                <a:solidFill>
                  <a:schemeClr val="bg1">
                    <a:lumMod val="95000"/>
                  </a:schemeClr>
                </a:solidFill>
              </a:rPr>
              <a:t>28.07.2015, 23:59 </a:t>
            </a:r>
            <a:r>
              <a:rPr lang="bg-BG" sz="2000" b="1" u="sng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Задачи, пратени след срока, няма да бъдат оценявани.</a:t>
            </a: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употреба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Посредством външен </a:t>
            </a:r>
            <a:r>
              <a:rPr lang="en-US" dirty="0" smtClean="0">
                <a:solidFill>
                  <a:schemeClr val="bg1"/>
                </a:solidFill>
              </a:rPr>
              <a:t>style sheet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 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 type="text/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=“styles.css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Посредством </a:t>
            </a:r>
            <a:r>
              <a:rPr lang="en-US" dirty="0" smtClean="0">
                <a:solidFill>
                  <a:schemeClr val="bg1"/>
                </a:solidFill>
              </a:rPr>
              <a:t>style sheet </a:t>
            </a: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index </a:t>
            </a:r>
            <a:r>
              <a:rPr lang="bg-BG" dirty="0" smtClean="0">
                <a:solidFill>
                  <a:schemeClr val="bg1"/>
                </a:solidFill>
              </a:rPr>
              <a:t>файла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 {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color: maroon;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margin-left: 40px;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Inline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 style="color:blue;margin-left:30px;"&gt;This is a heading.&lt;/h1&gt;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accent6"/>
                </a:solidFill>
              </a:rPr>
              <a:t>CSS – </a:t>
            </a:r>
            <a:r>
              <a:rPr lang="bg-BG" sz="2000" dirty="0" smtClean="0">
                <a:solidFill>
                  <a:schemeClr val="accent6"/>
                </a:solidFill>
              </a:rPr>
              <a:t>елементи, класове, </a:t>
            </a:r>
            <a:r>
              <a:rPr lang="en-US" sz="2000" dirty="0" smtClean="0">
                <a:solidFill>
                  <a:schemeClr val="accent6"/>
                </a:solidFill>
              </a:rPr>
              <a:t>ID-</a:t>
            </a:r>
            <a:r>
              <a:rPr lang="bg-BG" sz="2000" dirty="0" smtClean="0">
                <a:solidFill>
                  <a:schemeClr val="accent6"/>
                </a:solidFill>
              </a:rPr>
              <a:t>та</a:t>
            </a:r>
            <a:r>
              <a:rPr lang="en-US" sz="2000" dirty="0" smtClean="0">
                <a:solidFill>
                  <a:schemeClr val="accent6"/>
                </a:solidFill>
              </a:rPr>
              <a:t>, </a:t>
            </a:r>
            <a:r>
              <a:rPr lang="bg-BG" sz="2000" dirty="0" smtClean="0">
                <a:solidFill>
                  <a:schemeClr val="accent6"/>
                </a:solidFill>
              </a:rPr>
              <a:t>псевдо-елементи</a:t>
            </a:r>
            <a:endParaRPr lang="bg-BG" sz="20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1600200"/>
            <a:ext cx="7620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</a:rPr>
              <a:t>Елементи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div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paragraph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ordered/unordered list</a:t>
            </a:r>
            <a:endParaRPr lang="bg-BG" sz="3200" dirty="0">
              <a:solidFill>
                <a:schemeClr val="bg1"/>
              </a:solidFill>
            </a:endParaRPr>
          </a:p>
          <a:p>
            <a:pPr lvl="1" indent="-4572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</a:rPr>
              <a:t>Класове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.separator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.heading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.link</a:t>
            </a:r>
          </a:p>
        </p:txBody>
      </p:sp>
    </p:spTree>
    <p:extLst>
      <p:ext uri="{BB962C8B-B14F-4D97-AF65-F5344CB8AC3E}">
        <p14:creationId xmlns:p14="http://schemas.microsoft.com/office/powerpoint/2010/main" val="14877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accent6"/>
                </a:solidFill>
              </a:rPr>
              <a:t>CSS – </a:t>
            </a:r>
            <a:r>
              <a:rPr lang="bg-BG" sz="2000" dirty="0" smtClean="0">
                <a:solidFill>
                  <a:schemeClr val="accent6"/>
                </a:solidFill>
              </a:rPr>
              <a:t>елементи, класове, </a:t>
            </a:r>
            <a:r>
              <a:rPr lang="en-US" sz="2000" dirty="0" smtClean="0">
                <a:solidFill>
                  <a:schemeClr val="accent6"/>
                </a:solidFill>
              </a:rPr>
              <a:t>ID-</a:t>
            </a:r>
            <a:r>
              <a:rPr lang="bg-BG" sz="2000" dirty="0" smtClean="0">
                <a:solidFill>
                  <a:schemeClr val="accent6"/>
                </a:solidFill>
              </a:rPr>
              <a:t>та</a:t>
            </a:r>
            <a:r>
              <a:rPr lang="en-US" sz="2000" dirty="0" smtClean="0">
                <a:solidFill>
                  <a:schemeClr val="accent6"/>
                </a:solidFill>
              </a:rPr>
              <a:t>, </a:t>
            </a:r>
            <a:r>
              <a:rPr lang="bg-BG" sz="2000" dirty="0" smtClean="0">
                <a:solidFill>
                  <a:schemeClr val="accent6"/>
                </a:solidFill>
              </a:rPr>
              <a:t>псевдо-елементи</a:t>
            </a:r>
            <a:endParaRPr lang="bg-BG" sz="20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1364899"/>
            <a:ext cx="762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ID</a:t>
            </a:r>
            <a:r>
              <a:rPr lang="bg-BG" sz="3200" dirty="0">
                <a:solidFill>
                  <a:schemeClr val="bg1"/>
                </a:solidFill>
              </a:rPr>
              <a:t>-та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#</a:t>
            </a:r>
            <a:r>
              <a:rPr lang="en-US" sz="3200" dirty="0" err="1">
                <a:solidFill>
                  <a:schemeClr val="bg1"/>
                </a:solidFill>
              </a:rPr>
              <a:t>myDiv</a:t>
            </a:r>
            <a:endParaRPr lang="en-US" sz="3200" dirty="0">
              <a:solidFill>
                <a:schemeClr val="bg1"/>
              </a:solidFill>
            </a:endParaRP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#wrapper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#footer</a:t>
            </a:r>
            <a:endParaRPr lang="bg-BG" sz="3200" dirty="0">
              <a:solidFill>
                <a:schemeClr val="bg1"/>
              </a:solidFill>
            </a:endParaRPr>
          </a:p>
          <a:p>
            <a:pPr lvl="1" indent="-457200">
              <a:buFontTx/>
              <a:buChar char="-"/>
            </a:pPr>
            <a:r>
              <a:rPr lang="bg-BG" sz="3200" dirty="0">
                <a:solidFill>
                  <a:schemeClr val="bg1"/>
                </a:solidFill>
              </a:rPr>
              <a:t>Псевдо-елементи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bg-BG" sz="3200" dirty="0">
                <a:solidFill>
                  <a:schemeClr val="bg1"/>
                </a:solidFill>
              </a:rPr>
              <a:t>	:</a:t>
            </a:r>
            <a:r>
              <a:rPr lang="en-US" sz="3200" dirty="0">
                <a:solidFill>
                  <a:schemeClr val="bg1"/>
                </a:solidFill>
              </a:rPr>
              <a:t>hover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	:last-child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	:first-child</a:t>
            </a:r>
            <a:endParaRPr lang="bg-BG" sz="3200" dirty="0">
              <a:solidFill>
                <a:schemeClr val="bg1"/>
              </a:solidFill>
            </a:endParaRPr>
          </a:p>
          <a:p>
            <a:pPr marL="342900" lvl="1" indent="-3429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</a:rPr>
              <a:t>Смесени</a:t>
            </a:r>
          </a:p>
          <a:p>
            <a:pPr marL="457200" lvl="2"/>
            <a:r>
              <a:rPr lang="en-US" sz="3200" dirty="0" smtClean="0">
                <a:solidFill>
                  <a:schemeClr val="bg1"/>
                </a:solidFill>
              </a:rPr>
              <a:t>#wrapper .article</a:t>
            </a:r>
          </a:p>
          <a:p>
            <a:pPr marL="457200" lvl="2"/>
            <a:r>
              <a:rPr lang="en-US" sz="3200" dirty="0" smtClean="0">
                <a:solidFill>
                  <a:schemeClr val="bg1"/>
                </a:solidFill>
              </a:rPr>
              <a:t>#footer p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синтаксис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350px;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350px;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red;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" y="4000500"/>
            <a:ext cx="1752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</a:t>
            </a:r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3619500"/>
            <a:ext cx="3657600" cy="1524000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width: 350px;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height: 350px;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background: red; </a:t>
            </a:r>
          </a:p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47800" y="4876800"/>
            <a:ext cx="0" cy="11430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7600" y="2667000"/>
            <a:ext cx="1219200" cy="9525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05375" y="2218119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декларация</a:t>
            </a:r>
            <a:endParaRPr 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015037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селектор</a:t>
            </a:r>
            <a:endParaRPr lang="en-US" sz="25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14800" y="4762500"/>
            <a:ext cx="152400" cy="1252537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22552" y="6067827"/>
            <a:ext cx="1398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свойство</a:t>
            </a:r>
            <a:endParaRPr lang="en-US" sz="25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57800" y="4762500"/>
            <a:ext cx="1219200" cy="9525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62883" y="5715000"/>
            <a:ext cx="13817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стойност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83626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елемент</a:t>
            </a:r>
            <a:endParaRPr lang="en-US" sz="32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font-size: 20px;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457200" indent="-457200">
              <a:buFontTx/>
              <a:buChar char="-"/>
            </a:pPr>
            <a:r>
              <a:rPr lang="bg-BG" sz="3200" dirty="0">
                <a:solidFill>
                  <a:schemeClr val="bg1"/>
                </a:solidFill>
                <a:cs typeface="Courier New" panose="02070309020205020404" pitchFamily="49" charset="0"/>
              </a:rPr>
              <a:t>По </a:t>
            </a:r>
            <a:r>
              <a:rPr lang="en-US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ID</a:t>
            </a:r>
            <a:endParaRPr lang="bg-BG" sz="32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#wrapper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960px;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-4572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клас</a:t>
            </a:r>
            <a:endParaRPr lang="en-US" sz="32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.article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450px;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font-size: 20px;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836268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 </a:t>
            </a:r>
            <a:r>
              <a:rPr lang="bg-BG" sz="3200" dirty="0">
                <a:solidFill>
                  <a:schemeClr val="bg1"/>
                </a:solidFill>
                <a:cs typeface="Courier New" panose="02070309020205020404" pitchFamily="49" charset="0"/>
              </a:rPr>
              <a:t>псевдо елемент</a:t>
            </a:r>
            <a:endParaRPr lang="en-US" sz="32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a:hover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color: red;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Смесени</a:t>
            </a:r>
            <a:endParaRPr lang="en-US" sz="32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#wrapper p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border: 1px solid red;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код конвенции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8362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 case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 case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some-class</a:t>
            </a:r>
          </a:p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 case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some_class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342</Words>
  <Application>Microsoft Office PowerPoint</Application>
  <PresentationFormat>On-screen Show (4:3)</PresentationFormat>
  <Paragraphs>187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Office Theme</vt:lpstr>
      <vt:lpstr>CSS - стилове, селектори, шрифтове, позициониране</vt:lpstr>
      <vt:lpstr>CSS – въведение</vt:lpstr>
      <vt:lpstr>CSS – употреба</vt:lpstr>
      <vt:lpstr>CSS – елементи, класове, ID-та, псевдо-елементи</vt:lpstr>
      <vt:lpstr>CSS – елементи, класове, ID-та, псевдо-елементи</vt:lpstr>
      <vt:lpstr>CSS – синтаксис</vt:lpstr>
      <vt:lpstr>CSS – селектори</vt:lpstr>
      <vt:lpstr>CSS – селектори</vt:lpstr>
      <vt:lpstr>CSS – код конвенции</vt:lpstr>
      <vt:lpstr>CSS – селектори - тежест</vt:lpstr>
      <vt:lpstr>CSS – селектори - тежест</vt:lpstr>
      <vt:lpstr>CSS – background</vt:lpstr>
      <vt:lpstr>CSS – text</vt:lpstr>
      <vt:lpstr>CSS – fonts</vt:lpstr>
      <vt:lpstr>CSS – links</vt:lpstr>
      <vt:lpstr>CSS – lists</vt:lpstr>
      <vt:lpstr>CSS – tables</vt:lpstr>
      <vt:lpstr>CSS – box-model</vt:lpstr>
      <vt:lpstr>CSS – border</vt:lpstr>
      <vt:lpstr>CSS – margins &amp; paddings </vt:lpstr>
      <vt:lpstr>CSS – dimensions</vt:lpstr>
      <vt:lpstr>CSS – display</vt:lpstr>
      <vt:lpstr>CSS – position</vt:lpstr>
      <vt:lpstr>CSS – float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110</cp:revision>
  <dcterms:created xsi:type="dcterms:W3CDTF">2015-03-24T20:13:30Z</dcterms:created>
  <dcterms:modified xsi:type="dcterms:W3CDTF">2015-07-25T06:42:27Z</dcterms:modified>
</cp:coreProperties>
</file>