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1" r:id="rId3"/>
    <p:sldId id="275" r:id="rId4"/>
    <p:sldId id="292" r:id="rId5"/>
    <p:sldId id="279" r:id="rId6"/>
    <p:sldId id="276" r:id="rId7"/>
    <p:sldId id="273" r:id="rId8"/>
    <p:sldId id="303" r:id="rId9"/>
    <p:sldId id="272" r:id="rId10"/>
    <p:sldId id="274" r:id="rId11"/>
    <p:sldId id="293" r:id="rId12"/>
    <p:sldId id="294" r:id="rId13"/>
    <p:sldId id="295" r:id="rId14"/>
    <p:sldId id="296" r:id="rId15"/>
    <p:sldId id="277" r:id="rId16"/>
    <p:sldId id="298" r:id="rId17"/>
    <p:sldId id="297" r:id="rId18"/>
    <p:sldId id="299" r:id="rId19"/>
    <p:sldId id="278" r:id="rId20"/>
    <p:sldId id="280" r:id="rId21"/>
    <p:sldId id="286" r:id="rId22"/>
    <p:sldId id="287" r:id="rId23"/>
    <p:sldId id="288" r:id="rId24"/>
    <p:sldId id="300" r:id="rId25"/>
    <p:sldId id="301" r:id="rId26"/>
    <p:sldId id="289" r:id="rId27"/>
    <p:sldId id="302" r:id="rId28"/>
    <p:sldId id="281" r:id="rId29"/>
    <p:sldId id="282" r:id="rId30"/>
    <p:sldId id="283" r:id="rId31"/>
    <p:sldId id="285" r:id="rId32"/>
    <p:sldId id="265" r:id="rId33"/>
    <p:sldId id="269" r:id="rId34"/>
    <p:sldId id="290" r:id="rId35"/>
    <p:sldId id="291" r:id="rId3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>
        <p:scale>
          <a:sx n="100" d="100"/>
          <a:sy n="100" d="100"/>
        </p:scale>
        <p:origin x="-336" y="-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HTML5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autofocus – </a:t>
            </a:r>
            <a:r>
              <a:rPr lang="bg-BG" dirty="0" smtClean="0">
                <a:solidFill>
                  <a:schemeClr val="bg1"/>
                </a:solidFill>
              </a:rPr>
              <a:t>можем да укажем коя контрола да има фокус при отваряне на страницата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form </a:t>
            </a:r>
            <a:r>
              <a:rPr lang="bg-BG" dirty="0" smtClean="0">
                <a:solidFill>
                  <a:schemeClr val="bg1"/>
                </a:solidFill>
              </a:rPr>
              <a:t>– указва към коя форма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bg-BG" dirty="0" smtClean="0">
                <a:solidFill>
                  <a:schemeClr val="bg1"/>
                </a:solidFill>
              </a:rPr>
              <a:t>форми принадлежи контролата </a:t>
            </a:r>
            <a:r>
              <a:rPr lang="en-US" dirty="0" smtClean="0">
                <a:solidFill>
                  <a:schemeClr val="bg1"/>
                </a:solidFill>
              </a:rPr>
              <a:t>(input, </a:t>
            </a:r>
            <a:r>
              <a:rPr lang="en-US" dirty="0" err="1" smtClean="0">
                <a:solidFill>
                  <a:schemeClr val="bg1"/>
                </a:solidFill>
              </a:rPr>
              <a:t>textarea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4343400"/>
            <a:ext cx="723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 id="form1"&gt;</a:t>
            </a:r>
          </a:p>
          <a:p>
            <a:r>
              <a:rPr lang="en-US" dirty="0"/>
              <a:t>  First name: &lt;input type="text"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  <a:p>
            <a:r>
              <a:rPr lang="en-US" dirty="0"/>
              <a:t>Last name: &lt;input type="text" name="</a:t>
            </a:r>
            <a:r>
              <a:rPr lang="en-US" dirty="0" err="1"/>
              <a:t>lname</a:t>
            </a:r>
            <a:r>
              <a:rPr lang="en-US" dirty="0"/>
              <a:t>" form="form1"&gt;</a:t>
            </a:r>
          </a:p>
        </p:txBody>
      </p:sp>
    </p:spTree>
    <p:extLst>
      <p:ext uri="{BB962C8B-B14F-4D97-AF65-F5344CB8AC3E}">
        <p14:creationId xmlns:p14="http://schemas.microsoft.com/office/powerpoint/2010/main" val="229669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formaction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3124200"/>
            <a:ext cx="6934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 method</a:t>
            </a:r>
            <a:r>
              <a:rPr lang="en-US" dirty="0" smtClean="0"/>
              <a:t>="get"&gt;</a:t>
            </a:r>
            <a:endParaRPr lang="en-US" dirty="0"/>
          </a:p>
          <a:p>
            <a:r>
              <a:rPr lang="en-US" dirty="0"/>
              <a:t>  First name: &lt;input type="text"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Last name: &lt;input type="text"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&lt;button type="submit"&gt;Submit&lt;/button&gt;&lt;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&lt;button type="submit" </a:t>
            </a:r>
            <a:r>
              <a:rPr lang="en-US" dirty="0" err="1"/>
              <a:t>formaction</a:t>
            </a:r>
            <a:r>
              <a:rPr lang="en-US" dirty="0"/>
              <a:t>="demo_admin.asp"&gt;Submit as admin&lt;/button&gt;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452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formmethod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90600" y="3276600"/>
            <a:ext cx="6553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 method="get"&gt;</a:t>
            </a:r>
          </a:p>
          <a:p>
            <a:r>
              <a:rPr lang="en-US" dirty="0"/>
              <a:t>  First name: &lt;input type="text"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Last name: &lt;input type="text"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value="Submit"&gt;</a:t>
            </a:r>
          </a:p>
          <a:p>
            <a:r>
              <a:rPr lang="en-US" dirty="0"/>
              <a:t>  &lt;input type="submit" </a:t>
            </a:r>
            <a:r>
              <a:rPr lang="en-US" dirty="0" err="1"/>
              <a:t>formmethod</a:t>
            </a:r>
            <a:r>
              <a:rPr lang="en-US" dirty="0"/>
              <a:t>="post" </a:t>
            </a:r>
            <a:r>
              <a:rPr lang="en-US" dirty="0" err="1"/>
              <a:t>formaction</a:t>
            </a:r>
            <a:r>
              <a:rPr lang="en-US" dirty="0"/>
              <a:t>="demo_post.asp" value="Submit using POST"&gt;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6174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formnovalidate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19200" y="3048000"/>
            <a:ext cx="69342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E-mail: &lt;input type="email" name="</a:t>
            </a:r>
            <a:r>
              <a:rPr lang="en-US" dirty="0" err="1"/>
              <a:t>userid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value="Submit"&gt;&lt;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</a:t>
            </a:r>
            <a:r>
              <a:rPr lang="en-US" dirty="0" err="1"/>
              <a:t>formnovalidate</a:t>
            </a:r>
            <a:r>
              <a:rPr lang="en-US" dirty="0"/>
              <a:t>="</a:t>
            </a:r>
            <a:r>
              <a:rPr lang="en-US" dirty="0" err="1"/>
              <a:t>formnovalidate</a:t>
            </a:r>
            <a:r>
              <a:rPr lang="en-US" dirty="0"/>
              <a:t>" value="Submit without validation"&gt;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0233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formtarget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1600" y="3124200"/>
            <a:ext cx="62484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First name: &lt;input type="text" name="</a:t>
            </a:r>
            <a:r>
              <a:rPr lang="en-US" dirty="0" err="1"/>
              <a:t>fname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Last name: &lt;input type="text" name="</a:t>
            </a:r>
            <a:r>
              <a:rPr lang="en-US" dirty="0" err="1"/>
              <a:t>lname</a:t>
            </a:r>
            <a:r>
              <a:rPr lang="en-US" dirty="0"/>
              <a:t>"&gt;&lt;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 value="Submit as normal"&gt;</a:t>
            </a:r>
          </a:p>
          <a:p>
            <a:r>
              <a:rPr lang="en-US" dirty="0"/>
              <a:t>  &lt;input type="submit" </a:t>
            </a:r>
            <a:r>
              <a:rPr lang="en-US" dirty="0" err="1"/>
              <a:t>formtarget</a:t>
            </a:r>
            <a:r>
              <a:rPr lang="en-US" dirty="0"/>
              <a:t>="_blank" value="Submit to a new window"&gt;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4505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4114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list - </a:t>
            </a:r>
            <a:r>
              <a:rPr lang="bg-BG" dirty="0" smtClean="0">
                <a:solidFill>
                  <a:schemeClr val="bg1"/>
                </a:solidFill>
              </a:rPr>
              <a:t>за</a:t>
            </a:r>
            <a:r>
              <a:rPr lang="en-US" dirty="0" smtClean="0">
                <a:solidFill>
                  <a:schemeClr val="bg1"/>
                </a:solidFill>
              </a:rPr>
              <a:t> autocomplete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91832" y="2848378"/>
            <a:ext cx="6781800" cy="3657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 method="get"&gt;</a:t>
            </a:r>
          </a:p>
          <a:p>
            <a:r>
              <a:rPr lang="en-US" dirty="0"/>
              <a:t>  &lt;input list="browsers" name="browser"&gt;</a:t>
            </a:r>
          </a:p>
          <a:p>
            <a:r>
              <a:rPr lang="en-US" dirty="0"/>
              <a:t>  &lt;</a:t>
            </a:r>
            <a:r>
              <a:rPr lang="en-US" dirty="0" err="1"/>
              <a:t>datalist</a:t>
            </a:r>
            <a:r>
              <a:rPr lang="en-US" dirty="0"/>
              <a:t> id="browsers"&gt;</a:t>
            </a:r>
          </a:p>
          <a:p>
            <a:r>
              <a:rPr lang="en-US" dirty="0"/>
              <a:t>    &lt;option value="Internet Explorer"&gt;</a:t>
            </a:r>
          </a:p>
          <a:p>
            <a:r>
              <a:rPr lang="en-US" dirty="0"/>
              <a:t>    &lt;option value="Firefox"&gt;</a:t>
            </a:r>
          </a:p>
          <a:p>
            <a:r>
              <a:rPr lang="en-US" dirty="0"/>
              <a:t>    &lt;option value="Chrome"&gt;</a:t>
            </a:r>
          </a:p>
          <a:p>
            <a:r>
              <a:rPr lang="en-US" dirty="0"/>
              <a:t>    &lt;option value="Opera"&gt;</a:t>
            </a:r>
          </a:p>
          <a:p>
            <a:r>
              <a:rPr lang="en-US" dirty="0"/>
              <a:t>    &lt;option value="Safari"&gt;</a:t>
            </a:r>
          </a:p>
          <a:p>
            <a:r>
              <a:rPr lang="en-US" dirty="0"/>
              <a:t>  &lt;/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411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0"/>
            <a:ext cx="8229600" cy="4495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min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max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multiple – </a:t>
            </a:r>
            <a:r>
              <a:rPr lang="bg-BG" dirty="0" smtClean="0">
                <a:solidFill>
                  <a:schemeClr val="bg1"/>
                </a:solidFill>
              </a:rPr>
              <a:t>за </a:t>
            </a:r>
            <a:r>
              <a:rPr lang="en-US" dirty="0" smtClean="0">
                <a:solidFill>
                  <a:schemeClr val="bg1"/>
                </a:solidFill>
              </a:rPr>
              <a:t>input type file </a:t>
            </a:r>
            <a:r>
              <a:rPr lang="bg-BG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chemeClr val="bg1"/>
                </a:solidFill>
              </a:rPr>
              <a:t>email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76400" y="2819400"/>
            <a:ext cx="6172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&lt;input type="number" name="quantity" min="1" max="5"&gt;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71600" y="4572000"/>
            <a:ext cx="7010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Select images: &lt;input type="file" name="</a:t>
            </a:r>
            <a:r>
              <a:rPr lang="en-US" dirty="0" err="1"/>
              <a:t>img</a:t>
            </a:r>
            <a:r>
              <a:rPr lang="en-US" dirty="0"/>
              <a:t>" multiple&gt;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5447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0"/>
            <a:ext cx="8229600" cy="4495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pattern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placeholder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10932" y="2743200"/>
            <a:ext cx="59436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Country code: &lt;input type="text" name="</a:t>
            </a:r>
            <a:r>
              <a:rPr lang="en-US" dirty="0" err="1"/>
              <a:t>country_code</a:t>
            </a:r>
            <a:r>
              <a:rPr lang="en-US" dirty="0"/>
              <a:t>" pattern="[A-</a:t>
            </a:r>
            <a:r>
              <a:rPr lang="en-US" dirty="0" err="1"/>
              <a:t>Za</a:t>
            </a:r>
            <a:r>
              <a:rPr lang="en-US" dirty="0"/>
              <a:t>-z]{3}" title="Three letter country code"&gt;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714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32" y="1676401"/>
            <a:ext cx="8229600" cy="3810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атрибути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required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step – </a:t>
            </a:r>
            <a:r>
              <a:rPr lang="bg-BG" dirty="0" smtClean="0">
                <a:solidFill>
                  <a:schemeClr val="bg1"/>
                </a:solidFill>
              </a:rPr>
              <a:t>ако на </a:t>
            </a:r>
            <a:r>
              <a:rPr lang="en-US" dirty="0" smtClean="0">
                <a:solidFill>
                  <a:schemeClr val="bg1"/>
                </a:solidFill>
              </a:rPr>
              <a:t>input type number </a:t>
            </a:r>
            <a:r>
              <a:rPr lang="bg-BG" dirty="0" smtClean="0">
                <a:solidFill>
                  <a:schemeClr val="bg1"/>
                </a:solidFill>
              </a:rPr>
              <a:t>сложим </a:t>
            </a:r>
            <a:r>
              <a:rPr lang="en-US" dirty="0" smtClean="0">
                <a:solidFill>
                  <a:schemeClr val="bg1"/>
                </a:solidFill>
              </a:rPr>
              <a:t>step=“3”, </a:t>
            </a:r>
            <a:r>
              <a:rPr lang="bg-BG" dirty="0" smtClean="0">
                <a:solidFill>
                  <a:schemeClr val="bg1"/>
                </a:solidFill>
              </a:rPr>
              <a:t>валидните стойности ще </a:t>
            </a:r>
            <a:r>
              <a:rPr lang="bg-BG" dirty="0">
                <a:solidFill>
                  <a:schemeClr val="bg1"/>
                </a:solidFill>
              </a:rPr>
              <a:t>бъдат -3, 0, 3, </a:t>
            </a:r>
            <a:r>
              <a:rPr lang="bg-BG" dirty="0" smtClean="0">
                <a:solidFill>
                  <a:schemeClr val="bg1"/>
                </a:solidFill>
              </a:rPr>
              <a:t>6 и тн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44232" y="2857499"/>
            <a:ext cx="6477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Username: &lt;input type="text" name="</a:t>
            </a:r>
            <a:r>
              <a:rPr lang="en-US" dirty="0" err="1"/>
              <a:t>usrname</a:t>
            </a:r>
            <a:r>
              <a:rPr lang="en-US" dirty="0"/>
              <a:t>" required&gt;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44232" y="5486401"/>
            <a:ext cx="6477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&lt;form action="demo_form.asp"&gt;</a:t>
            </a:r>
          </a:p>
          <a:p>
            <a:r>
              <a:rPr lang="en-US" dirty="0"/>
              <a:t>  &lt;input type="number" name="points" step="3"&gt;</a:t>
            </a:r>
          </a:p>
          <a:p>
            <a:r>
              <a:rPr lang="en-US" dirty="0"/>
              <a:t>  &lt;input type="submit"&gt;</a:t>
            </a:r>
          </a:p>
          <a:p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1598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– </a:t>
            </a:r>
            <a:r>
              <a:rPr lang="bg-BG" sz="3800" dirty="0" smtClean="0">
                <a:solidFill>
                  <a:schemeClr val="accent6"/>
                </a:solidFill>
              </a:rPr>
              <a:t>Нов синтаксис при атрибутите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33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Без кавички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placeholder=Example&gt;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</a:rPr>
              <a:t>С двойни кавички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type=“text” placeholder=“Example”&gt;</a:t>
            </a:r>
            <a:endParaRPr lang="bg-BG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/>
                </a:solidFill>
              </a:rPr>
              <a:t>С единични </a:t>
            </a:r>
            <a:r>
              <a:rPr lang="bg-BG" sz="2400" dirty="0" smtClean="0">
                <a:solidFill>
                  <a:schemeClr val="bg1"/>
                </a:solidFill>
              </a:rPr>
              <a:t>кавички</a:t>
            </a:r>
            <a:endParaRPr lang="bg-BG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=“text” placeholder=</a:t>
            </a:r>
            <a:r>
              <a:rPr lang="en-US" sz="1600" b="1" dirty="0" smtClean="0">
                <a:solidFill>
                  <a:schemeClr val="bg1"/>
                </a:solidFill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b="1" dirty="0" smtClean="0">
                <a:solidFill>
                  <a:schemeClr val="bg1"/>
                </a:solidFill>
              </a:rPr>
              <a:t>'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Други</a:t>
            </a:r>
          </a:p>
          <a:p>
            <a:pPr marL="0" indent="0">
              <a:buNone/>
            </a:pP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type=“checkbox</a:t>
            </a:r>
            <a:r>
              <a:rPr lang="en-US" sz="1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checked&gt;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 smtClean="0">
                <a:solidFill>
                  <a:schemeClr val="accent6"/>
                </a:solidFill>
              </a:rPr>
              <a:t>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семантични 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&lt;header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footer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&lt;section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article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nav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&lt;aside&gt;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3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vs. HTML4</a:t>
            </a:r>
            <a:endParaRPr lang="bg-BG" sz="38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448198"/>
              </p:ext>
            </p:extLst>
          </p:nvPr>
        </p:nvGraphicFramePr>
        <p:xfrm>
          <a:off x="457200" y="1981200"/>
          <a:ext cx="84582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63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&lt;!DOCTYPE HTML PUBLIC "-//W3C//DTD HTML 4.01 Transitional//EN" "http://www.w3.org/TR/html4/loose.dtd"&gt;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 charset="utf-8"&gt;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&lt;meta http-</a:t>
                      </a:r>
                      <a:r>
                        <a:rPr 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equiv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="Content-Type" content="text/</a:t>
                      </a:r>
                      <a:r>
                        <a:rPr lang="en-US" sz="15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html;charset</a:t>
                      </a:r>
                      <a:r>
                        <a:rPr lang="en-US" sz="15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=utf-8"&gt;</a:t>
                      </a:r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&lt;header&gt;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id=“header”&gt;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&lt;footer&gt;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id=“footer”&gt;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&lt;section&gt;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id=“wrapper”&gt;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&lt;aside&gt;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id=“side-</a:t>
                      </a:r>
                      <a:r>
                        <a:rPr lang="en-US" dirty="0" err="1" smtClean="0"/>
                        <a:t>nav</a:t>
                      </a:r>
                      <a:r>
                        <a:rPr lang="en-US" dirty="0" smtClean="0"/>
                        <a:t>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nav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id=“menu”&gt;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&lt;article&gt;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 id=“post”&gt;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57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Видео формати</a:t>
            </a:r>
            <a:endParaRPr lang="bg-BG" sz="2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MPEG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AVI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WMV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QuickTime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bg1"/>
                </a:solidFill>
              </a:rPr>
              <a:t>RealVideo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Flash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Ogg</a:t>
            </a:r>
            <a:r>
              <a:rPr lang="bg-BG" sz="2200" dirty="0" smtClean="0">
                <a:solidFill>
                  <a:schemeClr val="bg1"/>
                </a:solidFill>
              </a:rPr>
              <a:t> – </a:t>
            </a:r>
            <a:r>
              <a:rPr lang="bg-BG" sz="2200" dirty="0" smtClean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rgbClr val="FFC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WebM</a:t>
            </a:r>
            <a:r>
              <a:rPr lang="en-US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>
                <a:solidFill>
                  <a:srgbClr val="FFC000"/>
                </a:solidFill>
              </a:rPr>
              <a:t>HTML5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MPEG-4</a:t>
            </a:r>
            <a:endParaRPr lang="bg-BG" sz="22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MP4 - </a:t>
            </a:r>
            <a:r>
              <a:rPr lang="bg-BG" sz="2400" dirty="0">
                <a:solidFill>
                  <a:srgbClr val="FFC000"/>
                </a:solidFill>
              </a:rPr>
              <a:t>поддържан от </a:t>
            </a:r>
            <a:r>
              <a:rPr lang="en-US" sz="2400" dirty="0">
                <a:solidFill>
                  <a:srgbClr val="FFC000"/>
                </a:solidFill>
              </a:rPr>
              <a:t>HTML5</a:t>
            </a:r>
            <a:endParaRPr lang="bg-BG" sz="2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Multimedia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Аудио формати</a:t>
            </a:r>
            <a:endParaRPr lang="bg-BG" sz="26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MIDI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RealAudio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AAC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WAV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</a:rPr>
              <a:t>Ogg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</a:rPr>
              <a:t>MP3</a:t>
            </a:r>
            <a:r>
              <a:rPr lang="bg-BG" sz="2200" dirty="0" smtClean="0">
                <a:solidFill>
                  <a:schemeClr val="bg1"/>
                </a:solidFill>
              </a:rPr>
              <a:t> - </a:t>
            </a:r>
            <a:r>
              <a:rPr lang="bg-BG" sz="2200" dirty="0">
                <a:solidFill>
                  <a:srgbClr val="FFC000"/>
                </a:solidFill>
              </a:rPr>
              <a:t>поддържан от </a:t>
            </a:r>
            <a:r>
              <a:rPr lang="en-US" sz="2200" dirty="0" smtClean="0">
                <a:solidFill>
                  <a:srgbClr val="FFC000"/>
                </a:solidFill>
              </a:rPr>
              <a:t>HTML5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MP4</a:t>
            </a:r>
            <a:endParaRPr lang="bg-BG" sz="2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8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Video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73" y="2133600"/>
            <a:ext cx="6457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Video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8200" y="2362200"/>
            <a:ext cx="7467600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&lt;video width="400"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US" dirty="0"/>
              <a:t>http://www.w3schools.com/html/</a:t>
            </a:r>
            <a:r>
              <a:rPr lang="en-US" dirty="0" smtClean="0"/>
              <a:t>mov_bbb.mp4</a:t>
            </a:r>
            <a:r>
              <a:rPr lang="en-US" dirty="0"/>
              <a:t>" type="video/mp4"&gt;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US" dirty="0"/>
              <a:t>http://www.w3schools.com/html/</a:t>
            </a:r>
            <a:r>
              <a:rPr lang="en-US" dirty="0" smtClean="0"/>
              <a:t>mov_bbb.ogg</a:t>
            </a:r>
            <a:r>
              <a:rPr lang="en-US" dirty="0"/>
              <a:t>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/>
              <a:t>  Your browser does not support HTML5 video.</a:t>
            </a:r>
          </a:p>
          <a:p>
            <a:r>
              <a:rPr lang="en-US" dirty="0"/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2407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Video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</a:rPr>
              <a:t>YouTube video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</a:rPr>
              <a:t>YouTube </a:t>
            </a:r>
            <a:r>
              <a:rPr lang="bg-BG" sz="2600" dirty="0" smtClean="0">
                <a:solidFill>
                  <a:schemeClr val="bg1"/>
                </a:solidFill>
              </a:rPr>
              <a:t>параметри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 smtClean="0">
                <a:solidFill>
                  <a:schemeClr val="bg1"/>
                </a:solidFill>
              </a:rPr>
              <a:t>autoplay</a:t>
            </a: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controls</a:t>
            </a: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>
                <a:solidFill>
                  <a:schemeClr val="bg1"/>
                </a:solidFill>
              </a:rPr>
              <a:t>loop</a:t>
            </a: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5800" y="2286000"/>
            <a:ext cx="7467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width="420" height="345"</a:t>
            </a:r>
          </a:p>
          <a:p>
            <a:r>
              <a:rPr lang="en-US" dirty="0" err="1"/>
              <a:t>src</a:t>
            </a:r>
            <a:r>
              <a:rPr lang="en-US" dirty="0"/>
              <a:t>="http://www.youtube.com/embed/XGSy3_Czz8k"&gt;</a:t>
            </a:r>
          </a:p>
          <a:p>
            <a:r>
              <a:rPr lang="en-US" dirty="0"/>
              <a:t>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22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Audio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64198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Audio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" y="1752600"/>
            <a:ext cx="73152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&lt;audio controls&gt;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US" dirty="0"/>
              <a:t>http://www.w3schools.com/html/</a:t>
            </a:r>
            <a:r>
              <a:rPr lang="en-US" dirty="0" smtClean="0"/>
              <a:t>horse.ogg</a:t>
            </a:r>
            <a:r>
              <a:rPr lang="en-US" dirty="0"/>
              <a:t>" type="audio/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r>
              <a:rPr lang="en-US" dirty="0"/>
              <a:t>  &lt;source </a:t>
            </a:r>
            <a:r>
              <a:rPr lang="en-US" dirty="0" err="1"/>
              <a:t>src</a:t>
            </a:r>
            <a:r>
              <a:rPr lang="en-US" dirty="0" smtClean="0"/>
              <a:t>="</a:t>
            </a:r>
            <a:r>
              <a:rPr lang="en-US" dirty="0"/>
              <a:t>http://www.w3schools.com/html/</a:t>
            </a:r>
            <a:r>
              <a:rPr lang="en-US" dirty="0" smtClean="0"/>
              <a:t>horse.mp3</a:t>
            </a:r>
            <a:r>
              <a:rPr lang="en-US" dirty="0"/>
              <a:t>" type="audio/mpeg"&gt;</a:t>
            </a:r>
          </a:p>
          <a:p>
            <a:r>
              <a:rPr lang="en-US" dirty="0"/>
              <a:t>Your browser does not support the audio element.</a:t>
            </a:r>
          </a:p>
          <a:p>
            <a:r>
              <a:rPr lang="en-US" dirty="0"/>
              <a:t>&lt;/audio&gt;</a:t>
            </a:r>
          </a:p>
        </p:txBody>
      </p:sp>
    </p:spTree>
    <p:extLst>
      <p:ext uri="{BB962C8B-B14F-4D97-AF65-F5344CB8AC3E}">
        <p14:creationId xmlns:p14="http://schemas.microsoft.com/office/powerpoint/2010/main" val="10834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Canvas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Използва се за рисуване в </a:t>
            </a:r>
            <a:r>
              <a:rPr lang="en-US" sz="2600" dirty="0" smtClean="0">
                <a:solidFill>
                  <a:schemeClr val="bg1"/>
                </a:solidFill>
              </a:rPr>
              <a:t>HTML</a:t>
            </a:r>
            <a:r>
              <a:rPr lang="bg-BG" sz="2600" dirty="0" smtClean="0">
                <a:solidFill>
                  <a:schemeClr val="bg1"/>
                </a:solidFill>
              </a:rPr>
              <a:t>, най-често посредством </a:t>
            </a:r>
            <a:r>
              <a:rPr lang="en-US" sz="2600" dirty="0" smtClean="0">
                <a:solidFill>
                  <a:schemeClr val="bg1"/>
                </a:solidFill>
              </a:rPr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Най-обикновен контейнер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Работи с няколко метода, в зависимост дали ще се рисува кръг, кутия, текст или ще се добавят картинки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22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Canvas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6438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777778" cy="4393651"/>
          </a:xfrm>
        </p:spPr>
      </p:pic>
    </p:spTree>
    <p:extLst>
      <p:ext uri="{BB962C8B-B14F-4D97-AF65-F5344CB8AC3E}">
        <p14:creationId xmlns:p14="http://schemas.microsoft.com/office/powerpoint/2010/main" val="23109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SVG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Scalable Vector </a:t>
            </a:r>
            <a:r>
              <a:rPr lang="en-US" sz="2800" dirty="0" smtClean="0">
                <a:solidFill>
                  <a:schemeClr val="bg1"/>
                </a:solidFill>
              </a:rPr>
              <a:t>Graphics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/>
                </a:solidFill>
              </a:rPr>
              <a:t>Използва се за дефиниране на графики за </a:t>
            </a:r>
            <a:r>
              <a:rPr lang="en-US" sz="2800" dirty="0" smtClean="0">
                <a:solidFill>
                  <a:schemeClr val="bg1"/>
                </a:solidFill>
              </a:rPr>
              <a:t>Web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/>
                </a:solidFill>
              </a:rPr>
              <a:t>Препоръчан е от </a:t>
            </a:r>
            <a:r>
              <a:rPr lang="en-US" sz="2800" dirty="0" smtClean="0">
                <a:solidFill>
                  <a:schemeClr val="bg1"/>
                </a:solidFill>
              </a:rPr>
              <a:t>W3C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3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610600" cy="990600"/>
          </a:xfrm>
        </p:spPr>
        <p:txBody>
          <a:bodyPr>
            <a:noAutofit/>
          </a:bodyPr>
          <a:lstStyle/>
          <a:p>
            <a:pPr algn="l"/>
            <a:r>
              <a:rPr lang="en-US" sz="3800" dirty="0" smtClean="0">
                <a:solidFill>
                  <a:schemeClr val="accent6"/>
                </a:solidFill>
              </a:rPr>
              <a:t>HTML5 - SVG</a:t>
            </a:r>
            <a:endParaRPr lang="bg-BG" sz="3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/>
                </a:solidFill>
              </a:rPr>
              <a:t>Поддръжка в най-използваните </a:t>
            </a:r>
            <a:r>
              <a:rPr lang="en-US" sz="2600" dirty="0" smtClean="0">
                <a:solidFill>
                  <a:schemeClr val="bg1"/>
                </a:solidFill>
              </a:rPr>
              <a:t>desktop </a:t>
            </a:r>
            <a:r>
              <a:rPr lang="bg-BG" sz="2600" dirty="0" smtClean="0">
                <a:solidFill>
                  <a:schemeClr val="bg1"/>
                </a:solidFill>
              </a:rPr>
              <a:t>браузъри</a:t>
            </a:r>
            <a:r>
              <a:rPr lang="en-US" sz="2600" dirty="0" smtClean="0">
                <a:solidFill>
                  <a:schemeClr val="bg1"/>
                </a:solidFill>
              </a:rPr>
              <a:t>*</a:t>
            </a:r>
            <a:r>
              <a:rPr lang="bg-BG" sz="2600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</a:rPr>
              <a:t>*</a:t>
            </a:r>
            <a:r>
              <a:rPr lang="en-US" sz="2600" dirty="0" smtClean="0">
                <a:solidFill>
                  <a:schemeClr val="bg1"/>
                </a:solidFill>
              </a:rPr>
              <a:t>http://caniuse.com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64389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1. 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Task1.png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 Целта на задачата, е страницата да бъде семантично 	правилна(може да не изглежда абсолютно същата)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2. 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уебстраница,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00050" lvl="1" indent="0">
              <a:buNone/>
            </a:pPr>
            <a:r>
              <a:rPr lang="bg-BG" sz="16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1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HTML5 input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елементи и атрибути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3. Използвайки примерите от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03-HTML5-Example-Video.html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създайте страница, съдържаща видео елемент със следните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атрибути: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html5demos.com/assets/dizzy.mp4</a:t>
            </a:r>
            <a:endParaRPr lang="bg-BG" sz="1200" dirty="0" smtClean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2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html5demos.com/assets/dizzy.ogv</a:t>
            </a:r>
          </a:p>
          <a:p>
            <a:pPr marL="0" indent="0">
              <a:buNone/>
            </a:pPr>
            <a:r>
              <a:rPr lang="bg-BG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+mj-lt"/>
                <a:cs typeface="Courier New" panose="02070309020205020404" pitchFamily="49" charset="0"/>
              </a:rPr>
              <a:t>*видеото трябва да тръгва автоматично и да има контроли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4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cs typeface="Courier New" panose="02070309020205020404" pitchFamily="49" charset="0"/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03-HTML5-Example-Audio.html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 създайте страница, съдържаща аудио елемент със следния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source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атрибут:</a:t>
            </a:r>
            <a:endParaRPr lang="en-US" sz="2000" dirty="0">
              <a:solidFill>
                <a:schemeClr val="bg1">
                  <a:lumMod val="9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http://upload.wikimedia.org/wikipedia/commons/c/c8/Example.ogg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	*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аудиото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</a:t>
            </a: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да има контроли и текст, поясняващ, че браузърът не поддържа </a:t>
            </a: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audio 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tag</a:t>
            </a:r>
            <a:endParaRPr lang="bg-BG" sz="20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Използвайки примерите от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03-HTML5-Example-YouTube.html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страница, съдържаща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iframe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embed YouTube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видео по ваш избор</a:t>
            </a:r>
            <a:endParaRPr lang="bg-BG" sz="20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 smtClean="0">
                <a:solidFill>
                  <a:schemeClr val="accent6"/>
                </a:solidFill>
              </a:rPr>
              <a:t>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семантични елементи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19200" y="2438400"/>
            <a:ext cx="6408712" cy="4086225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rgbClr val="000000">
                <a:alpha val="34999"/>
              </a:srgbClr>
            </a:outerShdw>
          </a:effectLst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 … 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&lt;header&gt; … &lt;/header&gt;</a:t>
            </a:r>
          </a:p>
          <a:p>
            <a:r>
              <a:rPr lang="en-US" dirty="0"/>
              <a:t>    &lt;</a:t>
            </a:r>
            <a:r>
              <a:rPr lang="en-US" dirty="0" err="1"/>
              <a:t>nav</a:t>
            </a:r>
            <a:r>
              <a:rPr lang="en-US" dirty="0"/>
              <a:t>&gt; …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r>
              <a:rPr lang="en-US" dirty="0"/>
              <a:t>    &lt;aside&gt; … &lt;/aside&gt;</a:t>
            </a:r>
          </a:p>
          <a:p>
            <a:r>
              <a:rPr lang="en-US" dirty="0"/>
              <a:t>    &lt;section&gt;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&lt;article&gt;…&lt;</a:t>
            </a:r>
            <a:r>
              <a:rPr lang="en-US" dirty="0" err="1" smtClean="0"/>
              <a:t>atricle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&lt;article&gt;…&lt;</a:t>
            </a:r>
            <a:r>
              <a:rPr lang="en-US" dirty="0" err="1" smtClean="0"/>
              <a:t>atricle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&lt;/</a:t>
            </a:r>
            <a:r>
              <a:rPr lang="en-US" dirty="0"/>
              <a:t>section&gt;</a:t>
            </a:r>
          </a:p>
          <a:p>
            <a:r>
              <a:rPr lang="en-US" dirty="0"/>
              <a:t>    &lt;footer&gt; … &lt;/footer&gt;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17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2098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&lt;article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обособена част със собствен контекст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&lt;aside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елемент, който се отделя вляво/вдясно от съдържанието на страницата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&lt;details&gt;</a:t>
            </a:r>
            <a:r>
              <a:rPr lang="bg-BG" dirty="0" smtClean="0">
                <a:solidFill>
                  <a:schemeClr val="bg1"/>
                </a:solidFill>
              </a:rPr>
              <a:t> - използва се за скриване/показване на съдържание на потребителите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&lt;dialog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дефинира диалогова кутийка/прозорец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&lt;footer&gt;</a:t>
            </a:r>
            <a:r>
              <a:rPr lang="bg-BG" dirty="0" smtClean="0">
                <a:solidFill>
                  <a:schemeClr val="bg1"/>
                </a:solidFill>
              </a:rPr>
              <a:t> - замества </a:t>
            </a:r>
            <a:r>
              <a:rPr lang="en-US" dirty="0" smtClean="0">
                <a:solidFill>
                  <a:schemeClr val="bg1"/>
                </a:solidFill>
              </a:rPr>
              <a:t>&lt;div id=“footer”&gt;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&lt;header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bg-BG" dirty="0">
                <a:solidFill>
                  <a:schemeClr val="bg1"/>
                </a:solidFill>
              </a:rPr>
              <a:t>- замества </a:t>
            </a:r>
            <a:r>
              <a:rPr lang="en-US" dirty="0">
                <a:solidFill>
                  <a:schemeClr val="bg1"/>
                </a:solidFill>
              </a:rPr>
              <a:t>&lt;div id</a:t>
            </a:r>
            <a:r>
              <a:rPr lang="en-US" dirty="0" smtClean="0">
                <a:solidFill>
                  <a:schemeClr val="bg1"/>
                </a:solidFill>
              </a:rPr>
              <a:t>=“header”&gt;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&lt;main</a:t>
            </a:r>
            <a:r>
              <a:rPr lang="en-US" dirty="0" smtClean="0">
                <a:solidFill>
                  <a:schemeClr val="bg1"/>
                </a:solidFill>
              </a:rPr>
              <a:t>&gt; -</a:t>
            </a:r>
            <a:r>
              <a:rPr lang="bg-BG" dirty="0" smtClean="0">
                <a:solidFill>
                  <a:schemeClr val="bg1"/>
                </a:solidFill>
              </a:rPr>
              <a:t> замества &lt;</a:t>
            </a:r>
            <a:r>
              <a:rPr lang="en-US" dirty="0" smtClean="0">
                <a:solidFill>
                  <a:schemeClr val="bg1"/>
                </a:solidFill>
              </a:rPr>
              <a:t>div id=“main”&gt; </a:t>
            </a:r>
            <a:r>
              <a:rPr lang="bg-BG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&lt;div id=“wrapper”&gt;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&lt;mark</a:t>
            </a:r>
            <a:r>
              <a:rPr lang="en-US" dirty="0" smtClean="0">
                <a:solidFill>
                  <a:schemeClr val="bg1"/>
                </a:solidFill>
              </a:rPr>
              <a:t>&gt; -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използва се за </a:t>
            </a:r>
            <a:r>
              <a:rPr lang="en-US" dirty="0" smtClean="0">
                <a:solidFill>
                  <a:schemeClr val="bg1"/>
                </a:solidFill>
              </a:rPr>
              <a:t>Highlight</a:t>
            </a:r>
            <a:r>
              <a:rPr lang="bg-BG" dirty="0" smtClean="0">
                <a:solidFill>
                  <a:schemeClr val="bg1"/>
                </a:solidFill>
              </a:rPr>
              <a:t>-ване на съдържание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menuitem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използва се за елемент, при итеракцията с който, се извиква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modal/popup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610600" cy="990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6"/>
                </a:solidFill>
              </a:rPr>
              <a:t>HTML5 – </a:t>
            </a:r>
            <a:r>
              <a:rPr lang="bg-BG" sz="2800" dirty="0" smtClean="0">
                <a:solidFill>
                  <a:schemeClr val="accent6"/>
                </a:solidFill>
              </a:rPr>
              <a:t>Основни семантични/структурни елементи?</a:t>
            </a:r>
            <a:endParaRPr lang="bg-BG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en-US" dirty="0" err="1">
                <a:solidFill>
                  <a:schemeClr val="bg1"/>
                </a:solidFill>
              </a:rPr>
              <a:t>nav</a:t>
            </a:r>
            <a:r>
              <a:rPr lang="en-US" dirty="0">
                <a:solidFill>
                  <a:schemeClr val="bg1"/>
                </a:solidFill>
              </a:rPr>
              <a:t>&gt; - </a:t>
            </a:r>
            <a:r>
              <a:rPr lang="bg-BG" dirty="0">
                <a:solidFill>
                  <a:schemeClr val="bg1"/>
                </a:solidFill>
              </a:rPr>
              <a:t>дефинира навигация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&lt;progress&gt;</a:t>
            </a:r>
            <a:r>
              <a:rPr lang="bg-BG" dirty="0">
                <a:solidFill>
                  <a:schemeClr val="bg1"/>
                </a:solidFill>
              </a:rPr>
              <a:t> - използва се за дефиниция на прогрес при дадена </a:t>
            </a:r>
            <a:r>
              <a:rPr lang="bg-BG" dirty="0" smtClean="0">
                <a:solidFill>
                  <a:schemeClr val="bg1"/>
                </a:solidFill>
              </a:rPr>
              <a:t>задача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>
                <a:solidFill>
                  <a:schemeClr val="bg1"/>
                </a:solidFill>
              </a:rPr>
              <a:t>section&gt;</a:t>
            </a:r>
            <a:r>
              <a:rPr lang="bg-BG" dirty="0">
                <a:solidFill>
                  <a:schemeClr val="bg1"/>
                </a:solidFill>
              </a:rPr>
              <a:t> - обособена част със собствен контекст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&lt;summary&gt;</a:t>
            </a:r>
            <a:r>
              <a:rPr lang="bg-BG" dirty="0">
                <a:solidFill>
                  <a:schemeClr val="bg1"/>
                </a:solidFill>
              </a:rPr>
              <a:t> - дефинира </a:t>
            </a:r>
            <a:r>
              <a:rPr lang="en-US" dirty="0">
                <a:solidFill>
                  <a:schemeClr val="bg1"/>
                </a:solidFill>
              </a:rPr>
              <a:t>heading </a:t>
            </a:r>
            <a:r>
              <a:rPr lang="bg-BG" dirty="0">
                <a:solidFill>
                  <a:schemeClr val="bg1"/>
                </a:solidFill>
              </a:rPr>
              <a:t>на </a:t>
            </a:r>
            <a:r>
              <a:rPr lang="en-US" dirty="0">
                <a:solidFill>
                  <a:schemeClr val="bg1"/>
                </a:solidFill>
              </a:rPr>
              <a:t>&lt;details&gt; </a:t>
            </a:r>
            <a:r>
              <a:rPr lang="bg-BG" dirty="0">
                <a:solidFill>
                  <a:schemeClr val="bg1"/>
                </a:solidFill>
              </a:rPr>
              <a:t>елемент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&lt;time&gt;</a:t>
            </a:r>
            <a:r>
              <a:rPr lang="bg-BG" dirty="0">
                <a:solidFill>
                  <a:schemeClr val="bg1"/>
                </a:solidFill>
              </a:rPr>
              <a:t> - използва се за </a:t>
            </a:r>
            <a:r>
              <a:rPr lang="en-US" dirty="0">
                <a:solidFill>
                  <a:schemeClr val="bg1"/>
                </a:solidFill>
              </a:rPr>
              <a:t>date/time </a:t>
            </a:r>
            <a:r>
              <a:rPr lang="bg-BG" dirty="0">
                <a:solidFill>
                  <a:schemeClr val="bg1"/>
                </a:solidFill>
              </a:rPr>
              <a:t>елементи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wbr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bg-BG" dirty="0" smtClean="0">
                <a:solidFill>
                  <a:schemeClr val="bg1"/>
                </a:solidFill>
              </a:rPr>
              <a:t> - указва къде да се „пречупи“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много дълга дума, когато мястото на реда не стига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00100" y="3627012"/>
            <a:ext cx="3962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&lt;progress value="22" max="100"&gt;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27012"/>
            <a:ext cx="2437541" cy="3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7845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графични 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svg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&lt;canvas&gt;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multimedia </a:t>
            </a:r>
            <a:r>
              <a:rPr lang="bg-BG" dirty="0" smtClean="0">
                <a:solidFill>
                  <a:schemeClr val="bg1"/>
                </a:solidFill>
              </a:rPr>
              <a:t>елементи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&lt;audio&gt;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&lt;video&gt;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0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78450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HTML5 API</a:t>
            </a:r>
            <a:r>
              <a:rPr lang="bg-BG" dirty="0" smtClean="0">
                <a:solidFill>
                  <a:schemeClr val="bg1"/>
                </a:solidFill>
              </a:rPr>
              <a:t>-та </a:t>
            </a:r>
            <a:r>
              <a:rPr lang="en-US" dirty="0">
                <a:solidFill>
                  <a:schemeClr val="bg1"/>
                </a:solidFill>
              </a:rPr>
              <a:t>(Application Programming Interfaces)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HTML </a:t>
            </a:r>
            <a:r>
              <a:rPr lang="en-US" dirty="0">
                <a:solidFill>
                  <a:srgbClr val="00B050"/>
                </a:solidFill>
              </a:rPr>
              <a:t>Geolocation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HTML Drag and </a:t>
            </a:r>
            <a:r>
              <a:rPr lang="en-US" dirty="0" smtClean="0">
                <a:solidFill>
                  <a:srgbClr val="00B050"/>
                </a:solidFill>
              </a:rPr>
              <a:t>Drop</a:t>
            </a:r>
            <a:r>
              <a:rPr lang="bg-BG" dirty="0" smtClean="0">
                <a:solidFill>
                  <a:srgbClr val="00B050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http://www.w3schools.com/html/tryit.asp?filename=tryhtml5_draganddrop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HTML Local </a:t>
            </a:r>
            <a:r>
              <a:rPr lang="en-US" dirty="0" smtClean="0">
                <a:solidFill>
                  <a:srgbClr val="00B050"/>
                </a:solidFill>
              </a:rPr>
              <a:t>Storage</a:t>
            </a:r>
            <a:r>
              <a:rPr lang="bg-BG" dirty="0" smtClean="0">
                <a:solidFill>
                  <a:srgbClr val="00B050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– средство за запаметяване на информация в браузъра на потребителя. По-ефективно е от бисквитките и може да събира по-голямо количество информация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HTML Application </a:t>
            </a:r>
            <a:r>
              <a:rPr lang="en-US" dirty="0" smtClean="0">
                <a:solidFill>
                  <a:srgbClr val="00B050"/>
                </a:solidFill>
              </a:rPr>
              <a:t>Cache – </a:t>
            </a:r>
            <a:r>
              <a:rPr lang="bg-BG" dirty="0" smtClean="0">
                <a:solidFill>
                  <a:schemeClr val="bg1"/>
                </a:solidFill>
              </a:rPr>
              <a:t>позволява да се кешират уеб приложения и да се изплозват, дори когато няма </a:t>
            </a:r>
            <a:r>
              <a:rPr lang="en-US" dirty="0" smtClean="0">
                <a:solidFill>
                  <a:schemeClr val="bg1"/>
                </a:solidFill>
              </a:rPr>
              <a:t>Internet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HTML Web </a:t>
            </a:r>
            <a:r>
              <a:rPr lang="en-US" dirty="0" smtClean="0">
                <a:solidFill>
                  <a:srgbClr val="00B050"/>
                </a:solidFill>
              </a:rPr>
              <a:t>Workers </a:t>
            </a:r>
            <a:r>
              <a:rPr lang="en-US" dirty="0" smtClean="0">
                <a:solidFill>
                  <a:schemeClr val="bg1"/>
                </a:solidFill>
              </a:rPr>
              <a:t>– JavaScript</a:t>
            </a:r>
            <a:r>
              <a:rPr lang="bg-BG" dirty="0" smtClean="0">
                <a:solidFill>
                  <a:schemeClr val="bg1"/>
                </a:solidFill>
              </a:rPr>
              <a:t>, който върви във фонов режим и не оказва влияние на перформънса на сайта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HTML SSE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Server-Sent Events</a:t>
            </a:r>
            <a:r>
              <a:rPr lang="en-US" dirty="0" smtClean="0">
                <a:solidFill>
                  <a:schemeClr val="bg1"/>
                </a:solidFill>
              </a:rPr>
              <a:t>) – </a:t>
            </a:r>
            <a:r>
              <a:rPr lang="bg-BG" dirty="0" smtClean="0">
                <a:solidFill>
                  <a:schemeClr val="bg1"/>
                </a:solidFill>
              </a:rPr>
              <a:t>уеб страницата автоматично се ъпдейтва от сървъра. Например </a:t>
            </a:r>
            <a:r>
              <a:rPr lang="en-US" dirty="0">
                <a:solidFill>
                  <a:schemeClr val="bg1"/>
                </a:solidFill>
              </a:rPr>
              <a:t>Facebook/Twitter updates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HTML5 – </a:t>
            </a:r>
            <a:r>
              <a:rPr lang="bg-BG" dirty="0">
                <a:solidFill>
                  <a:schemeClr val="accent6"/>
                </a:solidFill>
              </a:rPr>
              <a:t>Какво ново?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054" y="184489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Нови </a:t>
            </a:r>
            <a:r>
              <a:rPr lang="en-US" dirty="0" smtClean="0">
                <a:solidFill>
                  <a:schemeClr val="bg1"/>
                </a:solidFill>
              </a:rPr>
              <a:t>input types</a:t>
            </a:r>
            <a:endParaRPr lang="bg-BG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month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calendar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week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tel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url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43200" y="2209800"/>
            <a:ext cx="5562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&lt;input type="date"&gt;</a:t>
            </a:r>
          </a:p>
        </p:txBody>
      </p:sp>
    </p:spTree>
    <p:extLst>
      <p:ext uri="{BB962C8B-B14F-4D97-AF65-F5344CB8AC3E}">
        <p14:creationId xmlns:p14="http://schemas.microsoft.com/office/powerpoint/2010/main" val="7733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3598</TotalTime>
  <Words>1620</Words>
  <Application>Microsoft Office PowerPoint</Application>
  <PresentationFormat>On-screen Show (4:3)</PresentationFormat>
  <Paragraphs>321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HTML5</vt:lpstr>
      <vt:lpstr>HTML5 – Какво ново?</vt:lpstr>
      <vt:lpstr>HTML5 – Основни семантични/структурни елементи?</vt:lpstr>
      <vt:lpstr>HTML5 – Какво ново?</vt:lpstr>
      <vt:lpstr>HTML5 – Основни семантични/структурни елементи?</vt:lpstr>
      <vt:lpstr>HTML5 – Основни семантични/структурни елементи?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Какво ново?</vt:lpstr>
      <vt:lpstr>HTML5 – Нов синтаксис при атрибутите</vt:lpstr>
      <vt:lpstr>HTML5 vs. HTML4</vt:lpstr>
      <vt:lpstr>HTML5 - Multimedia</vt:lpstr>
      <vt:lpstr>HTML5 - Multimedia</vt:lpstr>
      <vt:lpstr>HTML5 - Video</vt:lpstr>
      <vt:lpstr>HTML5 - Video</vt:lpstr>
      <vt:lpstr>HTML5 - Video</vt:lpstr>
      <vt:lpstr>HTML5 - Audio</vt:lpstr>
      <vt:lpstr>HTML5 - Audio</vt:lpstr>
      <vt:lpstr>HTML5 - Canvas</vt:lpstr>
      <vt:lpstr>HTML5 - Canvas</vt:lpstr>
      <vt:lpstr>HTML5 - SVG</vt:lpstr>
      <vt:lpstr>HTML5 - SVG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111</cp:revision>
  <dcterms:created xsi:type="dcterms:W3CDTF">2015-03-24T20:13:30Z</dcterms:created>
  <dcterms:modified xsi:type="dcterms:W3CDTF">2016-06-07T17:40:54Z</dcterms:modified>
</cp:coreProperties>
</file>