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" TargetMode="External"/><Relationship Id="rId3" Type="http://schemas.openxmlformats.org/officeDocument/2006/relationships/hyperlink" Target="https://www.webplatform.org/" TargetMode="External"/><Relationship Id="rId4" Type="http://schemas.openxmlformats.org/officeDocument/2006/relationships/hyperlink" Target="https://www.codeschool.com/" TargetMode="External"/><Relationship Id="rId5" Type="http://schemas.openxmlformats.org/officeDocument/2006/relationships/hyperlink" Target="http://www.w3schools.com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developer.mozilla.org/en-US/Learn/How_the_Internet_works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Learn/Getting_started_with_the_web/How_the_Web_works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visualstudio.com/" TargetMode="External"/><Relationship Id="rId3" Type="http://schemas.openxmlformats.org/officeDocument/2006/relationships/hyperlink" Target="http://www.sublimetext.com/3" TargetMode="External"/><Relationship Id="rId4" Type="http://schemas.openxmlformats.org/officeDocument/2006/relationships/hyperlink" Target="http://brackets.io/" TargetMode="External"/><Relationship Id="rId5" Type="http://schemas.openxmlformats.org/officeDocument/2006/relationships/hyperlink" Target="https://atom.io/" TargetMode="External"/><Relationship Id="rId6" Type="http://schemas.openxmlformats.org/officeDocument/2006/relationships/hyperlink" Target="https://developer.mozilla.org/en-US/Learn/Choose,_Install_and_set_up_a_text_editor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filezilla-project.org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Увод в програмирането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Платформата и Инструментите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Въпроси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4" name="image1.jpeg" descr="C:\Users\Lazar\Desktop\01-red-question-mark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200" y="2057400"/>
            <a:ext cx="2419082" cy="2419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Задачи за домашна работа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Инсталирайте Текстов редактор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Инсталирайте Google Chrome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Инсталирайте Mozilla Firefox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457200" y="7445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Ресурси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859754" y="1765300"/>
            <a:ext cx="7424492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buFont typeface="Wingdings"/>
              <a:buChar char="▪"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https://developer.mozilla.org/</a:t>
            </a:r>
            <a:r>
              <a:rPr u="none">
                <a:solidFill>
                  <a:srgbClr val="F2F2F2"/>
                </a:solidFill>
                <a:uFillTx/>
              </a:rPr>
              <a:t> </a:t>
            </a:r>
            <a:endParaRPr>
              <a:solidFill>
                <a:srgbClr val="F2F2F2"/>
              </a:solidFill>
            </a:endParaRPr>
          </a:p>
          <a:p>
            <a:pPr>
              <a:buFont typeface="Wingdings"/>
              <a:buChar char="▪"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https://www.webplatform.org/</a:t>
            </a:r>
            <a:r>
              <a:rPr u="none">
                <a:solidFill>
                  <a:srgbClr val="F2F2F2"/>
                </a:solidFill>
                <a:uFillTx/>
              </a:rPr>
              <a:t> </a:t>
            </a:r>
            <a:endParaRPr>
              <a:solidFill>
                <a:srgbClr val="F2F2F2"/>
              </a:solidFill>
            </a:endParaRPr>
          </a:p>
          <a:p>
            <a:pPr>
              <a:buFont typeface="Wingdings"/>
              <a:buChar char="▪"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https://www.codeschool.com/</a:t>
            </a:r>
            <a:endParaRPr>
              <a:solidFill>
                <a:srgbClr val="F2F2F2"/>
              </a:solidFill>
            </a:endParaRPr>
          </a:p>
          <a:p>
            <a:pPr>
              <a:buFont typeface="Wingdings"/>
              <a:buChar char="▪"/>
              <a:defRPr strike="sngStrike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5" invalidUrl="" action="" tgtFrame="" tooltip="" history="1" highlightClick="0" endSnd="0"/>
              </a:rPr>
              <a:t>http://www.w3schools.com/</a:t>
            </a:r>
            <a:r>
              <a:rPr strike="noStrike" u="none">
                <a:solidFill>
                  <a:srgbClr val="F2F2F2"/>
                </a:solidFill>
                <a:uFillTx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Как работи Интернет</a:t>
            </a:r>
          </a:p>
        </p:txBody>
      </p:sp>
      <p:pic>
        <p:nvPicPr>
          <p:cNvPr id="1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045" y="1840931"/>
            <a:ext cx="6767932" cy="406076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1568129" y="6269773"/>
            <a:ext cx="726853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https://developer.mozilla.org/en-US/Learn/How_the_Internet_works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Понятия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812800" y="1676399"/>
            <a:ext cx="7848600" cy="40549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Протоколи</a:t>
            </a:r>
          </a:p>
          <a:p>
            <a:pPr lvl="1" marL="800100" indent="-342900"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TCP/IP &amp; IP Address</a:t>
            </a:r>
          </a:p>
          <a:p>
            <a:pPr lvl="1" marL="800100" indent="-342900"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HTTP(S)</a:t>
            </a:r>
          </a:p>
          <a:p>
            <a:pPr lvl="1" marL="800100" indent="-342900"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(S)FTP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DNS (Domain Name System)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URL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Localhost (127.0.0.1)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Сървър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Клиент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Браузър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Устройства</a:t>
            </a:r>
          </a:p>
        </p:txBody>
      </p:sp>
      <p:sp>
        <p:nvSpPr>
          <p:cNvPr id="130" name="Shape 130"/>
          <p:cNvSpPr/>
          <p:nvPr/>
        </p:nvSpPr>
        <p:spPr>
          <a:xfrm>
            <a:off x="2602532" y="6050767"/>
            <a:ext cx="634636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https://developer.mozilla.org/en-US/Learn/Getting_started_with_the_web/How_the_Web_works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Въпроси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4" name="image1.jpeg" descr="C:\Users\Lazar\Desktop\01-red-question-mark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200" y="2057400"/>
            <a:ext cx="2419082" cy="2419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Front-End Developer</a:t>
            </a:r>
          </a:p>
        </p:txBody>
      </p:sp>
      <p:sp>
        <p:nvSpPr>
          <p:cNvPr id="137" name="Shape 137"/>
          <p:cNvSpPr/>
          <p:nvPr/>
        </p:nvSpPr>
        <p:spPr>
          <a:xfrm>
            <a:off x="1045388" y="2297176"/>
            <a:ext cx="6680163" cy="112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Програмиране</a:t>
            </a:r>
          </a:p>
          <a:p>
            <a: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Каква роля играем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HTML, CSS, JavaScript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762000" y="1600200"/>
            <a:ext cx="78486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HTML – HyperText Markup Language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CSS – Cascading Stylesheets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JavaScript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Развитие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Въпроси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4" name="image1.jpeg" descr="C:\Users\Lazar\Desktop\01-red-question-mark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200" y="2057400"/>
            <a:ext cx="2419082" cy="2419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Нужен софтуер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 marL="305798" indent="-305798" defTabSz="815461">
              <a:spcBef>
                <a:spcPts val="500"/>
              </a:spcBef>
              <a:buFont typeface="Wingdings"/>
              <a:buChar char="▪"/>
              <a:defRPr sz="2058">
                <a:solidFill>
                  <a:srgbClr val="F2F2F2"/>
                </a:solidFill>
              </a:defRPr>
            </a:pPr>
            <a:r>
              <a:t>Web Browser</a:t>
            </a:r>
          </a:p>
          <a:p>
            <a:pPr lvl="1" marL="713529" indent="-305798" defTabSz="815461">
              <a:spcBef>
                <a:spcPts val="500"/>
              </a:spcBef>
              <a:buFont typeface="Wingdings"/>
              <a:buChar char="▪"/>
              <a:defRPr sz="2058">
                <a:solidFill>
                  <a:srgbClr val="F2F2F2"/>
                </a:solidFill>
              </a:defRPr>
            </a:pPr>
            <a:r>
              <a:t>Google Chrome</a:t>
            </a:r>
          </a:p>
          <a:p>
            <a:pPr lvl="1" marL="713529" indent="-305798" defTabSz="815461">
              <a:spcBef>
                <a:spcPts val="500"/>
              </a:spcBef>
              <a:buFont typeface="Wingdings"/>
              <a:buChar char="▪"/>
              <a:defRPr sz="2058">
                <a:solidFill>
                  <a:srgbClr val="F2F2F2"/>
                </a:solidFill>
              </a:defRPr>
            </a:pPr>
            <a:r>
              <a:t>Mozilla Firefox</a:t>
            </a:r>
          </a:p>
          <a:p>
            <a:pPr lvl="1" marL="713529" indent="-305798" defTabSz="815461">
              <a:spcBef>
                <a:spcPts val="500"/>
              </a:spcBef>
              <a:buFont typeface="Wingdings"/>
              <a:buChar char="▪"/>
              <a:defRPr sz="2058">
                <a:solidFill>
                  <a:srgbClr val="F2F2F2"/>
                </a:solidFill>
              </a:defRPr>
            </a:pPr>
            <a:r>
              <a:t>Safari/Opera(по желание)</a:t>
            </a:r>
          </a:p>
          <a:p>
            <a:pPr lvl="1" marL="713529" indent="-305798" defTabSz="815461">
              <a:spcBef>
                <a:spcPts val="500"/>
              </a:spcBef>
              <a:buFont typeface="Wingdings"/>
              <a:buChar char="▪"/>
              <a:defRPr sz="2058">
                <a:solidFill>
                  <a:srgbClr val="F2F2F2"/>
                </a:solidFill>
              </a:defRPr>
            </a:pPr>
            <a:r>
              <a:t>Microsoft Edge/Spartan ?</a:t>
            </a:r>
          </a:p>
          <a:p>
            <a:pPr marL="305798" indent="-305798" defTabSz="815461">
              <a:spcBef>
                <a:spcPts val="500"/>
              </a:spcBef>
              <a:buFont typeface="Wingdings"/>
              <a:buChar char="▪"/>
              <a:defRPr sz="2058">
                <a:solidFill>
                  <a:srgbClr val="F2F2F2"/>
                </a:solidFill>
              </a:defRPr>
            </a:pPr>
            <a:r>
              <a:t>Текстов редактор</a:t>
            </a:r>
          </a:p>
          <a:p>
            <a:pPr lvl="1" marL="713529" indent="-305798" defTabSz="815461">
              <a:spcBef>
                <a:spcPts val="500"/>
              </a:spcBef>
              <a:buFont typeface="Wingdings"/>
              <a:buChar char="▪"/>
              <a:defRPr sz="2058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https://code.visualstudio.com/</a:t>
            </a:r>
            <a:endParaRPr>
              <a:solidFill>
                <a:srgbClr val="F2F2F2"/>
              </a:solidFill>
            </a:endParaRPr>
          </a:p>
          <a:p>
            <a:pPr lvl="1" marL="713529" indent="-305798" defTabSz="815461">
              <a:spcBef>
                <a:spcPts val="500"/>
              </a:spcBef>
              <a:buFont typeface="Wingdings"/>
              <a:buChar char="▪"/>
              <a:defRPr sz="2058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http://www.sublimetext.com/3</a:t>
            </a:r>
            <a:endParaRPr>
              <a:solidFill>
                <a:srgbClr val="F2F2F2"/>
              </a:solidFill>
            </a:endParaRPr>
          </a:p>
          <a:p>
            <a:pPr lvl="1" marL="713529" indent="-305798" defTabSz="815461">
              <a:spcBef>
                <a:spcPts val="500"/>
              </a:spcBef>
              <a:buFont typeface="Wingdings"/>
              <a:buChar char="▪"/>
              <a:defRPr sz="2058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http://brackets.io/</a:t>
            </a:r>
            <a:r>
              <a:rPr u="none">
                <a:solidFill>
                  <a:srgbClr val="F2F2F2"/>
                </a:solidFill>
                <a:uFillTx/>
              </a:rPr>
              <a:t> </a:t>
            </a:r>
            <a:endParaRPr u="none">
              <a:solidFill>
                <a:srgbClr val="F2F2F2"/>
              </a:solidFill>
              <a:uFillTx/>
            </a:endParaRPr>
          </a:p>
          <a:p>
            <a:pPr lvl="1" marL="713529" indent="-305798" defTabSz="815461">
              <a:spcBef>
                <a:spcPts val="500"/>
              </a:spcBef>
              <a:buFont typeface="Wingdings"/>
              <a:buChar char="▪"/>
              <a:defRPr sz="2058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5" invalidUrl="" action="" tgtFrame="" tooltip="" history="1" highlightClick="0" endSnd="0"/>
              </a:rPr>
              <a:t>https://atom.io/</a:t>
            </a:r>
            <a:r>
              <a:rPr u="none">
                <a:solidFill>
                  <a:srgbClr val="F2F2F2"/>
                </a:solidFill>
                <a:uFillTx/>
              </a:rPr>
              <a:t> </a:t>
            </a:r>
            <a:endParaRPr>
              <a:solidFill>
                <a:srgbClr val="F2F2F2"/>
              </a:solidFill>
            </a:endParaRPr>
          </a:p>
          <a:p>
            <a:pPr lvl="1" marL="713529" indent="-305798" defTabSz="815461">
              <a:spcBef>
                <a:spcPts val="500"/>
              </a:spcBef>
              <a:buFont typeface="Wingdings"/>
              <a:buChar char="▪"/>
              <a:defRPr sz="2058">
                <a:solidFill>
                  <a:srgbClr val="F2F2F2"/>
                </a:solidFill>
              </a:defRPr>
            </a:pPr>
            <a:r>
              <a:t>други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https://developer.mozilla.org/en-US/Learn/Choose,_Install_and_set_up_a_text_editor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Още софтуер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Графичен редактор</a:t>
            </a:r>
          </a:p>
          <a:p>
            <a:pPr lvl="1" marL="800100" indent="-342900"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https://www.adobe.com/products/photoshop.html</a:t>
            </a:r>
          </a:p>
          <a:p>
            <a:pPr lvl="1" marL="800100" indent="-342900"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http://www.gimp.org/</a:t>
            </a:r>
          </a:p>
          <a:p>
            <a:pPr lvl="1" marL="800100" indent="-342900"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http://www.getpaint.net/index.html</a:t>
            </a:r>
          </a:p>
          <a:p>
            <a:pPr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FTP Client</a:t>
            </a:r>
          </a:p>
          <a:p>
            <a:pPr lvl="1" marL="800100" indent="-342900">
              <a:buFont typeface="Wingdings"/>
              <a:buChar char="▪"/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https://filezilla-project.org/</a:t>
            </a:r>
            <a:endParaRPr>
              <a:solidFill>
                <a:srgbClr val="F2F2F2"/>
              </a:solidFill>
            </a:endParaRPr>
          </a:p>
          <a:p>
            <a:pPr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Source Control Client</a:t>
            </a:r>
          </a:p>
          <a:p>
            <a:pPr>
              <a:buFont typeface="Wingdings"/>
              <a:buChar char="▪"/>
              <a:defRPr sz="2400">
                <a:solidFill>
                  <a:srgbClr val="F2F2F2"/>
                </a:solidFill>
              </a:defRPr>
            </a:pPr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