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45" r:id="rId29"/>
    <p:sldId id="359" r:id="rId3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7/12/2016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12.7.2016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jQuery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Show/Hide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$(‘div’).show();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$(‘div’).hide();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$(‘div’).toggle();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обобщава действието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ефектите, като той проверява дали дадения елемент е скрит и ако е – го показва, ако не – го скрива.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fadeIn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/fadeout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Тези методи са аналогични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но манипулират видимостта на елементите и чак след това ги показват/скриват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animate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динамично променя свойствата на желания елемент и по този начин се постига ефект анимация.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‘div’).animate({top: ‘100px’});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$(‘a’).animate({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1000);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slide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анимира височината на даден елемент, като по този начин създава ефект за плъзгане нагоре/надолу.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slideToggle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slideToggle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обобщава работата на методите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slideUp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slideDown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вериги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Веригите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(function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chaining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извършването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брой манипулации над даден елемент, като за целта се използва само една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$(‘div’).animate({top: ‘200px’}, 500).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$(‘section’).animate({top: ‘-1000px’, left: ‘-1000px’}, 1000).fadeout(2000);</a:t>
            </a:r>
          </a:p>
        </p:txBody>
      </p:sp>
    </p:spTree>
    <p:extLst>
      <p:ext uri="{BB962C8B-B14F-4D97-AF65-F5344CB8AC3E}">
        <p14:creationId xmlns:p14="http://schemas.microsoft.com/office/powerpoint/2010/main" val="33736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CSS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поддържа прилагане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стилове.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единичен стил е следният: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множество от стилове е следният: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свойство‘: ‘стойност‘, 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свойство2‘: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стойност‘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‘background’: ‘red’,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‘height’: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646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начин да вземем атрибут по избор или съдържанието на даден елемент. Това става с методите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html(), text(),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метода, можем да вземем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елементите в елемента, който достъпваме.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$(‘div’).html();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text()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текстовото съдържание на елемента, който достъпваме(ако има такова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$(‘.main’).text();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val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метода, можем да вземем стойността на даден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input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select, radio button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т.н. Елемент.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input#name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9941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взимане 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метода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attr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вземем атрибута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203554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промянана съдържание и атрибути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Промяната на съдържание и атрибути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става по много подобен начин на самото им взимане.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текстовото съдържание на даден елемент, използваме следния метод: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$(‘div’).text(‘this text has changed’);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сменим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съдържанието на даден елемент, използваме следния код: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$(‘.main’).html(‘&lt;div class=“article”&gt;&lt;/div&gt;’);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променим атрибута на даден елемент, използваме следното: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 ‘../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/watermelon.png’);</a:t>
            </a:r>
          </a:p>
        </p:txBody>
      </p:sp>
    </p:spTree>
    <p:extLst>
      <p:ext uri="{BB962C8B-B14F-4D97-AF65-F5344CB8AC3E}">
        <p14:creationId xmlns:p14="http://schemas.microsoft.com/office/powerpoint/2010/main" val="322515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добавяне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възможно да добавяме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съдържание в даден елемент, като е възможно да избираме точно позицията на новото съдържание.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с трите функции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append(), after()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before().</a:t>
            </a:r>
          </a:p>
          <a:p>
            <a:pPr marL="0" indent="0">
              <a:buNone/>
            </a:pPr>
            <a:endParaRPr lang="en-US" sz="2500" dirty="0" smtClean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$(‘.main’).append(‘some appended text’);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$(‘.main’).before(‘some appended text before other content’);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’).after(‘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appended text 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 other </a:t>
            </a: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6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981575" cy="1828800"/>
          </a:xfrm>
        </p:spPr>
      </p:pic>
      <p:sp>
        <p:nvSpPr>
          <p:cNvPr id="6" name="TextBox 5"/>
          <p:cNvSpPr txBox="1"/>
          <p:nvPr/>
        </p:nvSpPr>
        <p:spPr>
          <a:xfrm>
            <a:off x="457200" y="1670713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						jQuery e JavaScript 						</a:t>
            </a:r>
            <a:r>
              <a:rPr lang="bg-BG" sz="2500" dirty="0" smtClean="0">
                <a:solidFill>
                  <a:srgbClr val="92D050"/>
                </a:solidFill>
              </a:rPr>
              <a:t>библиотека</a:t>
            </a:r>
            <a:r>
              <a:rPr lang="bg-BG" sz="2500" dirty="0" smtClean="0">
                <a:solidFill>
                  <a:schemeClr val="bg1"/>
                </a:solidFill>
              </a:rPr>
              <a:t>. Тя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улеснява </a:t>
            </a:r>
            <a:r>
              <a:rPr lang="en-US" sz="2500" dirty="0" smtClean="0">
                <a:solidFill>
                  <a:schemeClr val="bg1"/>
                </a:solidFill>
              </a:rPr>
              <a:t>JavaScript 						</a:t>
            </a:r>
            <a:r>
              <a:rPr lang="bg-BG" sz="2500" dirty="0" smtClean="0">
                <a:solidFill>
                  <a:schemeClr val="bg1"/>
                </a:solidFill>
              </a:rPr>
              <a:t>програмирането.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Благодарение на нейните предефинирани функции, можем да постигнем повече с по-малко написан код. Има огромен брой функции. За целите на курса ще се запознаем със следните: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стилове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Събития, свързани с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Ефекти и анимации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премахване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добавянето, 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и да изтриваме дадено съдържание. Това става с функцията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remove().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тази функция можем да изтриваме избрано съдържание от даден елемент(неговите деца)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‘div’).remove(‘p’);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акто </a:t>
            </a: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и да изтриваме едновременно няколко елемента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.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$(‘div’).remove(‘a, p’);</a:t>
            </a:r>
          </a:p>
        </p:txBody>
      </p:sp>
    </p:spTree>
    <p:extLst>
      <p:ext uri="{BB962C8B-B14F-4D97-AF65-F5344CB8AC3E}">
        <p14:creationId xmlns:p14="http://schemas.microsoft.com/office/powerpoint/2010/main" val="187543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класове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функциите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addClass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removeClass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добавяме или премахваме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клас на даден елемент.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addClass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removeClass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добавяният или изтриваният клас в скобите се пише без точка.</a:t>
            </a: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toggleClass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 аналогичен на разгледаните до момента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методи, като той проверява дали желаният елемент притежава даден клас и ако да – го премахва, ако не – го добавя.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$(‘.article’).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toggleClass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(‘active’);</a:t>
            </a:r>
          </a:p>
        </p:txBody>
      </p:sp>
    </p:spTree>
    <p:extLst>
      <p:ext uri="{BB962C8B-B14F-4D97-AF65-F5344CB8AC3E}">
        <p14:creationId xmlns:p14="http://schemas.microsoft.com/office/powerpoint/2010/main" val="332095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взимаме размерите на даден елемент.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посредством функциите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height(), width(),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(),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height()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width()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не включва марджините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innerWidth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в нея включва и падингите.</a:t>
            </a:r>
          </a:p>
        </p:txBody>
      </p:sp>
    </p:spTree>
    <p:extLst>
      <p:ext uri="{BB962C8B-B14F-4D97-AF65-F5344CB8AC3E}">
        <p14:creationId xmlns:p14="http://schemas.microsoft.com/office/powerpoint/2010/main" val="21923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височината на елемента, като в нея включва и падингите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широчината на елемента, като в нея включва и падингите и бордърите.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outerHeight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outerWidth</a:t>
            </a: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()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приемат параметър, като ако той има стойност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 ще върнат височината или широчината, с включени падинги, бордъри и марджини(което липсваше при другите функции или ако тези не приемат параметър).</a:t>
            </a:r>
          </a:p>
        </p:txBody>
      </p:sp>
    </p:spTree>
    <p:extLst>
      <p:ext uri="{BB962C8B-B14F-4D97-AF65-F5344CB8AC3E}">
        <p14:creationId xmlns:p14="http://schemas.microsoft.com/office/powerpoint/2010/main" val="94126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размери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600200"/>
            <a:ext cx="4800600" cy="4659406"/>
          </a:xfrm>
        </p:spPr>
      </p:pic>
    </p:spTree>
    <p:extLst>
      <p:ext uri="{BB962C8B-B14F-4D97-AF65-F5344CB8AC3E}">
        <p14:creationId xmlns:p14="http://schemas.microsoft.com/office/powerpoint/2010/main" val="125353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parent()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родителя на желания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parents(‘element’) </a:t>
            </a:r>
            <a:r>
              <a:rPr lang="bg-BG" sz="2500" dirty="0" smtClean="0">
                <a:solidFill>
                  <a:schemeClr val="bg1"/>
                </a:solidFill>
              </a:rPr>
              <a:t>– връща първия родител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 </a:t>
            </a:r>
            <a:r>
              <a:rPr lang="bg-BG" sz="2500" dirty="0" smtClean="0">
                <a:solidFill>
                  <a:schemeClr val="bg1"/>
                </a:solidFill>
              </a:rPr>
              <a:t>на желания елемент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children()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всички наследници на желания елемент, като може да търси и за наследници с даден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find()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търсен елемент –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siblings() </a:t>
            </a:r>
            <a:r>
              <a:rPr lang="en-US" sz="2500" dirty="0" smtClean="0">
                <a:solidFill>
                  <a:schemeClr val="bg1"/>
                </a:solidFill>
              </a:rPr>
              <a:t>– </a:t>
            </a:r>
            <a:r>
              <a:rPr lang="bg-BG" sz="2500" dirty="0" smtClean="0">
                <a:solidFill>
                  <a:schemeClr val="bg1"/>
                </a:solidFill>
              </a:rPr>
              <a:t>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DOM-a(</a:t>
            </a:r>
            <a:r>
              <a:rPr lang="bg-BG" sz="2500" dirty="0" smtClean="0">
                <a:solidFill>
                  <a:schemeClr val="bg1"/>
                </a:solidFill>
              </a:rPr>
              <a:t>отново може да се търси по </a:t>
            </a:r>
            <a:r>
              <a:rPr lang="en-US" sz="2500" dirty="0" smtClean="0">
                <a:solidFill>
                  <a:schemeClr val="bg1"/>
                </a:solidFill>
              </a:rPr>
              <a:t>class/id/tag)</a:t>
            </a:r>
          </a:p>
        </p:txBody>
      </p:sp>
    </p:spTree>
    <p:extLst>
      <p:ext uri="{BB962C8B-B14F-4D97-AF65-F5344CB8AC3E}">
        <p14:creationId xmlns:p14="http://schemas.microsoft.com/office/powerpoint/2010/main" val="137546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next()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следващия елемент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</a:rPr>
              <a:t>nextAll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всички следващи елементи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</a:rPr>
              <a:t>nextUntil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връща елементите от същото ниво на </a:t>
            </a:r>
            <a:r>
              <a:rPr lang="en-US" sz="2500" dirty="0" smtClean="0">
                <a:solidFill>
                  <a:schemeClr val="bg1"/>
                </a:solidFill>
              </a:rPr>
              <a:t>DOM-a</a:t>
            </a:r>
            <a:r>
              <a:rPr lang="bg-BG" sz="2500" dirty="0" smtClean="0">
                <a:solidFill>
                  <a:schemeClr val="bg1"/>
                </a:solidFill>
              </a:rPr>
              <a:t>, докато не срещне определен елемент</a:t>
            </a:r>
          </a:p>
          <a:p>
            <a:pPr>
              <a:buFontTx/>
              <a:buChar char="-"/>
            </a:pPr>
            <a:r>
              <a:rPr lang="en-US" sz="2500" dirty="0" err="1">
                <a:solidFill>
                  <a:srgbClr val="92D050"/>
                </a:solidFill>
              </a:rPr>
              <a:t>p</a:t>
            </a:r>
            <a:r>
              <a:rPr lang="en-US" sz="2500" dirty="0" err="1" smtClean="0">
                <a:solidFill>
                  <a:srgbClr val="92D050"/>
                </a:solidFill>
              </a:rPr>
              <a:t>rev</a:t>
            </a:r>
            <a:r>
              <a:rPr lang="en-US" sz="2500" dirty="0" smtClean="0">
                <a:solidFill>
                  <a:srgbClr val="92D050"/>
                </a:solidFill>
              </a:rPr>
              <a:t>(), </a:t>
            </a:r>
            <a:r>
              <a:rPr lang="en-US" sz="2500" dirty="0" err="1" smtClean="0">
                <a:solidFill>
                  <a:srgbClr val="92D050"/>
                </a:solidFill>
              </a:rPr>
              <a:t>prevAll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rgbClr val="92D050"/>
                </a:solidFill>
              </a:rPr>
              <a:t>и </a:t>
            </a:r>
            <a:r>
              <a:rPr lang="en-US" sz="2500" dirty="0" err="1" smtClean="0">
                <a:solidFill>
                  <a:srgbClr val="92D050"/>
                </a:solidFill>
              </a:rPr>
              <a:t>prevUntil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методите работят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next </a:t>
            </a:r>
            <a:r>
              <a:rPr lang="bg-BG" sz="2500" dirty="0" smtClean="0">
                <a:solidFill>
                  <a:schemeClr val="bg1"/>
                </a:solidFill>
              </a:rPr>
              <a:t>методите, но връщат елементите преди поставения в скобите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>
                <a:solidFill>
                  <a:srgbClr val="92D050"/>
                </a:solidFill>
              </a:rPr>
              <a:t>f</a:t>
            </a:r>
            <a:r>
              <a:rPr lang="en-US" sz="2500" dirty="0" smtClean="0">
                <a:solidFill>
                  <a:srgbClr val="92D050"/>
                </a:solidFill>
              </a:rPr>
              <a:t>irst() </a:t>
            </a:r>
            <a:r>
              <a:rPr lang="en-US" sz="2500" dirty="0" smtClean="0">
                <a:solidFill>
                  <a:schemeClr val="bg1"/>
                </a:solidFill>
              </a:rPr>
              <a:t>– </a:t>
            </a:r>
            <a:r>
              <a:rPr lang="bg-BG" sz="2500" dirty="0" smtClean="0">
                <a:solidFill>
                  <a:schemeClr val="bg1"/>
                </a:solidFill>
              </a:rPr>
              <a:t>връща първия елемент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last() </a:t>
            </a:r>
            <a:r>
              <a:rPr lang="bg-BG" sz="2500" dirty="0" smtClean="0">
                <a:solidFill>
                  <a:schemeClr val="bg1"/>
                </a:solidFill>
              </a:rPr>
              <a:t>–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first(), </a:t>
            </a:r>
            <a:r>
              <a:rPr lang="bg-BG" sz="2500" dirty="0" smtClean="0">
                <a:solidFill>
                  <a:schemeClr val="bg1"/>
                </a:solidFill>
              </a:rPr>
              <a:t>но връща последния</a:t>
            </a:r>
            <a:endParaRPr lang="en-US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bg-BG" sz="2500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25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5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други функции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err="1" smtClean="0">
                <a:solidFill>
                  <a:srgbClr val="92D050"/>
                </a:solidFill>
              </a:rPr>
              <a:t>eq</a:t>
            </a:r>
            <a:r>
              <a:rPr lang="en-US" sz="2500" dirty="0" smtClean="0">
                <a:solidFill>
                  <a:srgbClr val="92D050"/>
                </a:solidFill>
              </a:rPr>
              <a:t>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елемента с определен индекс, като индексът се поставя в скобите.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not() </a:t>
            </a:r>
            <a:r>
              <a:rPr lang="bg-BG" sz="2500" dirty="0" smtClean="0">
                <a:solidFill>
                  <a:schemeClr val="bg1"/>
                </a:solidFill>
              </a:rPr>
              <a:t>– връща елемент, но го филтрира по това да НЕ съдържа даден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</a:rPr>
              <a:t>filter() </a:t>
            </a:r>
            <a:r>
              <a:rPr lang="en-US" sz="2500" dirty="0" smtClean="0">
                <a:solidFill>
                  <a:schemeClr val="bg1"/>
                </a:solidFill>
              </a:rPr>
              <a:t>–</a:t>
            </a:r>
            <a:r>
              <a:rPr lang="bg-BG" sz="2500" dirty="0" smtClean="0">
                <a:solidFill>
                  <a:schemeClr val="bg1"/>
                </a:solidFill>
              </a:rPr>
              <a:t> абсолютно аналогично на </a:t>
            </a:r>
            <a:r>
              <a:rPr lang="en-US" sz="2500" dirty="0" smtClean="0">
                <a:solidFill>
                  <a:schemeClr val="bg1"/>
                </a:solidFill>
              </a:rPr>
              <a:t>not(), </a:t>
            </a:r>
            <a:r>
              <a:rPr lang="bg-BG" sz="2500" dirty="0" smtClean="0">
                <a:solidFill>
                  <a:schemeClr val="bg1"/>
                </a:solidFill>
              </a:rPr>
              <a:t>но обратното – тук се филтрират всички елементи, които имат определен </a:t>
            </a:r>
            <a:r>
              <a:rPr lang="en-US" sz="2500" dirty="0" smtClean="0">
                <a:solidFill>
                  <a:schemeClr val="bg1"/>
                </a:solidFill>
              </a:rPr>
              <a:t>class/id/attribute</a:t>
            </a:r>
          </a:p>
        </p:txBody>
      </p:sp>
    </p:spTree>
    <p:extLst>
      <p:ext uri="{BB962C8B-B14F-4D97-AF65-F5344CB8AC3E}">
        <p14:creationId xmlns:p14="http://schemas.microsoft.com/office/powerpoint/2010/main" val="86666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скрива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или показва друг елемент(отново по избор) съответно ако елементът е показан или скрит.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 зареждане на страницата анимира елемент по избор, като му прилага двойни на началните широчина и височина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fadeIn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друг.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fadeOut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друг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прилага 5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стила по избор на друг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slideUp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друг елемент.</a:t>
            </a:r>
          </a:p>
          <a:p>
            <a:pPr marL="457200" indent="-457200">
              <a:buAutoNum type="arabicPeriod" startAt="6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slideDown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друг </a:t>
            </a:r>
            <a:r>
              <a:rPr lang="bg-BG" sz="2000" b="1" smtClean="0">
                <a:solidFill>
                  <a:schemeClr val="bg1">
                    <a:lumMod val="95000"/>
                  </a:schemeClr>
                </a:solidFill>
              </a:rPr>
              <a:t>елемент.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</a:rPr>
              <a:t>най-използваната библиотека за момента. Тя е използвана от някои от най-големите компании за уеб приложенията си: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IBM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Google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HP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Microsoft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Библиотеката е така създадена, че да бъде поддържана във всички масови браузъри, включително </a:t>
            </a:r>
            <a:r>
              <a:rPr lang="en-US" sz="2500" dirty="0" smtClean="0">
                <a:solidFill>
                  <a:schemeClr val="bg1"/>
                </a:solidFill>
              </a:rPr>
              <a:t>Internet Explorer 6. </a:t>
            </a:r>
            <a:r>
              <a:rPr lang="bg-BG" sz="2500" dirty="0" smtClean="0">
                <a:solidFill>
                  <a:schemeClr val="bg1"/>
                </a:solidFill>
              </a:rPr>
              <a:t>Това означава, че функционалността, която създаваме, ще бъде еднаква във всички браузъри.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</a:t>
            </a:r>
            <a:r>
              <a:rPr lang="en-US" sz="3000" dirty="0" smtClean="0">
                <a:solidFill>
                  <a:schemeClr val="accent6"/>
                </a:solidFill>
              </a:rPr>
              <a:t>include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За да можем да използваме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в нашите скриптове(или на страницата), първо трябва да добавим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библиотеката на сайта си. Добавянето става по стандартния начин за всички скриптове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в </a:t>
            </a:r>
            <a:r>
              <a:rPr lang="en-US" sz="2500" dirty="0" smtClean="0">
                <a:solidFill>
                  <a:schemeClr val="bg1"/>
                </a:solidFill>
              </a:rPr>
              <a:t>head </a:t>
            </a:r>
            <a:r>
              <a:rPr lang="bg-BG" sz="2500" dirty="0" smtClean="0">
                <a:solidFill>
                  <a:schemeClr val="bg1"/>
                </a:solidFill>
              </a:rPr>
              <a:t>частта: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Ако използваме линк към сайта на </a:t>
            </a:r>
            <a:r>
              <a:rPr lang="en-US" sz="2500" dirty="0" smtClean="0">
                <a:solidFill>
                  <a:schemeClr val="bg1"/>
                </a:solidFill>
              </a:rPr>
              <a:t>jQuery: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8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="http://code.jquery.com/jquery-1.11.3.min.js"&gt;&lt;/script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500" dirty="0" smtClean="0">
              <a:solidFill>
                <a:srgbClr val="92D05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локална директория: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800" dirty="0" err="1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=“jquery-1.11.3.min.js”&gt;&lt;/script&gt;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Важно е да се отбележи,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скриптът трябва да бъде зареден преди скриптовете, в които ще използваме библиотеката.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синтаксис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Най-общо синтаксисът за извършване на дадена операция в </a:t>
            </a:r>
            <a:r>
              <a:rPr lang="en-US" sz="2500" dirty="0" smtClean="0">
                <a:solidFill>
                  <a:schemeClr val="bg1"/>
                </a:solidFill>
              </a:rPr>
              <a:t>jQuery e: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$(</a:t>
            </a:r>
            <a:r>
              <a:rPr lang="bg-BG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елемент).функция();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Както следва: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rgbClr val="92D050"/>
                </a:solidFill>
                <a:latin typeface="+mj-lt"/>
                <a:cs typeface="Courier New" panose="02070309020205020404" pitchFamily="49" charset="0"/>
              </a:rPr>
              <a:t>$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знакът е задължителен при достъпване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 е елементът, върху който ще извършваме желаната манипулация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е предефинираната операция, която целим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$(‘.main’).hide();</a:t>
            </a: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този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фрагмент код, елементът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.main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се скрие от страницата ни.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err="1" smtClean="0">
                <a:solidFill>
                  <a:schemeClr val="accent6"/>
                </a:solidFill>
              </a:rPr>
              <a:t>document.ready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Благодарение на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засечем момента, в който страницата ни е заредена. С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още по-лесно. Има два начина за дефиниране на определени действия веднага щом документът е зареден: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Пълна версия: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Кратка версия: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7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$(function() {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sz="19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в двата случая, при зареждане на страницата, ще се покаже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 message,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който ще ни уведоми, че страницата е заредена.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селектори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5240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Селекторите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абсолютно аналогичен начин на този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клас, 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$(‘.class’).hide();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елемент с дадено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$(‘#id’).hide();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таг, използваме следната дефиниция: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‘div’).hide();</a:t>
            </a:r>
            <a:endParaRPr lang="bg-BG" sz="1800" dirty="0" smtClean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таргетираме даден елемент по няколко селектора(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id-class, tag-class, tag-id…)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’).hide();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Подобно на JavaScript, в jQuery можем да дефинираме какво ще се случва, когато дадено събитие се случи в страницата ни. Съществуват следните събития: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13430"/>
              </p:ext>
            </p:extLst>
          </p:nvPr>
        </p:nvGraphicFramePr>
        <p:xfrm>
          <a:off x="4648200" y="1366520"/>
          <a:ext cx="3810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Mouseleave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Keypress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Примери: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 link is clicked’);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alert(‘you’ve hovered a div’);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the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hover(function(){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$(‘input’).focus(function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$(this).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(‘background-color’, ‘#000’);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3820</TotalTime>
  <Words>1636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Courier New</vt:lpstr>
      <vt:lpstr>Office Theme</vt:lpstr>
      <vt:lpstr>jQuery</vt:lpstr>
      <vt:lpstr>jQuery</vt:lpstr>
      <vt:lpstr>jQuery</vt:lpstr>
      <vt:lpstr>jQuery - include</vt:lpstr>
      <vt:lpstr>jQuery - синтаксис</vt:lpstr>
      <vt:lpstr>jQuery – document.ready</vt:lpstr>
      <vt:lpstr>jQuery – селектори</vt:lpstr>
      <vt:lpstr>jQuery – събития</vt:lpstr>
      <vt:lpstr>jQuery – събития</vt:lpstr>
      <vt:lpstr>jQuery – ефекти</vt:lpstr>
      <vt:lpstr>jQuery – ефекти</vt:lpstr>
      <vt:lpstr>jQuery – ефекти</vt:lpstr>
      <vt:lpstr>jQuery – ефекти</vt:lpstr>
      <vt:lpstr>jQuery – вериги</vt:lpstr>
      <vt:lpstr>jQuery – CSS</vt:lpstr>
      <vt:lpstr>jQuery – взимане на съдържание и атрибути</vt:lpstr>
      <vt:lpstr>jQuery – взимане на съдържание и атрибути</vt:lpstr>
      <vt:lpstr>jQuery – промянана съдържание и атрибути</vt:lpstr>
      <vt:lpstr>jQuery – добавяне</vt:lpstr>
      <vt:lpstr>jQuery – премахване</vt:lpstr>
      <vt:lpstr>jQuery – класове</vt:lpstr>
      <vt:lpstr>jQuery – размери</vt:lpstr>
      <vt:lpstr>jQuery – размери</vt:lpstr>
      <vt:lpstr>jQuery – размери</vt:lpstr>
      <vt:lpstr>jQuery – други функции</vt:lpstr>
      <vt:lpstr>jQuery – други функции</vt:lpstr>
      <vt:lpstr>jQuery – други функции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697</cp:revision>
  <dcterms:created xsi:type="dcterms:W3CDTF">2015-03-24T20:13:30Z</dcterms:created>
  <dcterms:modified xsi:type="dcterms:W3CDTF">2016-07-12T09:56:06Z</dcterms:modified>
</cp:coreProperties>
</file>