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9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5" r:id="rId12"/>
    <p:sldId id="301" r:id="rId13"/>
    <p:sldId id="297" r:id="rId14"/>
    <p:sldId id="291" r:id="rId15"/>
    <p:sldId id="290" r:id="rId16"/>
    <p:sldId id="302" r:id="rId17"/>
    <p:sldId id="303" r:id="rId18"/>
    <p:sldId id="304" r:id="rId19"/>
    <p:sldId id="300" r:id="rId20"/>
    <p:sldId id="265" r:id="rId21"/>
    <p:sldId id="269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nle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CSS препроцесори – SASS и LESS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7" y="726291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92D050"/>
                </a:solidFill>
              </a:rPr>
              <a:t>Mixin</a:t>
            </a:r>
            <a:r>
              <a:rPr lang="en-US" sz="3000" dirty="0">
                <a:solidFill>
                  <a:srgbClr val="92D050"/>
                </a:solidFill>
              </a:rPr>
              <a:t>: @</a:t>
            </a:r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bg-BG" sz="2400" dirty="0" smtClean="0">
                <a:solidFill>
                  <a:schemeClr val="bg1"/>
                </a:solidFill>
              </a:rPr>
              <a:t>Подобни на функции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bg-BG" sz="3000" dirty="0" smtClean="0">
                <a:solidFill>
                  <a:schemeClr val="bg1"/>
                </a:solidFill>
              </a:rPr>
              <a:t>Деклариране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83128" y="30480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large-text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bg-BG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weight: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15661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rgbClr val="92D050"/>
                </a:solidFill>
              </a:rPr>
              <a:t>Използване на </a:t>
            </a:r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r>
              <a:rPr lang="en-US" sz="3000" dirty="0" smtClean="0">
                <a:solidFill>
                  <a:srgbClr val="92D050"/>
                </a:solidFill>
              </a:rPr>
              <a:t> – </a:t>
            </a:r>
            <a:r>
              <a:rPr lang="bg-BG" sz="3000" dirty="0" smtClean="0">
                <a:solidFill>
                  <a:srgbClr val="92D050"/>
                </a:solidFill>
              </a:rPr>
              <a:t>посредством </a:t>
            </a:r>
            <a:r>
              <a:rPr lang="en-US" sz="3000" dirty="0" smtClean="0">
                <a:solidFill>
                  <a:srgbClr val="92D050"/>
                </a:solidFill>
              </a:rPr>
              <a:t>@include</a:t>
            </a:r>
            <a:endParaRPr lang="bg-BG" sz="3000" dirty="0" smtClean="0">
              <a:solidFill>
                <a:srgbClr val="92D050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              -</a:t>
            </a:r>
            <a:r>
              <a:rPr lang="en-US" sz="3000" dirty="0" smtClean="0">
                <a:solidFill>
                  <a:schemeClr val="bg1"/>
                </a:solidFill>
              </a:rPr>
              <a:t>&gt;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.page-title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@include large-text;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4px;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10px;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0599" y="3200399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.page-title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Arial;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#ff0000;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4px;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10px; }</a:t>
            </a:r>
          </a:p>
        </p:txBody>
      </p:sp>
    </p:spTree>
    <p:extLst>
      <p:ext uri="{BB962C8B-B14F-4D97-AF65-F5344CB8AC3E}">
        <p14:creationId xmlns:p14="http://schemas.microsoft.com/office/powerpoint/2010/main" val="11829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797988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r>
              <a:rPr lang="en-US" sz="3000" dirty="0" smtClean="0">
                <a:solidFill>
                  <a:srgbClr val="92D050"/>
                </a:solidFill>
              </a:rPr>
              <a:t> </a:t>
            </a:r>
            <a:r>
              <a:rPr lang="bg-BG" sz="3000" dirty="0" smtClean="0">
                <a:solidFill>
                  <a:srgbClr val="92D050"/>
                </a:solidFill>
              </a:rPr>
              <a:t>с аргументи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              -</a:t>
            </a:r>
            <a:r>
              <a:rPr lang="en-US" sz="3000" dirty="0" smtClean="0">
                <a:solidFill>
                  <a:schemeClr val="bg1"/>
                </a:solidFill>
              </a:rPr>
              <a:t>&gt;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4016" y="3197180"/>
            <a:ext cx="4231784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fancy-border($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color, $width)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$width solid $color;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@include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fancy-border(blue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1px);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56162" y="3197180"/>
            <a:ext cx="4235438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blue;}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199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762000" y="20574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rgbClr val="92D050"/>
                </a:solidFill>
              </a:rPr>
              <a:t>Вмъкване на файл в друг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@import "</a:t>
            </a:r>
            <a:r>
              <a:rPr lang="en-US" sz="2400" dirty="0" err="1">
                <a:solidFill>
                  <a:schemeClr val="bg1"/>
                </a:solidFill>
              </a:rPr>
              <a:t>foo.scss</a:t>
            </a:r>
            <a:r>
              <a:rPr lang="en-US" sz="2400" dirty="0">
                <a:solidFill>
                  <a:schemeClr val="bg1"/>
                </a:solidFill>
              </a:rPr>
              <a:t>";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SASS – </a:t>
            </a:r>
            <a:r>
              <a:rPr lang="bg-BG" dirty="0" smtClean="0">
                <a:solidFill>
                  <a:schemeClr val="accent6"/>
                </a:solidFill>
              </a:rPr>
              <a:t>примерна структура на проект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index.html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style.css</a:t>
            </a: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style.scss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helpers.scss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mixins.scss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navigation.scss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icons.scss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buttons.scss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3276600"/>
            <a:ext cx="0" cy="28495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1866900" y="3543300"/>
            <a:ext cx="1600200" cy="762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7923" y="3863181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@include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2209802" y="2362200"/>
            <a:ext cx="533399" cy="3810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6501" y="2129571"/>
            <a:ext cx="166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chemeClr val="bg1"/>
                </a:solidFill>
              </a:rPr>
              <a:t>комплилация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- </a:t>
            </a:r>
            <a:r>
              <a:rPr lang="en-US" sz="3600" dirty="0">
                <a:solidFill>
                  <a:srgbClr val="0070C0"/>
                </a:solidFill>
              </a:rPr>
              <a:t>http://lesscss.org/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Graphic User Interface –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WinLess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://winless.org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/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9030"/>
            <a:ext cx="5811520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68445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– </a:t>
            </a:r>
            <a:r>
              <a:rPr lang="bg-BG" sz="3200" dirty="0" smtClean="0">
                <a:solidFill>
                  <a:schemeClr val="accent6"/>
                </a:solidFill>
              </a:rPr>
              <a:t>най-използвани функционалности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същите функционалности като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SASS</a:t>
            </a:r>
          </a:p>
          <a:p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Влагане на селектори</a:t>
            </a:r>
          </a:p>
          <a:p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Променливи</a:t>
            </a:r>
          </a:p>
          <a:p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Интерполация</a:t>
            </a:r>
          </a:p>
          <a:p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Миксини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Основните разлики са символа за променливи -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миксините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68445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– </a:t>
            </a:r>
            <a:r>
              <a:rPr lang="bg-BG" sz="3200" dirty="0" smtClean="0">
                <a:solidFill>
                  <a:schemeClr val="accent6"/>
                </a:solidFill>
              </a:rPr>
              <a:t>най-използвани функционалности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Променливи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@main-color</a:t>
            </a:r>
            <a:r>
              <a:rPr lang="en-US" sz="2800" dirty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lang="en-US" sz="28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ffffff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68445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7452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92D050"/>
                </a:solidFill>
              </a:rPr>
              <a:t>Mixin</a:t>
            </a:r>
            <a:r>
              <a:rPr lang="en-US" sz="3000" dirty="0">
                <a:solidFill>
                  <a:srgbClr val="92D050"/>
                </a:solidFill>
              </a:rPr>
              <a:t>: @</a:t>
            </a:r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bg-BG" sz="2400" dirty="0" smtClean="0">
                <a:solidFill>
                  <a:schemeClr val="bg1"/>
                </a:solidFill>
              </a:rPr>
              <a:t>Подобни на функции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bg-BG" sz="3000" dirty="0" smtClean="0">
                <a:solidFill>
                  <a:schemeClr val="bg1"/>
                </a:solidFill>
              </a:rPr>
              <a:t>Деклариране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83128" y="30480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.border-radius(@size)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@size; 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90" y="340528"/>
            <a:ext cx="1895475" cy="771525"/>
          </a:xfrm>
        </p:spPr>
      </p:pic>
    </p:spTree>
    <p:extLst>
      <p:ext uri="{BB962C8B-B14F-4D97-AF65-F5344CB8AC3E}">
        <p14:creationId xmlns:p14="http://schemas.microsoft.com/office/powerpoint/2010/main" val="37764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06996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rgbClr val="92D050"/>
                </a:solidFill>
              </a:rPr>
              <a:t>Използване на </a:t>
            </a:r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r>
              <a:rPr lang="en-US" sz="3000" dirty="0" smtClean="0">
                <a:solidFill>
                  <a:srgbClr val="92D050"/>
                </a:solidFill>
              </a:rPr>
              <a:t> </a:t>
            </a:r>
            <a:endParaRPr lang="bg-BG" sz="3000" dirty="0" smtClean="0">
              <a:solidFill>
                <a:srgbClr val="92D050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LESS </a:t>
            </a:r>
            <a:r>
              <a:rPr lang="bg-BG" sz="3000" dirty="0" smtClean="0">
                <a:solidFill>
                  <a:schemeClr val="bg1"/>
                </a:solidFill>
              </a:rPr>
              <a:t>файл               -</a:t>
            </a:r>
            <a:r>
              <a:rPr lang="en-US" sz="3000" dirty="0" smtClean="0">
                <a:solidFill>
                  <a:schemeClr val="bg1"/>
                </a:solidFill>
              </a:rPr>
              <a:t>&gt;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.main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.border-radius(5px;)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0599" y="3200399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.main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5px;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90" y="349874"/>
            <a:ext cx="1895475" cy="771525"/>
          </a:xfrm>
        </p:spPr>
      </p:pic>
    </p:spTree>
    <p:extLst>
      <p:ext uri="{BB962C8B-B14F-4D97-AF65-F5344CB8AC3E}">
        <p14:creationId xmlns:p14="http://schemas.microsoft.com/office/powerpoint/2010/main" val="14357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представляват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ru-RU" dirty="0" smtClean="0">
                <a:solidFill>
                  <a:schemeClr val="accent6"/>
                </a:solidFill>
              </a:rPr>
              <a:t>CSS препроцесорите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 са разширение 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Спомагат за писането на лесен за поддръжка код, като сериозно намаляват количеството 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декларациите. Най-голяма приложимост препроцесорите имат в големи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потребителски интерфейси, които изискват огромни количества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SASS/LESS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 се превежда до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се направи страница, подобна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06-SASS&amp;LESS-tasks\task1.PNG,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като използвате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SASS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или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LESS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Може да изберете цветове по ваш избор. За улеснение съм сложила и папка с картинки, които може да използвате. Във файла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movies-info.txt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се намира и информация за филми, отново за да не се налага да търсите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Най-разпространени препроцесори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Sass</a:t>
            </a:r>
          </a:p>
          <a:p>
            <a:r>
              <a:rPr lang="en-US" sz="30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Less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Stylus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CSS-Crush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Myth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Rework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838199"/>
            <a:ext cx="8610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en-US" sz="3100" dirty="0" smtClean="0">
                <a:solidFill>
                  <a:schemeClr val="accent6"/>
                </a:solidFill>
              </a:rPr>
              <a:t>Syntactically </a:t>
            </a:r>
            <a:r>
              <a:rPr lang="en-US" sz="3100" dirty="0">
                <a:solidFill>
                  <a:schemeClr val="accent6"/>
                </a:solidFill>
              </a:rPr>
              <a:t>Awesome </a:t>
            </a:r>
            <a:r>
              <a:rPr lang="en-US" sz="3100" dirty="0" err="1" smtClean="0">
                <a:solidFill>
                  <a:schemeClr val="accent6"/>
                </a:solidFill>
              </a:rPr>
              <a:t>Stylesheets</a:t>
            </a:r>
            <a:r>
              <a:rPr lang="en-US" sz="3100" dirty="0">
                <a:solidFill>
                  <a:schemeClr val="accent6"/>
                </a:solidFill>
              </a:rPr>
              <a:t/>
            </a:r>
            <a:br>
              <a:rPr lang="en-US" sz="3100" dirty="0">
                <a:solidFill>
                  <a:schemeClr val="accent6"/>
                </a:solidFill>
              </a:rPr>
            </a:br>
            <a:r>
              <a:rPr lang="en-US" sz="3100" dirty="0">
                <a:solidFill>
                  <a:srgbClr val="0070C0"/>
                </a:solidFill>
              </a:rPr>
              <a:t>http://sass-lang.com/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457200" y="1563707"/>
            <a:ext cx="762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chemeClr val="bg1"/>
                </a:solidFill>
              </a:rPr>
              <a:t>Превежда се до чест </a:t>
            </a:r>
            <a:r>
              <a:rPr lang="en-US" sz="3000" dirty="0" smtClean="0">
                <a:solidFill>
                  <a:schemeClr val="bg1"/>
                </a:solidFill>
              </a:rPr>
              <a:t>CSS </a:t>
            </a:r>
            <a:r>
              <a:rPr lang="bg-BG" sz="3000" dirty="0" smtClean="0">
                <a:solidFill>
                  <a:schemeClr val="bg1"/>
                </a:solidFill>
              </a:rPr>
              <a:t>на сървърно ниво посредством </a:t>
            </a:r>
            <a:r>
              <a:rPr lang="en-US" sz="3000" dirty="0" smtClean="0">
                <a:solidFill>
                  <a:schemeClr val="bg1"/>
                </a:solidFill>
              </a:rPr>
              <a:t>Ruby</a:t>
            </a:r>
            <a:endParaRPr lang="bg-BG" sz="30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 smtClean="0">
                <a:solidFill>
                  <a:schemeClr val="bg1"/>
                </a:solidFill>
              </a:rPr>
              <a:t>Как да работим със </a:t>
            </a:r>
            <a:r>
              <a:rPr lang="en-US" sz="3000" dirty="0" smtClean="0">
                <a:solidFill>
                  <a:schemeClr val="bg1"/>
                </a:solidFill>
              </a:rPr>
              <a:t>SASS</a:t>
            </a:r>
            <a:r>
              <a:rPr lang="bg-BG" sz="3000" dirty="0">
                <a:solidFill>
                  <a:schemeClr val="bg1"/>
                </a:solidFill>
              </a:rPr>
              <a:t>: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1. </a:t>
            </a:r>
            <a:r>
              <a:rPr lang="bg-BG" sz="3000" dirty="0" smtClean="0">
                <a:solidFill>
                  <a:schemeClr val="bg1"/>
                </a:solidFill>
              </a:rPr>
              <a:t>Инсталирайте </a:t>
            </a:r>
            <a:r>
              <a:rPr lang="en-US" sz="3000" dirty="0" smtClean="0">
                <a:solidFill>
                  <a:schemeClr val="bg1"/>
                </a:solidFill>
              </a:rPr>
              <a:t>Ruby </a:t>
            </a:r>
            <a:r>
              <a:rPr lang="en-US" sz="30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3000" dirty="0">
                <a:solidFill>
                  <a:schemeClr val="bg1"/>
                </a:solidFill>
                <a:hlinkClick r:id="rId3"/>
              </a:rPr>
              <a:t>://rubyinstaller.org</a:t>
            </a:r>
            <a:r>
              <a:rPr lang="en-US" sz="30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2. </a:t>
            </a:r>
            <a:r>
              <a:rPr lang="bg-BG" sz="3000" dirty="0" smtClean="0">
                <a:solidFill>
                  <a:schemeClr val="bg1"/>
                </a:solidFill>
              </a:rPr>
              <a:t>Пуснете </a:t>
            </a:r>
            <a:r>
              <a:rPr lang="en-US" sz="3000" dirty="0" smtClean="0">
                <a:solidFill>
                  <a:schemeClr val="bg1"/>
                </a:solidFill>
              </a:rPr>
              <a:t>Ruby </a:t>
            </a:r>
            <a:r>
              <a:rPr lang="bg-BG" sz="3000" dirty="0" smtClean="0">
                <a:solidFill>
                  <a:schemeClr val="bg1"/>
                </a:solidFill>
              </a:rPr>
              <a:t>да слуша за промени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rgbClr val="92D050"/>
                </a:solidFill>
              </a:rPr>
              <a:t>sass </a:t>
            </a:r>
            <a:r>
              <a:rPr lang="en-US" sz="3000" dirty="0">
                <a:solidFill>
                  <a:srgbClr val="92D050"/>
                </a:solidFill>
              </a:rPr>
              <a:t>--watch </a:t>
            </a:r>
            <a:r>
              <a:rPr lang="en-US" sz="3000" dirty="0" err="1" smtClean="0">
                <a:solidFill>
                  <a:srgbClr val="92D050"/>
                </a:solidFill>
              </a:rPr>
              <a:t>input.scss:output.css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3. </a:t>
            </a:r>
            <a:r>
              <a:rPr lang="bg-BG" sz="3000" dirty="0" smtClean="0">
                <a:solidFill>
                  <a:schemeClr val="bg1"/>
                </a:solidFill>
              </a:rPr>
              <a:t>Пишем стиловете в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файла, но инклудваме </a:t>
            </a:r>
            <a:r>
              <a:rPr lang="en-US" sz="3000" dirty="0" smtClean="0">
                <a:solidFill>
                  <a:schemeClr val="bg1"/>
                </a:solidFill>
              </a:rPr>
              <a:t>CSS </a:t>
            </a:r>
            <a:r>
              <a:rPr lang="bg-BG" sz="3000" dirty="0" smtClean="0">
                <a:solidFill>
                  <a:schemeClr val="bg1"/>
                </a:solidFill>
              </a:rPr>
              <a:t>файла в </a:t>
            </a:r>
            <a:r>
              <a:rPr lang="en-US" sz="3000" dirty="0" smtClean="0">
                <a:solidFill>
                  <a:schemeClr val="bg1"/>
                </a:solidFill>
              </a:rPr>
              <a:t>head </a:t>
            </a:r>
            <a:r>
              <a:rPr lang="bg-BG" sz="3000" dirty="0" smtClean="0">
                <a:solidFill>
                  <a:schemeClr val="bg1"/>
                </a:solidFill>
              </a:rPr>
              <a:t>тага</a:t>
            </a:r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838199"/>
            <a:ext cx="8610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</a:rPr>
              <a:t>Nested Roles</a:t>
            </a: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8904" y="2551378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font-size: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18px;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8794" y="2531678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font-size: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18px;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2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838199"/>
            <a:ext cx="8610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Nested Roles – </a:t>
            </a:r>
            <a:r>
              <a:rPr lang="bg-BG" sz="3000" dirty="0" smtClean="0">
                <a:solidFill>
                  <a:schemeClr val="bg1"/>
                </a:solidFill>
              </a:rPr>
              <a:t>селекторите могат да </a:t>
            </a:r>
            <a:r>
              <a:rPr lang="bg-BG" sz="3000" dirty="0" smtClean="0">
                <a:solidFill>
                  <a:srgbClr val="92D050"/>
                </a:solidFill>
              </a:rPr>
              <a:t>реферират себе си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&amp;:hover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50158" y="3092632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6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65030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Variables: </a:t>
            </a:r>
            <a:r>
              <a:rPr lang="en-US" sz="3000" dirty="0" smtClean="0">
                <a:solidFill>
                  <a:srgbClr val="92D050"/>
                </a:solidFill>
              </a:rPr>
              <a:t>$</a:t>
            </a:r>
          </a:p>
          <a:p>
            <a:r>
              <a:rPr lang="en-US" sz="2400" dirty="0">
                <a:solidFill>
                  <a:schemeClr val="bg1"/>
                </a:solidFill>
              </a:rPr>
              <a:t>$width: 5em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$width: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100px;</a:t>
            </a:r>
            <a:endParaRPr lang="en-US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$width;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61963" y="317706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100px;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26529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Interpolation: </a:t>
            </a:r>
            <a:r>
              <a:rPr lang="en-US" sz="3000" dirty="0" smtClean="0">
                <a:solidFill>
                  <a:srgbClr val="92D050"/>
                </a:solidFill>
              </a:rPr>
              <a:t>#{}</a:t>
            </a:r>
          </a:p>
          <a:p>
            <a:r>
              <a:rPr lang="bg-BG" sz="2400" dirty="0" smtClean="0">
                <a:solidFill>
                  <a:schemeClr val="bg1"/>
                </a:solidFill>
              </a:rPr>
              <a:t>Можем да използваме </a:t>
            </a:r>
            <a:r>
              <a:rPr lang="en-US" sz="2400" dirty="0" smtClean="0">
                <a:solidFill>
                  <a:schemeClr val="bg1"/>
                </a:solidFill>
              </a:rPr>
              <a:t>SASS </a:t>
            </a:r>
            <a:r>
              <a:rPr lang="bg-BG" sz="2400" dirty="0" smtClean="0">
                <a:solidFill>
                  <a:schemeClr val="bg1"/>
                </a:solidFill>
              </a:rPr>
              <a:t>променливи в селектори и </a:t>
            </a:r>
            <a:r>
              <a:rPr lang="en-US" sz="2400" dirty="0" smtClean="0">
                <a:solidFill>
                  <a:schemeClr val="bg1"/>
                </a:solidFill>
              </a:rPr>
              <a:t>CSS</a:t>
            </a:r>
            <a:r>
              <a:rPr lang="bg-BG" sz="2400" dirty="0" smtClean="0">
                <a:solidFill>
                  <a:schemeClr val="bg1"/>
                </a:solidFill>
              </a:rPr>
              <a:t> пропъртита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$name: foo;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border;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p.#{$name}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#{$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}-color: blue;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61963" y="317706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p.foo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border-color: blue; }</a:t>
            </a:r>
          </a:p>
        </p:txBody>
      </p:sp>
    </p:spTree>
    <p:extLst>
      <p:ext uri="{BB962C8B-B14F-4D97-AF65-F5344CB8AC3E}">
        <p14:creationId xmlns:p14="http://schemas.microsoft.com/office/powerpoint/2010/main" val="16335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26529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rgbClr val="92D050"/>
                </a:solidFill>
              </a:rPr>
              <a:t>Наследяване </a:t>
            </a:r>
            <a:r>
              <a:rPr lang="en-US" sz="3000" dirty="0" smtClean="0">
                <a:solidFill>
                  <a:srgbClr val="92D050"/>
                </a:solidFill>
              </a:rPr>
              <a:t>@extend</a:t>
            </a:r>
          </a:p>
          <a:p>
            <a:r>
              <a:rPr lang="bg-BG" sz="2400" dirty="0" smtClean="0">
                <a:solidFill>
                  <a:schemeClr val="bg1"/>
                </a:solidFill>
              </a:rPr>
              <a:t>Можем да използваме </a:t>
            </a:r>
            <a:r>
              <a:rPr lang="en-US" sz="2400" dirty="0" smtClean="0">
                <a:solidFill>
                  <a:schemeClr val="bg1"/>
                </a:solidFill>
              </a:rPr>
              <a:t>SASS </a:t>
            </a:r>
            <a:r>
              <a:rPr lang="bg-BG" sz="2400" dirty="0" smtClean="0">
                <a:solidFill>
                  <a:schemeClr val="bg1"/>
                </a:solidFill>
              </a:rPr>
              <a:t>променливи в селектори и </a:t>
            </a:r>
            <a:r>
              <a:rPr lang="en-US" sz="2400" dirty="0" smtClean="0">
                <a:solidFill>
                  <a:schemeClr val="bg1"/>
                </a:solidFill>
              </a:rPr>
              <a:t>CSS</a:t>
            </a:r>
            <a:r>
              <a:rPr lang="bg-BG" sz="2400" dirty="0" smtClean="0">
                <a:solidFill>
                  <a:schemeClr val="bg1"/>
                </a:solidFill>
              </a:rPr>
              <a:t> пропъртита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.error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#f00;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fdd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seriousError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@extend .error;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border-width: 3px;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61963" y="317706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.error, .seriousError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#f00;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#fdd;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.seriousError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border-width: 3px;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3455</TotalTime>
  <Words>779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Wingdings</vt:lpstr>
      <vt:lpstr>Wingdings 2</vt:lpstr>
      <vt:lpstr>Office Theme</vt:lpstr>
      <vt:lpstr>CSS препроцесори – SASS и LESS</vt:lpstr>
      <vt:lpstr>Какво представляват CSS препроцесорите</vt:lpstr>
      <vt:lpstr>Най-разпространени препроцесори</vt:lpstr>
      <vt:lpstr>SASS – Syntactically Awesome Stylesheets http://sass-lang.com/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примерна структура на проект</vt:lpstr>
      <vt:lpstr>LESS - http://lesscss.org/ </vt:lpstr>
      <vt:lpstr>LESS – най-използвани функционалности</vt:lpstr>
      <vt:lpstr>LESS – най-използвани функционалности</vt:lpstr>
      <vt:lpstr>LESS – Най-използвани функционалности </vt:lpstr>
      <vt:lpstr>LESS – Най-използвани функционалности 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218</cp:revision>
  <dcterms:created xsi:type="dcterms:W3CDTF">2015-03-24T20:13:30Z</dcterms:created>
  <dcterms:modified xsi:type="dcterms:W3CDTF">2016-06-19T19:10:27Z</dcterms:modified>
</cp:coreProperties>
</file>