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3" r:id="rId3"/>
    <p:sldId id="294" r:id="rId4"/>
    <p:sldId id="263" r:id="rId5"/>
    <p:sldId id="295" r:id="rId6"/>
    <p:sldId id="296" r:id="rId7"/>
    <p:sldId id="273" r:id="rId8"/>
    <p:sldId id="270" r:id="rId9"/>
    <p:sldId id="297" r:id="rId10"/>
    <p:sldId id="274" r:id="rId11"/>
    <p:sldId id="277" r:id="rId12"/>
    <p:sldId id="288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265" r:id="rId36"/>
    <p:sldId id="269" r:id="rId3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11.6.2016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CSS - </a:t>
            </a:r>
            <a:r>
              <a:rPr lang="bg-BG" dirty="0">
                <a:solidFill>
                  <a:schemeClr val="accent6"/>
                </a:solidFill>
              </a:rPr>
              <a:t>стилове, селектори, шрифтове, позициониране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1553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" y="1600200"/>
            <a:ext cx="6438239" cy="390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161" y="5791200"/>
            <a:ext cx="7737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!important – </a:t>
            </a:r>
            <a:r>
              <a:rPr lang="bg-BG" sz="3200" dirty="0" smtClean="0">
                <a:solidFill>
                  <a:srgbClr val="FF0000"/>
                </a:solidFill>
              </a:rPr>
              <a:t>желателно е да бъде </a:t>
            </a:r>
            <a:r>
              <a:rPr lang="bg-BG" sz="3200" b="1" dirty="0" smtClean="0">
                <a:solidFill>
                  <a:srgbClr val="FF0000"/>
                </a:solidFill>
              </a:rPr>
              <a:t>избягван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</a:t>
            </a:r>
            <a:r>
              <a:rPr lang="bg-BG" dirty="0" smtClean="0">
                <a:solidFill>
                  <a:schemeClr val="accent6"/>
                </a:solidFill>
              </a:rPr>
              <a:t> конвенции за именуване на класове и </a:t>
            </a:r>
            <a:r>
              <a:rPr lang="en-US" dirty="0" smtClean="0">
                <a:solidFill>
                  <a:schemeClr val="accent6"/>
                </a:solidFill>
              </a:rPr>
              <a:t>id</a:t>
            </a:r>
            <a:r>
              <a:rPr lang="bg-BG" dirty="0" smtClean="0">
                <a:solidFill>
                  <a:schemeClr val="accent6"/>
                </a:solidFill>
              </a:rPr>
              <a:t>-та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662" y="2209800"/>
            <a:ext cx="8362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 case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 case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some-class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 case</a:t>
            </a:r>
          </a:p>
          <a:p>
            <a:pPr lvl="1"/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some_class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CSS </a:t>
            </a:r>
            <a:r>
              <a:rPr lang="bg-BG" dirty="0">
                <a:solidFill>
                  <a:schemeClr val="accent6"/>
                </a:solidFill>
              </a:rPr>
              <a:t>мерни единици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0" y="1295400"/>
            <a:ext cx="8763000" cy="571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6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57400"/>
            <a:ext cx="8991600" cy="427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9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7576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За определяне едновременно на няколко правила за шрифта може да се използва краткия запис (</a:t>
            </a:r>
            <a:r>
              <a:rPr lang="en-US" sz="2400" dirty="0">
                <a:solidFill>
                  <a:schemeClr val="bg1"/>
                </a:solidFill>
              </a:rPr>
              <a:t>Shorthand ):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font: italic normal bold 12px/16px </a:t>
            </a:r>
            <a:r>
              <a:rPr lang="en-US" sz="2400" dirty="0" err="1">
                <a:solidFill>
                  <a:schemeClr val="bg1"/>
                </a:solidFill>
              </a:rPr>
              <a:t>verdana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bg-BG" sz="2400" dirty="0">
                <a:solidFill>
                  <a:schemeClr val="bg1"/>
                </a:solidFill>
              </a:rPr>
              <a:t>Той е еквивалентен на:</a:t>
            </a:r>
            <a:br>
              <a:rPr lang="bg-BG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font-style: italic;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font-variant: normal;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font-weight: bold;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font-size: 12px;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line-height: 16px;</a:t>
            </a:r>
          </a:p>
          <a:p>
            <a:r>
              <a:rPr lang="en-US" sz="2400" dirty="0">
                <a:solidFill>
                  <a:schemeClr val="bg1"/>
                </a:solidFill>
              </a:rPr>
              <a:t>font-family: </a:t>
            </a:r>
            <a:r>
              <a:rPr lang="en-US" sz="2400" dirty="0" err="1">
                <a:solidFill>
                  <a:schemeClr val="bg1"/>
                </a:solidFill>
              </a:rPr>
              <a:t>verdana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719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75763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 smtClean="0">
                <a:solidFill>
                  <a:schemeClr val="bg1"/>
                </a:solidFill>
              </a:rPr>
              <a:t>Декларацията </a:t>
            </a:r>
            <a:r>
              <a:rPr lang="bg-BG" sz="2400" dirty="0">
                <a:solidFill>
                  <a:schemeClr val="bg1"/>
                </a:solidFill>
              </a:rPr>
              <a:t>на нов шрифт става посредством @</a:t>
            </a:r>
            <a:r>
              <a:rPr lang="en-US" sz="2400" dirty="0">
                <a:solidFill>
                  <a:schemeClr val="bg1"/>
                </a:solidFill>
              </a:rPr>
              <a:t>font-face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@font-face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font-family: </a:t>
            </a:r>
            <a:r>
              <a:rPr lang="en-US" sz="2400" dirty="0" err="1">
                <a:solidFill>
                  <a:schemeClr val="bg1"/>
                </a:solidFill>
              </a:rPr>
              <a:t>Dosis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url</a:t>
            </a:r>
            <a:r>
              <a:rPr lang="en-US" sz="2400" dirty="0">
                <a:solidFill>
                  <a:schemeClr val="bg1"/>
                </a:solidFill>
              </a:rPr>
              <a:t>(‘dosis.ttf');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r>
              <a:rPr lang="en-US" sz="2400" dirty="0">
                <a:solidFill>
                  <a:schemeClr val="bg1"/>
                </a:solidFill>
              </a:rPr>
              <a:t>.my-class {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font-family: </a:t>
            </a:r>
            <a:r>
              <a:rPr lang="en-US" sz="2400" dirty="0" err="1">
                <a:solidFill>
                  <a:schemeClr val="bg1"/>
                </a:solidFill>
              </a:rPr>
              <a:t>Dosis</a:t>
            </a:r>
            <a:r>
              <a:rPr lang="en-US" sz="2400" dirty="0">
                <a:solidFill>
                  <a:schemeClr val="bg1"/>
                </a:solidFill>
              </a:rPr>
              <a:t>;</a:t>
            </a:r>
          </a:p>
          <a:p>
            <a:r>
              <a:rPr lang="en-US" sz="2400" dirty="0">
                <a:solidFill>
                  <a:schemeClr val="bg1"/>
                </a:solidFill>
              </a:rPr>
              <a:t>	font-size: 3.2em;</a:t>
            </a:r>
          </a:p>
          <a:p>
            <a:r>
              <a:rPr lang="en-US" sz="2400" dirty="0">
                <a:solidFill>
                  <a:schemeClr val="bg1"/>
                </a:solidFill>
              </a:rPr>
              <a:t>}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4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свързани с текста</a:t>
            </a:r>
            <a:r>
              <a:rPr lang="ru-RU" dirty="0">
                <a:solidFill>
                  <a:schemeClr val="accent6"/>
                </a:solidFill>
              </a:rPr>
              <a:t/>
            </a:r>
            <a:br>
              <a:rPr lang="ru-RU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87576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Text Overflow - определя какво да се случи, когато един текст излиза извън размера на родителския му елемент</a:t>
            </a:r>
          </a:p>
          <a:p>
            <a:r>
              <a:rPr lang="ru-RU" sz="2400" dirty="0">
                <a:solidFill>
                  <a:schemeClr val="bg1"/>
                </a:solidFill>
              </a:rPr>
              <a:t>Възможноте стойности са:</a:t>
            </a:r>
          </a:p>
          <a:p>
            <a:r>
              <a:rPr lang="ru-RU" sz="2400" dirty="0">
                <a:solidFill>
                  <a:schemeClr val="bg1"/>
                </a:solidFill>
              </a:rPr>
              <a:t>ellipsis – отрязва текста, който излиза извън рамката на родителския елемент и слага три точки</a:t>
            </a:r>
          </a:p>
          <a:p>
            <a:r>
              <a:rPr lang="ru-RU" sz="2400" dirty="0">
                <a:solidFill>
                  <a:schemeClr val="bg1"/>
                </a:solidFill>
              </a:rPr>
              <a:t>clip – просто отрязва текста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55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Използване на </a:t>
            </a:r>
            <a:r>
              <a:rPr lang="ru-RU" sz="2700" dirty="0" smtClean="0">
                <a:solidFill>
                  <a:schemeClr val="accent6"/>
                </a:solidFill>
              </a:rPr>
              <a:t>цветове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8065"/>
            <a:ext cx="8498231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23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връзани с </a:t>
            </a:r>
            <a:r>
              <a:rPr lang="en-US" sz="2700" dirty="0" smtClean="0">
                <a:solidFill>
                  <a:schemeClr val="accent6"/>
                </a:solidFill>
              </a:rPr>
              <a:t>background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057400"/>
            <a:ext cx="8610600" cy="31762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4851" y="5486400"/>
            <a:ext cx="8001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Краткият запис за указване на няколко </a:t>
            </a:r>
            <a:r>
              <a:rPr lang="en-US" sz="2400" dirty="0">
                <a:solidFill>
                  <a:schemeClr val="bg1"/>
                </a:solidFill>
              </a:rPr>
              <a:t>background </a:t>
            </a:r>
            <a:r>
              <a:rPr lang="bg-BG" sz="2400" dirty="0">
                <a:solidFill>
                  <a:schemeClr val="bg1"/>
                </a:solidFill>
              </a:rPr>
              <a:t>стойности едновременно е: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background: #DEDEDE </a:t>
            </a:r>
            <a:r>
              <a:rPr lang="en-US" sz="2400" b="1" dirty="0" err="1">
                <a:solidFill>
                  <a:schemeClr val="bg1"/>
                </a:solidFill>
              </a:rPr>
              <a:t>url</a:t>
            </a:r>
            <a:r>
              <a:rPr lang="en-US" sz="2400" b="1" dirty="0">
                <a:solidFill>
                  <a:schemeClr val="bg1"/>
                </a:solidFill>
              </a:rPr>
              <a:t>(“example.gif") no-repeat fixed top;</a:t>
            </a:r>
          </a:p>
        </p:txBody>
      </p:sp>
    </p:spTree>
    <p:extLst>
      <p:ext uri="{BB962C8B-B14F-4D97-AF65-F5344CB8AC3E}">
        <p14:creationId xmlns:p14="http://schemas.microsoft.com/office/powerpoint/2010/main" val="150156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chemeClr val="bg1"/>
                </a:solidFill>
              </a:rPr>
              <a:t>Какво е </a:t>
            </a:r>
            <a:r>
              <a:rPr lang="en-US" dirty="0">
                <a:solidFill>
                  <a:schemeClr val="bg1"/>
                </a:solidFill>
              </a:rPr>
              <a:t>CSS?</a:t>
            </a:r>
          </a:p>
          <a:p>
            <a:r>
              <a:rPr lang="ru-RU" dirty="0">
                <a:solidFill>
                  <a:schemeClr val="bg1"/>
                </a:solidFill>
              </a:rPr>
              <a:t>Как работи CSS?</a:t>
            </a:r>
          </a:p>
          <a:p>
            <a:r>
              <a:rPr lang="ru-RU" dirty="0">
                <a:solidFill>
                  <a:schemeClr val="bg1"/>
                </a:solidFill>
              </a:rPr>
              <a:t>CSS синтаксис</a:t>
            </a:r>
          </a:p>
          <a:p>
            <a:r>
              <a:rPr lang="ru-RU" dirty="0">
                <a:solidFill>
                  <a:schemeClr val="bg1"/>
                </a:solidFill>
              </a:rPr>
              <a:t>Използване на CSS</a:t>
            </a:r>
          </a:p>
          <a:p>
            <a:r>
              <a:rPr lang="ru-RU" dirty="0">
                <a:solidFill>
                  <a:schemeClr val="bg1"/>
                </a:solidFill>
              </a:rPr>
              <a:t>Основни селектори</a:t>
            </a:r>
          </a:p>
          <a:p>
            <a:r>
              <a:rPr lang="ru-RU" dirty="0">
                <a:solidFill>
                  <a:schemeClr val="bg1"/>
                </a:solidFill>
              </a:rPr>
              <a:t>CSS мерни единици</a:t>
            </a:r>
          </a:p>
          <a:p>
            <a:r>
              <a:rPr lang="ru-RU" dirty="0">
                <a:solidFill>
                  <a:schemeClr val="bg1"/>
                </a:solidFill>
              </a:rPr>
              <a:t>CSS правила за презентация/ декорация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Правила, свързани с текста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Използване на цветове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Правила, свързани с background</a:t>
            </a:r>
          </a:p>
          <a:p>
            <a:pPr marL="540000"/>
            <a:r>
              <a:rPr lang="ru-RU" sz="2600" dirty="0">
                <a:solidFill>
                  <a:schemeClr val="bg1"/>
                </a:solidFill>
              </a:rPr>
              <a:t>Правила, свързани с border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92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свръзани с </a:t>
            </a:r>
            <a:r>
              <a:rPr lang="en-US" sz="2700" dirty="0" smtClean="0">
                <a:solidFill>
                  <a:schemeClr val="accent6"/>
                </a:solidFill>
              </a:rPr>
              <a:t>border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4267200"/>
            <a:ext cx="8001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Всяка стойност може да бъде дефинирана отделно за </a:t>
            </a:r>
            <a:r>
              <a:rPr lang="en-US" sz="2400" dirty="0">
                <a:solidFill>
                  <a:schemeClr val="bg1"/>
                </a:solidFill>
              </a:rPr>
              <a:t>top, bottom, left, right: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border-top-style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border-left-color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676400"/>
            <a:ext cx="8839200" cy="18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CSS правила за декорация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ru-RU" sz="2700" dirty="0">
                <a:solidFill>
                  <a:schemeClr val="accent6"/>
                </a:solidFill>
              </a:rPr>
              <a:t>Правила, свръзани с </a:t>
            </a:r>
            <a:r>
              <a:rPr lang="en-US" sz="2700" dirty="0" smtClean="0">
                <a:solidFill>
                  <a:schemeClr val="accent6"/>
                </a:solidFill>
              </a:rPr>
              <a:t>border</a:t>
            </a:r>
            <a:r>
              <a:rPr lang="ru-RU" dirty="0" smtClean="0">
                <a:solidFill>
                  <a:schemeClr val="accent6"/>
                </a:solidFill>
              </a:rPr>
              <a:t/>
            </a:r>
            <a:br>
              <a:rPr lang="ru-RU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98120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dirty="0">
                <a:solidFill>
                  <a:schemeClr val="bg1"/>
                </a:solidFill>
              </a:rPr>
              <a:t>Краткият запис за указване на няколко </a:t>
            </a:r>
            <a:r>
              <a:rPr lang="en-US" sz="2400" dirty="0">
                <a:solidFill>
                  <a:schemeClr val="bg1"/>
                </a:solidFill>
              </a:rPr>
              <a:t>border </a:t>
            </a:r>
            <a:r>
              <a:rPr lang="bg-BG" sz="2400" dirty="0">
                <a:solidFill>
                  <a:schemeClr val="bg1"/>
                </a:solidFill>
              </a:rPr>
              <a:t>стойности едновременно е: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border: 1px solid #000;</a:t>
            </a:r>
          </a:p>
          <a:p>
            <a:r>
              <a:rPr lang="bg-BG" sz="2400" dirty="0">
                <a:solidFill>
                  <a:schemeClr val="bg1"/>
                </a:solidFill>
              </a:rPr>
              <a:t>Което е равно на: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border-width: 1px;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border-style: solid;</a:t>
            </a:r>
          </a:p>
          <a:p>
            <a:r>
              <a:rPr lang="en-US" sz="2400" dirty="0">
                <a:solidFill>
                  <a:schemeClr val="bg1"/>
                </a:solidFill>
              </a:rPr>
              <a:t>border-color: #000;</a:t>
            </a:r>
          </a:p>
          <a:p>
            <a:r>
              <a:rPr lang="bg-BG" sz="2400" dirty="0">
                <a:solidFill>
                  <a:schemeClr val="bg1"/>
                </a:solidFill>
              </a:rPr>
              <a:t>За премахване на </a:t>
            </a:r>
            <a:r>
              <a:rPr lang="en-US" sz="2400" dirty="0">
                <a:solidFill>
                  <a:schemeClr val="bg1"/>
                </a:solidFill>
              </a:rPr>
              <a:t>border </a:t>
            </a:r>
            <a:r>
              <a:rPr lang="bg-BG" sz="2400" dirty="0">
                <a:solidFill>
                  <a:schemeClr val="bg1"/>
                </a:solidFill>
              </a:rPr>
              <a:t>се изплозва правилото: </a:t>
            </a:r>
            <a:r>
              <a:rPr lang="en-US" sz="2400" b="1" dirty="0" err="1">
                <a:solidFill>
                  <a:schemeClr val="bg1"/>
                </a:solidFill>
              </a:rPr>
              <a:t>border:none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9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81200"/>
            <a:ext cx="5791702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width </a:t>
            </a:r>
            <a:r>
              <a:rPr lang="ru-RU" sz="2800" dirty="0" smtClean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определя широчината на елемента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прилага се само върху блокови елементи</a:t>
            </a:r>
          </a:p>
          <a:p>
            <a:r>
              <a:rPr lang="ru-RU" sz="2800" dirty="0">
                <a:solidFill>
                  <a:schemeClr val="bg1"/>
                </a:solidFill>
              </a:rPr>
              <a:t>широчината на inline елементите винаги е широчината на тяхното съдържание</a:t>
            </a:r>
          </a:p>
          <a:p>
            <a:r>
              <a:rPr lang="ru-RU" sz="2800" dirty="0">
                <a:solidFill>
                  <a:schemeClr val="bg1"/>
                </a:solidFill>
              </a:rPr>
              <a:t>min-width – определя минималната широчина на елемента. Има по-голяма сила от width. Тоест, ако width&lt;min-width, широчината на елемента ще бъде стойността на min-width</a:t>
            </a:r>
          </a:p>
          <a:p>
            <a:r>
              <a:rPr lang="ru-RU" sz="2800" dirty="0">
                <a:solidFill>
                  <a:schemeClr val="bg1"/>
                </a:solidFill>
              </a:rPr>
              <a:t>max-width – определя максималната широчина на елемента. Отново има по-голяма сила от width.</a:t>
            </a:r>
          </a:p>
        </p:txBody>
      </p:sp>
    </p:spTree>
    <p:extLst>
      <p:ext uri="{BB962C8B-B14F-4D97-AF65-F5344CB8AC3E}">
        <p14:creationId xmlns:p14="http://schemas.microsoft.com/office/powerpoint/2010/main" val="111337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height</a:t>
            </a:r>
            <a:r>
              <a:rPr lang="ru-RU" sz="2800" dirty="0" smtClean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определя височината на елемента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прилага се само върху блокови елементи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височината на inline елементите винаги е височината на тяхното съдържание</a:t>
            </a:r>
          </a:p>
          <a:p>
            <a:r>
              <a:rPr lang="ru-RU" sz="2800" dirty="0">
                <a:solidFill>
                  <a:schemeClr val="bg1"/>
                </a:solidFill>
              </a:rPr>
              <a:t>min-height – определя минималната височина на елемента. Има по-голяма сила от height. </a:t>
            </a:r>
          </a:p>
          <a:p>
            <a:r>
              <a:rPr lang="ru-RU" sz="2800" dirty="0">
                <a:solidFill>
                  <a:schemeClr val="bg1"/>
                </a:solidFill>
              </a:rPr>
              <a:t>max-height – определя максималната височина на елемента. Отново има по-голяма сила от height.</a:t>
            </a:r>
          </a:p>
        </p:txBody>
      </p:sp>
    </p:spTree>
    <p:extLst>
      <p:ext uri="{BB962C8B-B14F-4D97-AF65-F5344CB8AC3E}">
        <p14:creationId xmlns:p14="http://schemas.microsoft.com/office/powerpoint/2010/main" val="20780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Box </a:t>
            </a:r>
            <a:r>
              <a:rPr lang="en-US" sz="2700" dirty="0" smtClean="0">
                <a:solidFill>
                  <a:schemeClr val="accent6"/>
                </a:solidFill>
              </a:rPr>
              <a:t>Model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Мерни единици за width и height: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пиксели (px)</a:t>
            </a:r>
          </a:p>
          <a:p>
            <a:r>
              <a:rPr lang="ru-RU" sz="2800" dirty="0">
                <a:solidFill>
                  <a:schemeClr val="bg1"/>
                </a:solidFill>
              </a:rPr>
              <a:t>сантиметри (cm)</a:t>
            </a:r>
          </a:p>
          <a:p>
            <a:r>
              <a:rPr lang="ru-RU" sz="2800" dirty="0">
                <a:solidFill>
                  <a:schemeClr val="bg1"/>
                </a:solidFill>
              </a:rPr>
              <a:t>проценти </a:t>
            </a:r>
          </a:p>
        </p:txBody>
      </p:sp>
    </p:spTree>
    <p:extLst>
      <p:ext uri="{BB962C8B-B14F-4D97-AF65-F5344CB8AC3E}">
        <p14:creationId xmlns:p14="http://schemas.microsoft.com/office/powerpoint/2010/main" val="1238220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</a:t>
            </a:r>
            <a:r>
              <a:rPr lang="ru-RU" dirty="0" smtClean="0">
                <a:solidFill>
                  <a:schemeClr val="accent6"/>
                </a:solidFill>
              </a:rPr>
              <a:t>равила </a:t>
            </a:r>
            <a:r>
              <a:rPr lang="ru-RU" dirty="0">
                <a:solidFill>
                  <a:schemeClr val="accent6"/>
                </a:solidFill>
              </a:rPr>
              <a:t>за позициониране </a:t>
            </a:r>
            <a:r>
              <a:rPr lang="ru-RU" dirty="0" smtClean="0">
                <a:solidFill>
                  <a:schemeClr val="accent6"/>
                </a:solidFill>
              </a:rPr>
              <a:t>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Overflow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46856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Overflow определя какво да бъде поведението на елементите, когато техния размер надвишава размера на родитеския елемент. </a:t>
            </a:r>
          </a:p>
          <a:p>
            <a:r>
              <a:rPr lang="ru-RU" sz="2800" dirty="0">
                <a:solidFill>
                  <a:schemeClr val="bg1"/>
                </a:solidFill>
              </a:rPr>
              <a:t>Възможните стойности са:</a:t>
            </a:r>
          </a:p>
          <a:p>
            <a:r>
              <a:rPr lang="ru-RU" sz="2800" dirty="0">
                <a:solidFill>
                  <a:schemeClr val="bg1"/>
                </a:solidFill>
              </a:rPr>
              <a:t>visible – дефолтна стойност. Елемента излиза извън родителския си елемент</a:t>
            </a:r>
          </a:p>
          <a:p>
            <a:r>
              <a:rPr lang="ru-RU" sz="2800" dirty="0">
                <a:solidFill>
                  <a:schemeClr val="bg1"/>
                </a:solidFill>
              </a:rPr>
              <a:t>auto – показва скрол при нужда</a:t>
            </a:r>
          </a:p>
          <a:p>
            <a:r>
              <a:rPr lang="ru-RU" sz="2800" dirty="0">
                <a:solidFill>
                  <a:schemeClr val="bg1"/>
                </a:solidFill>
              </a:rPr>
              <a:t>scroll – винаги има скрол</a:t>
            </a:r>
          </a:p>
          <a:p>
            <a:r>
              <a:rPr lang="ru-RU" sz="2800" dirty="0">
                <a:solidFill>
                  <a:schemeClr val="bg1"/>
                </a:solidFill>
              </a:rPr>
              <a:t>hidden – скрива частта от елемента, за която няма налично място</a:t>
            </a:r>
          </a:p>
        </p:txBody>
      </p:sp>
    </p:spTree>
    <p:extLst>
      <p:ext uri="{BB962C8B-B14F-4D97-AF65-F5344CB8AC3E}">
        <p14:creationId xmlns:p14="http://schemas.microsoft.com/office/powerpoint/2010/main" val="99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12954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Display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8839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display:none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елементът е скрит и страницата се рендерира все едно той въобще не съществува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display:inline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елементът се разглежда като обикновен текст и следващите го елементи продължават непосредствено след него (вдясно от последния символ)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display:block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елементът се разглежда като правоъгълник - той има </a:t>
            </a:r>
            <a:r>
              <a:rPr lang="en-US" sz="2400" dirty="0">
                <a:solidFill>
                  <a:schemeClr val="bg1"/>
                </a:solidFill>
              </a:rPr>
              <a:t>width </a:t>
            </a:r>
            <a:r>
              <a:rPr lang="ru-RU" sz="2400" dirty="0">
                <a:solidFill>
                  <a:schemeClr val="bg1"/>
                </a:solidFill>
              </a:rPr>
              <a:t>и </a:t>
            </a:r>
            <a:r>
              <a:rPr lang="en-US" sz="2400" dirty="0">
                <a:solidFill>
                  <a:schemeClr val="bg1"/>
                </a:solidFill>
              </a:rPr>
              <a:t>height property-</a:t>
            </a:r>
            <a:r>
              <a:rPr lang="ru-RU" sz="2400" dirty="0">
                <a:solidFill>
                  <a:schemeClr val="bg1"/>
                </a:solidFill>
              </a:rPr>
              <a:t>та и елементите след него продължават на долния ред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display:inline-block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средно аритметично между първите 2. Елементът има височина и ширина, но откъм гледна точка на следващите елементи е все едно, че е бил </a:t>
            </a:r>
            <a:r>
              <a:rPr lang="en-US" sz="2400" dirty="0">
                <a:solidFill>
                  <a:schemeClr val="bg1"/>
                </a:solidFill>
              </a:rPr>
              <a:t>inline </a:t>
            </a:r>
            <a:r>
              <a:rPr lang="ru-RU" sz="2400" dirty="0">
                <a:solidFill>
                  <a:schemeClr val="bg1"/>
                </a:solidFill>
              </a:rPr>
              <a:t>и те продължават вдясно от него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display:table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display:table-row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display:table-cell</a:t>
            </a:r>
            <a:r>
              <a:rPr lang="en-US" sz="2400" dirty="0">
                <a:solidFill>
                  <a:schemeClr val="bg1"/>
                </a:solidFill>
              </a:rPr>
              <a:t> - </a:t>
            </a:r>
            <a:r>
              <a:rPr lang="ru-RU" sz="2400" dirty="0">
                <a:solidFill>
                  <a:schemeClr val="bg1"/>
                </a:solidFill>
              </a:rPr>
              <a:t>показват се както биха се показвали съответните елементи на таблица</a:t>
            </a:r>
          </a:p>
          <a:p>
            <a:r>
              <a:rPr lang="ru-RU" sz="2400" dirty="0">
                <a:solidFill>
                  <a:schemeClr val="bg1"/>
                </a:solidFill>
              </a:rPr>
              <a:t>Последните нямат поддръжка под стари версии на </a:t>
            </a:r>
            <a:r>
              <a:rPr lang="en-US" sz="2400" dirty="0" smtClean="0">
                <a:solidFill>
                  <a:schemeClr val="bg1"/>
                </a:solidFill>
              </a:rPr>
              <a:t>IE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3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Margin and Padding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Определят разстоянието около елемента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Могат да бъдат посочени отделно за различните страни: </a:t>
            </a:r>
            <a:r>
              <a:rPr lang="en-US" sz="2800" dirty="0">
                <a:solidFill>
                  <a:schemeClr val="bg1"/>
                </a:solidFill>
              </a:rPr>
              <a:t>margin-top, margin-left </a:t>
            </a:r>
            <a:r>
              <a:rPr lang="bg-BG" sz="2800" dirty="0">
                <a:solidFill>
                  <a:schemeClr val="bg1"/>
                </a:solidFill>
              </a:rPr>
              <a:t>и тн.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 e </a:t>
            </a:r>
            <a:r>
              <a:rPr lang="bg-BG" sz="2800" dirty="0">
                <a:solidFill>
                  <a:schemeClr val="bg1"/>
                </a:solidFill>
              </a:rPr>
              <a:t>растоянието след </a:t>
            </a:r>
            <a:r>
              <a:rPr lang="en-US" sz="2800" dirty="0">
                <a:solidFill>
                  <a:schemeClr val="bg1"/>
                </a:solidFill>
              </a:rPr>
              <a:t>border-</a:t>
            </a:r>
            <a:r>
              <a:rPr lang="bg-BG" sz="2800" dirty="0">
                <a:solidFill>
                  <a:schemeClr val="bg1"/>
                </a:solidFill>
              </a:rPr>
              <a:t>а на елемента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Padding </a:t>
            </a:r>
            <a:r>
              <a:rPr lang="bg-BG" sz="2800" dirty="0">
                <a:solidFill>
                  <a:schemeClr val="bg1"/>
                </a:solidFill>
              </a:rPr>
              <a:t>е разстоянието межде </a:t>
            </a:r>
            <a:r>
              <a:rPr lang="en-US" sz="2800" dirty="0">
                <a:solidFill>
                  <a:schemeClr val="bg1"/>
                </a:solidFill>
              </a:rPr>
              <a:t>border-</a:t>
            </a:r>
            <a:r>
              <a:rPr lang="bg-BG" sz="2800" dirty="0">
                <a:solidFill>
                  <a:schemeClr val="bg1"/>
                </a:solidFill>
              </a:rPr>
              <a:t>а и съдържанието на елемента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Collapsing margins – </a:t>
            </a:r>
            <a:r>
              <a:rPr lang="bg-BG" sz="2800" dirty="0">
                <a:solidFill>
                  <a:schemeClr val="bg1"/>
                </a:solidFill>
              </a:rPr>
              <a:t>когато вертикалните </a:t>
            </a:r>
            <a:r>
              <a:rPr lang="en-US" sz="2800" dirty="0">
                <a:solidFill>
                  <a:schemeClr val="bg1"/>
                </a:solidFill>
              </a:rPr>
              <a:t>margin- </a:t>
            </a:r>
            <a:r>
              <a:rPr lang="bg-BG" sz="2800" dirty="0">
                <a:solidFill>
                  <a:schemeClr val="bg1"/>
                </a:solidFill>
              </a:rPr>
              <a:t>и на два съседни елемента се допрат, само </a:t>
            </a:r>
            <a:r>
              <a:rPr lang="en-US" sz="2800" dirty="0">
                <a:solidFill>
                  <a:schemeClr val="bg1"/>
                </a:solidFill>
              </a:rPr>
              <a:t>margin-a </a:t>
            </a:r>
            <a:r>
              <a:rPr lang="bg-BG" sz="2800" dirty="0">
                <a:solidFill>
                  <a:schemeClr val="bg1"/>
                </a:solidFill>
              </a:rPr>
              <a:t>на елемента с по-голям </a:t>
            </a:r>
            <a:r>
              <a:rPr lang="en-US" sz="2800" dirty="0">
                <a:solidFill>
                  <a:schemeClr val="bg1"/>
                </a:solidFill>
              </a:rPr>
              <a:t>margin </a:t>
            </a:r>
            <a:r>
              <a:rPr lang="bg-BG" sz="2800" dirty="0">
                <a:solidFill>
                  <a:schemeClr val="bg1"/>
                </a:solidFill>
              </a:rPr>
              <a:t>се показва</a:t>
            </a:r>
          </a:p>
        </p:txBody>
      </p:sp>
    </p:spTree>
    <p:extLst>
      <p:ext uri="{BB962C8B-B14F-4D97-AF65-F5344CB8AC3E}">
        <p14:creationId xmlns:p14="http://schemas.microsoft.com/office/powerpoint/2010/main" val="145732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Margin and </a:t>
            </a:r>
            <a:r>
              <a:rPr lang="en-US" sz="2700" dirty="0" smtClean="0">
                <a:solidFill>
                  <a:schemeClr val="accent6"/>
                </a:solidFill>
              </a:rPr>
              <a:t>Padding</a:t>
            </a:r>
            <a:r>
              <a:rPr lang="bg-BG" sz="2700" dirty="0">
                <a:solidFill>
                  <a:schemeClr val="accent6"/>
                </a:solidFill>
              </a:rPr>
              <a:t> – кратки </a:t>
            </a:r>
            <a:r>
              <a:rPr lang="bg-BG" sz="2700" dirty="0" smtClean="0">
                <a:solidFill>
                  <a:schemeClr val="accent6"/>
                </a:solidFill>
              </a:rPr>
              <a:t>записи</a:t>
            </a: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25px</a:t>
            </a:r>
            <a:r>
              <a:rPr lang="bg-BG" sz="2800" dirty="0">
                <a:solidFill>
                  <a:schemeClr val="bg1"/>
                </a:solidFill>
              </a:rPr>
              <a:t> - указване едновременно </a:t>
            </a:r>
            <a:r>
              <a:rPr lang="en-US" sz="2800" dirty="0">
                <a:solidFill>
                  <a:schemeClr val="bg1"/>
                </a:solidFill>
              </a:rPr>
              <a:t>margin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2</a:t>
            </a:r>
            <a:r>
              <a:rPr lang="bg-BG" sz="2800" dirty="0">
                <a:solidFill>
                  <a:schemeClr val="bg1"/>
                </a:solidFill>
              </a:rPr>
              <a:t>5</a:t>
            </a:r>
            <a:r>
              <a:rPr lang="en-US" sz="2800" dirty="0" err="1">
                <a:solidFill>
                  <a:schemeClr val="bg1"/>
                </a:solidFill>
              </a:rPr>
              <a:t>px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на четирите страни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10px 20px – </a:t>
            </a:r>
            <a:r>
              <a:rPr lang="bg-BG" sz="2800" dirty="0">
                <a:solidFill>
                  <a:schemeClr val="bg1"/>
                </a:solidFill>
              </a:rPr>
              <a:t>указване </a:t>
            </a:r>
            <a:r>
              <a:rPr lang="en-US" sz="2800" dirty="0">
                <a:solidFill>
                  <a:schemeClr val="bg1"/>
                </a:solidFill>
              </a:rPr>
              <a:t>margin</a:t>
            </a:r>
            <a:r>
              <a:rPr lang="bg-BG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top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margin-bottom </a:t>
            </a:r>
            <a:r>
              <a:rPr lang="bg-BG" sz="2800" dirty="0">
                <a:solidFill>
                  <a:schemeClr val="bg1"/>
                </a:solidFill>
              </a:rPr>
              <a:t>по 10</a:t>
            </a:r>
            <a:r>
              <a:rPr lang="en-US" sz="2800" dirty="0" err="1">
                <a:solidFill>
                  <a:schemeClr val="bg1"/>
                </a:solidFill>
              </a:rPr>
              <a:t>px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margin-left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margin-right </a:t>
            </a:r>
            <a:r>
              <a:rPr lang="bg-BG" sz="2800" dirty="0">
                <a:solidFill>
                  <a:schemeClr val="bg1"/>
                </a:solidFill>
              </a:rPr>
              <a:t>по 20</a:t>
            </a:r>
            <a:r>
              <a:rPr lang="en-US" sz="2800" dirty="0" err="1">
                <a:solidFill>
                  <a:schemeClr val="bg1"/>
                </a:solidFill>
              </a:rPr>
              <a:t>px</a:t>
            </a: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5px 3px 8px – top 5px, left </a:t>
            </a:r>
            <a:r>
              <a:rPr lang="bg-BG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right – 3px, bottom - 8px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margin: 1px 3px 5px 7px - top, right, bottom, left. </a:t>
            </a:r>
            <a:r>
              <a:rPr lang="bg-BG" sz="2800" dirty="0">
                <a:solidFill>
                  <a:schemeClr val="bg1"/>
                </a:solidFill>
              </a:rPr>
              <a:t>По часовниковата стрелка, започвайки с </a:t>
            </a:r>
            <a:r>
              <a:rPr lang="en-US" sz="2800" dirty="0">
                <a:solidFill>
                  <a:schemeClr val="bg1"/>
                </a:solidFill>
              </a:rPr>
              <a:t>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dirty="0">
                <a:solidFill>
                  <a:schemeClr val="bg1"/>
                </a:solidFill>
              </a:rPr>
              <a:t>Кратките записи за </a:t>
            </a:r>
            <a:r>
              <a:rPr lang="en-US" sz="2800" dirty="0">
                <a:solidFill>
                  <a:schemeClr val="bg1"/>
                </a:solidFill>
              </a:rPr>
              <a:t>padding </a:t>
            </a:r>
            <a:r>
              <a:rPr lang="bg-BG" sz="2800" dirty="0">
                <a:solidFill>
                  <a:schemeClr val="bg1"/>
                </a:solidFill>
              </a:rPr>
              <a:t>са същите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41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6"/>
                </a:solidFill>
              </a:rPr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CSS правила за позициониране и изглед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Box Model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Width и Height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Overflow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Display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Margin and Paddings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Float</a:t>
            </a:r>
          </a:p>
          <a:p>
            <a:pPr marL="540000"/>
            <a:r>
              <a:rPr lang="en-US" sz="2600" dirty="0">
                <a:solidFill>
                  <a:schemeClr val="bg1"/>
                </a:solidFill>
              </a:rPr>
              <a:t>Position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213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Float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Float “центрира” елемента в ляво или в дясно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Float:left – разполага елемента в ляво, а останалото съдържание в дясно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Float:right – позиционира елемента в дясно, а останалото съдържание в ляво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Margins на елементи с float не се колапсват</a:t>
            </a:r>
          </a:p>
        </p:txBody>
      </p:sp>
    </p:spTree>
    <p:extLst>
      <p:ext uri="{BB962C8B-B14F-4D97-AF65-F5344CB8AC3E}">
        <p14:creationId xmlns:p14="http://schemas.microsoft.com/office/powerpoint/2010/main" val="354675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Clear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Clear </a:t>
            </a:r>
            <a:r>
              <a:rPr lang="ru-RU" sz="2800" dirty="0">
                <a:solidFill>
                  <a:schemeClr val="bg1"/>
                </a:solidFill>
              </a:rPr>
              <a:t>указва от коя страна на елемента не са позволени елементи с </a:t>
            </a:r>
            <a:r>
              <a:rPr lang="en-US" sz="2800" dirty="0">
                <a:solidFill>
                  <a:schemeClr val="bg1"/>
                </a:solidFill>
              </a:rPr>
              <a:t>float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Възможни стойности: </a:t>
            </a:r>
            <a:r>
              <a:rPr lang="en-US" sz="2800" dirty="0">
                <a:solidFill>
                  <a:schemeClr val="bg1"/>
                </a:solidFill>
              </a:rPr>
              <a:t>left, right,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Как да го използваме</a:t>
            </a:r>
            <a:r>
              <a:rPr lang="ru-RU" sz="2800" dirty="0" smtClean="0">
                <a:solidFill>
                  <a:schemeClr val="bg1"/>
                </a:solidFill>
              </a:rPr>
              <a:t>:</a:t>
            </a:r>
          </a:p>
          <a:p>
            <a:r>
              <a:rPr lang="ru-RU" sz="2800" dirty="0" smtClean="0">
                <a:solidFill>
                  <a:schemeClr val="bg1"/>
                </a:solidFill>
              </a:rPr>
              <a:t>.</a:t>
            </a:r>
            <a:r>
              <a:rPr lang="en-US" sz="2800" dirty="0" err="1" smtClean="0">
                <a:solidFill>
                  <a:schemeClr val="bg1"/>
                </a:solidFill>
              </a:rPr>
              <a:t>clearfix:after</a:t>
            </a:r>
            <a:r>
              <a:rPr lang="en-US" sz="2800" dirty="0" smtClean="0">
                <a:solidFill>
                  <a:schemeClr val="bg1"/>
                </a:solidFill>
              </a:rPr>
              <a:t> {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smtClean="0">
                <a:solidFill>
                  <a:schemeClr val="bg1"/>
                </a:solidFill>
              </a:rPr>
              <a:t>content</a:t>
            </a:r>
            <a:r>
              <a:rPr lang="en-US" sz="2800" dirty="0">
                <a:solidFill>
                  <a:schemeClr val="bg1"/>
                </a:solidFill>
              </a:rPr>
              <a:t>: "";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visibility: hidden;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display: block;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height: 0;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clear: both; </a:t>
            </a:r>
          </a:p>
          <a:p>
            <a:r>
              <a:rPr lang="en-US" sz="28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136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>
                <a:solidFill>
                  <a:schemeClr val="accent6"/>
                </a:solidFill>
              </a:rPr>
              <a:t>Правила за позициониране и изглед</a:t>
            </a:r>
            <a:br>
              <a:rPr lang="ru-RU" dirty="0" smtClean="0">
                <a:solidFill>
                  <a:schemeClr val="accent6"/>
                </a:solidFill>
              </a:rPr>
            </a:br>
            <a:r>
              <a:rPr lang="en-US" sz="2700" dirty="0">
                <a:solidFill>
                  <a:schemeClr val="accent6"/>
                </a:solidFill>
              </a:rPr>
              <a:t>Position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20840"/>
            <a:ext cx="8763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Position определя позиционирането на елемента в страницата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Възможни стойности: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Static – default. Елементът не е позициониран по специален начин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Relative – елементът се позиционира релативно, спрямо нормалното си разположение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Absolute – релативно спрямо най-близкия родителски елемент с релативна позиция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Fixed – винаги е разположен на едно и също място и не се отмества при скрол на страницата</a:t>
            </a:r>
          </a:p>
        </p:txBody>
      </p:sp>
    </p:spTree>
    <p:extLst>
      <p:ext uri="{BB962C8B-B14F-4D97-AF65-F5344CB8AC3E}">
        <p14:creationId xmlns:p14="http://schemas.microsoft.com/office/powerpoint/2010/main" val="98715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chemeClr val="accent6"/>
                </a:solidFill>
              </a:rPr>
              <a:t>Псевдо селектори</a:t>
            </a:r>
            <a:endParaRPr lang="en-US" sz="2700" dirty="0">
              <a:solidFill>
                <a:schemeClr val="accent6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1219200"/>
            <a:ext cx="8763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:active, :hover, :focus, :visited, :link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:nth-child(n), :first-child, :last-child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:first-of-type, :last-of-type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:only-child (</a:t>
            </a:r>
            <a:r>
              <a:rPr lang="ru-RU" sz="2800" dirty="0">
                <a:solidFill>
                  <a:schemeClr val="bg1"/>
                </a:solidFill>
              </a:rPr>
              <a:t>елементът, който е единствено дете на своя родител)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only-of-type (</a:t>
            </a:r>
            <a:r>
              <a:rPr lang="ru-RU" sz="2800" dirty="0">
                <a:solidFill>
                  <a:schemeClr val="bg1"/>
                </a:solidFill>
              </a:rPr>
              <a:t>елемент, който няма братовчеди(</a:t>
            </a:r>
            <a:r>
              <a:rPr lang="en-US" sz="2800" dirty="0">
                <a:solidFill>
                  <a:schemeClr val="bg1"/>
                </a:solidFill>
              </a:rPr>
              <a:t>siblings) </a:t>
            </a:r>
            <a:r>
              <a:rPr lang="ru-RU" sz="2800" dirty="0">
                <a:solidFill>
                  <a:schemeClr val="bg1"/>
                </a:solidFill>
              </a:rPr>
              <a:t>от своя тип)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</a:t>
            </a:r>
            <a:r>
              <a:rPr lang="en-US" sz="2800" dirty="0">
                <a:solidFill>
                  <a:schemeClr val="bg1"/>
                </a:solidFill>
              </a:rPr>
              <a:t>empty (</a:t>
            </a:r>
            <a:r>
              <a:rPr lang="ru-RU" sz="2800" dirty="0">
                <a:solidFill>
                  <a:schemeClr val="bg1"/>
                </a:solidFill>
              </a:rPr>
              <a:t>елементът няма деца)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after (</a:t>
            </a:r>
            <a:r>
              <a:rPr lang="ru-RU" sz="2800" dirty="0">
                <a:solidFill>
                  <a:schemeClr val="bg1"/>
                </a:solidFill>
              </a:rPr>
              <a:t>вмъква съдържание след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after (</a:t>
            </a:r>
            <a:r>
              <a:rPr lang="ru-RU" sz="2800" dirty="0">
                <a:solidFill>
                  <a:schemeClr val="bg1"/>
                </a:solidFill>
              </a:rPr>
              <a:t>вмъква съдържание преди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first-letter (</a:t>
            </a:r>
            <a:r>
              <a:rPr lang="ru-RU" sz="2800" dirty="0">
                <a:solidFill>
                  <a:schemeClr val="bg1"/>
                </a:solidFill>
              </a:rPr>
              <a:t>първа буква от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first-line (</a:t>
            </a:r>
            <a:r>
              <a:rPr lang="ru-RU" sz="2800" dirty="0">
                <a:solidFill>
                  <a:schemeClr val="bg1"/>
                </a:solidFill>
              </a:rPr>
              <a:t>първи ред от елемента)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bg1"/>
                </a:solidFill>
              </a:rPr>
              <a:t>::</a:t>
            </a:r>
            <a:r>
              <a:rPr lang="en-US" sz="2800" dirty="0">
                <a:solidFill>
                  <a:schemeClr val="bg1"/>
                </a:solidFill>
              </a:rPr>
              <a:t>selection (</a:t>
            </a:r>
            <a:r>
              <a:rPr lang="ru-RU" sz="2800" dirty="0">
                <a:solidFill>
                  <a:schemeClr val="bg1"/>
                </a:solidFill>
              </a:rPr>
              <a:t>маркираното </a:t>
            </a:r>
            <a:r>
              <a:rPr lang="ru-RU" sz="2800" dirty="0" smtClean="0">
                <a:solidFill>
                  <a:schemeClr val="bg1"/>
                </a:solidFill>
              </a:rPr>
              <a:t>съдържание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11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10668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Advanced CSS </a:t>
            </a:r>
            <a:r>
              <a:rPr lang="ru-RU" dirty="0">
                <a:solidFill>
                  <a:schemeClr val="accent6"/>
                </a:solidFill>
              </a:rPr>
              <a:t>селектори</a:t>
            </a:r>
            <a:endParaRPr lang="en-US" sz="2700" dirty="0">
              <a:solidFill>
                <a:schemeClr val="accent6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4" y="1981200"/>
            <a:ext cx="8163252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9530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task1.jpg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страница-плейър,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плейърът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не трябва да бъде функционален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позициониране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страница, подобна на тази във файла 04-</a:t>
            </a:r>
            <a:r>
              <a:rPr lang="en-US" sz="2000" smtClean="0">
                <a:solidFill>
                  <a:schemeClr val="bg1">
                    <a:lumMod val="95000"/>
                  </a:schemeClr>
                </a:solidFill>
              </a:rPr>
              <a:t>CSS-Tasks/task5.png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CSS</a:t>
            </a:r>
            <a:r>
              <a:rPr lang="bg-BG" dirty="0" smtClean="0">
                <a:solidFill>
                  <a:schemeClr val="accent6"/>
                </a:solidFill>
              </a:rPr>
              <a:t>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CSS – Cascading Style Sheets</a:t>
            </a:r>
            <a:endParaRPr lang="bg-BG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HTML описва съдържанието, CSS описва визуализацията. Тоест:</a:t>
            </a:r>
          </a:p>
          <a:p>
            <a:pPr>
              <a:buFontTx/>
              <a:buChar char="-"/>
            </a:pPr>
            <a:endParaRPr lang="ru-RU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Как да са подредени нещата на екрана.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Кое колко да е голямо.</a:t>
            </a:r>
          </a:p>
          <a:p>
            <a:pPr>
              <a:buFontTx/>
              <a:buChar char="-"/>
            </a:pPr>
            <a:r>
              <a:rPr lang="ru-RU" dirty="0">
                <a:solidFill>
                  <a:schemeClr val="bg1"/>
                </a:solidFill>
              </a:rPr>
              <a:t>Какъв цвят да е даден текст, фон и тн.</a:t>
            </a:r>
          </a:p>
          <a:p>
            <a:pPr>
              <a:buFontTx/>
              <a:buChar char="-"/>
            </a:pP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76200"/>
            <a:ext cx="2971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Как работи </a:t>
            </a:r>
            <a:r>
              <a:rPr lang="en-US" dirty="0" smtClean="0">
                <a:solidFill>
                  <a:schemeClr val="accent6"/>
                </a:solidFill>
              </a:rPr>
              <a:t>CSS</a:t>
            </a:r>
            <a:r>
              <a:rPr lang="bg-BG" dirty="0" smtClean="0">
                <a:solidFill>
                  <a:schemeClr val="accent6"/>
                </a:solidFill>
              </a:rPr>
              <a:t>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За да можем лесно да стилизираме дадена страница избираме компонентите, които искаме да стилизираме (чрез някакъв селектор) и задаваме стойности на property-тата, които искаме да променим. Съответно браузъра ще ги промени на всички елементи, които е match-нат даденият селектор.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Когато пишем CSS трябва да имаме в предвид, че браузърите имат свои стилове по default. За да избегнем разлики от резултатът, който искаме да постигнем, трябва да ресетнем тези стойности.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http://cssreset.com/</a:t>
            </a:r>
          </a:p>
        </p:txBody>
      </p:sp>
    </p:spTree>
    <p:extLst>
      <p:ext uri="{BB962C8B-B14F-4D97-AF65-F5344CB8AC3E}">
        <p14:creationId xmlns:p14="http://schemas.microsoft.com/office/powerpoint/2010/main" val="12034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/>
                </a:solidFill>
              </a:rPr>
              <a:t>CSS </a:t>
            </a:r>
            <a:r>
              <a:rPr lang="bg-BG" dirty="0">
                <a:solidFill>
                  <a:schemeClr val="accent6"/>
                </a:solidFill>
              </a:rPr>
              <a:t>синтаксис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438400"/>
            <a:ext cx="8229600" cy="3300984"/>
          </a:xfrm>
        </p:spPr>
      </p:pic>
    </p:spTree>
    <p:extLst>
      <p:ext uri="{BB962C8B-B14F-4D97-AF65-F5344CB8AC3E}">
        <p14:creationId xmlns:p14="http://schemas.microsoft.com/office/powerpoint/2010/main" val="264590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синтаксис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4000500"/>
            <a:ext cx="1752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619500"/>
            <a:ext cx="3657600" cy="152400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background: red;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4876800"/>
            <a:ext cx="0" cy="11430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6670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375" y="221811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декларация</a:t>
            </a:r>
            <a:endParaRPr 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015037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селектор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4762500"/>
            <a:ext cx="152400" cy="1252537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2552" y="6067827"/>
            <a:ext cx="1398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свойство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47625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2883" y="5715000"/>
            <a:ext cx="1381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стойност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употреба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външен </a:t>
            </a:r>
            <a:r>
              <a:rPr lang="en-US" dirty="0" smtClean="0">
                <a:solidFill>
                  <a:schemeClr val="bg1"/>
                </a:solidFill>
              </a:rPr>
              <a:t>style sheet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 type="text/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=“styles.css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</a:t>
            </a:r>
            <a:r>
              <a:rPr lang="en-US" dirty="0" smtClean="0">
                <a:solidFill>
                  <a:schemeClr val="bg1"/>
                </a:solidFill>
              </a:rPr>
              <a:t>style sheet </a:t>
            </a: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 </a:t>
            </a:r>
            <a:r>
              <a:rPr lang="bg-BG" dirty="0" smtClean="0">
                <a:solidFill>
                  <a:schemeClr val="bg1"/>
                </a:solidFill>
              </a:rPr>
              <a:t>тага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 {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 maroon;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margin-left: 40px;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Inline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 style="color:blue;margin-left:30px;"&gt;This is a heading.&lt;/h1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добра практика е да се използва </a:t>
            </a:r>
            <a:r>
              <a:rPr lang="ru-RU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първия начин</a:t>
            </a:r>
          </a:p>
          <a:p>
            <a:pPr marL="0" indent="0">
              <a:buNone/>
            </a:pPr>
            <a:endParaRPr lang="ru-RU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Основни </a:t>
            </a:r>
            <a:r>
              <a:rPr lang="en-US" dirty="0">
                <a:solidFill>
                  <a:schemeClr val="accent6"/>
                </a:solidFill>
              </a:rPr>
              <a:t>CSS </a:t>
            </a:r>
            <a:r>
              <a:rPr lang="bg-BG" dirty="0">
                <a:solidFill>
                  <a:schemeClr val="accent6"/>
                </a:solidFill>
              </a:rPr>
              <a:t>селектори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0"/>
            <a:ext cx="8515082" cy="29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</TotalTime>
  <Words>1282</Words>
  <Application>Microsoft Office PowerPoint</Application>
  <PresentationFormat>On-screen Show (4:3)</PresentationFormat>
  <Paragraphs>203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CSS - стилове, селектори, шрифтове, позициониране</vt:lpstr>
      <vt:lpstr>Съдържание</vt:lpstr>
      <vt:lpstr>Съдържание</vt:lpstr>
      <vt:lpstr>Какво е CSS?</vt:lpstr>
      <vt:lpstr>Как работи CSS?</vt:lpstr>
      <vt:lpstr>CSS синтаксис</vt:lpstr>
      <vt:lpstr>CSS – синтаксис</vt:lpstr>
      <vt:lpstr>CSS – употреба</vt:lpstr>
      <vt:lpstr>Основни CSS селектори</vt:lpstr>
      <vt:lpstr>CSS – селектори - тежест</vt:lpstr>
      <vt:lpstr>CSS – селектори - тежест</vt:lpstr>
      <vt:lpstr>CSS – конвенции за именуване на класове и id-та</vt:lpstr>
      <vt:lpstr>CSS мерни единици</vt:lpstr>
      <vt:lpstr>CSS правила за декорация Правила, свързани с текста </vt:lpstr>
      <vt:lpstr>CSS правила за декорация Правила, свързани с текста </vt:lpstr>
      <vt:lpstr>CSS правила за декорация Правила, свързани с текста </vt:lpstr>
      <vt:lpstr>CSS правила за декорация Правила, свързани с текста </vt:lpstr>
      <vt:lpstr>CSS правила за декорация Използване на цветове </vt:lpstr>
      <vt:lpstr>CSS правила за декорация Правила, връзани с background </vt:lpstr>
      <vt:lpstr>CSS правила за декорация Правила, свръзани с border </vt:lpstr>
      <vt:lpstr>CSS правила за декорация Правила, свръзани с border </vt:lpstr>
      <vt:lpstr>Правила за позициониране и изглед Box Model</vt:lpstr>
      <vt:lpstr>Правила за позициониране и изглед Box Model</vt:lpstr>
      <vt:lpstr>Правила за позициониране и изглед Box Model</vt:lpstr>
      <vt:lpstr>Правила за позициониране и изглед Box Model</vt:lpstr>
      <vt:lpstr>Правила за позициониране и изглед Overflow</vt:lpstr>
      <vt:lpstr>Правила за позициониране и изглед Display</vt:lpstr>
      <vt:lpstr>Правила за позициониране и изглед Margin and Padding</vt:lpstr>
      <vt:lpstr>Правила за позициониране и изглед Margin and Padding – кратки записи</vt:lpstr>
      <vt:lpstr>Правила за позициониране и изглед Float</vt:lpstr>
      <vt:lpstr>Правила за позициониране и изглед Clear</vt:lpstr>
      <vt:lpstr>Правила за позициониране и изглед Position</vt:lpstr>
      <vt:lpstr>Псевдо селектори</vt:lpstr>
      <vt:lpstr>Advanced CSS селектори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122</cp:revision>
  <dcterms:created xsi:type="dcterms:W3CDTF">2015-03-24T20:13:30Z</dcterms:created>
  <dcterms:modified xsi:type="dcterms:W3CDTF">2016-06-11T06:39:31Z</dcterms:modified>
</cp:coreProperties>
</file>