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9" name="Shape 11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3" name="Shape 9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Shape 9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type="title"/>
          </p:nvPr>
        </p:nvSpPr>
        <p:spPr>
          <a:xfrm>
            <a:off x="6629400" y="274638"/>
            <a:ext cx="2057400" cy="5851527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02" name="Shape 102"/>
          <p:cNvSpPr/>
          <p:nvPr>
            <p:ph type="body" idx="1"/>
          </p:nvPr>
        </p:nvSpPr>
        <p:spPr>
          <a:xfrm>
            <a:off x="457200" y="274638"/>
            <a:ext cx="6019800" cy="5851527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11" name="Shape 11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2" name="Shape 11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1" name="Shape 2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hape 2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b="1" cap="all" sz="4000"/>
            </a:lvl1pPr>
          </a:lstStyle>
          <a:p>
            <a:pPr/>
            <a:r>
              <a:t>Title Text</a:t>
            </a:r>
          </a:p>
        </p:txBody>
      </p:sp>
      <p:sp>
        <p:nvSpPr>
          <p:cNvPr id="30" name="Shape 30"/>
          <p:cNvSpPr/>
          <p:nvPr>
            <p:ph type="body" sz="quarter" idx="1"/>
          </p:nvPr>
        </p:nvSpPr>
        <p:spPr>
          <a:xfrm>
            <a:off x="722312" y="2906713"/>
            <a:ext cx="7772401" cy="1500190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9" name="Shape 39"/>
          <p:cNvSpPr/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8" indent="-320038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hape 4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Shape 48"/>
          <p:cNvSpPr/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b="1" sz="2400"/>
            </a:lvl1pPr>
            <a:lvl2pPr marL="0" indent="0">
              <a:spcBef>
                <a:spcPts val="500"/>
              </a:spcBef>
              <a:buSzTx/>
              <a:buFontTx/>
              <a:buNone/>
              <a:defRPr b="1" sz="2400"/>
            </a:lvl2pPr>
            <a:lvl3pPr marL="0" indent="0">
              <a:spcBef>
                <a:spcPts val="500"/>
              </a:spcBef>
              <a:buSzTx/>
              <a:buFontTx/>
              <a:buNone/>
              <a:defRPr b="1" sz="2400"/>
            </a:lvl3pPr>
            <a:lvl4pPr marL="0" indent="0">
              <a:spcBef>
                <a:spcPts val="500"/>
              </a:spcBef>
              <a:buSzTx/>
              <a:buFontTx/>
              <a:buNone/>
              <a:defRPr b="1" sz="2400"/>
            </a:lvl4pPr>
            <a:lvl5pPr marL="0" indent="0">
              <a:spcBef>
                <a:spcPts val="500"/>
              </a:spcBef>
              <a:buSzTx/>
              <a:buFontTx/>
              <a:buNone/>
              <a:defRPr b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Shape 49"/>
          <p:cNvSpPr/>
          <p:nvPr>
            <p:ph type="body" sz="quarter" idx="13"/>
          </p:nvPr>
        </p:nvSpPr>
        <p:spPr>
          <a:xfrm>
            <a:off x="4645025" y="1535111"/>
            <a:ext cx="4041775" cy="639766"/>
          </a:xfrm>
          <a:prstGeom prst="rect">
            <a:avLst/>
          </a:prstGeom>
        </p:spPr>
        <p:txBody>
          <a:bodyPr anchor="b"/>
          <a:lstStyle/>
          <a:p>
            <a:pPr/>
          </a:p>
        </p:txBody>
      </p:sp>
      <p:sp>
        <p:nvSpPr>
          <p:cNvPr id="50" name="Shape 5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type="title"/>
          </p:nvPr>
        </p:nvSpPr>
        <p:spPr>
          <a:xfrm>
            <a:off x="457200" y="273050"/>
            <a:ext cx="3008316" cy="1162050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Title Text</a:t>
            </a:r>
          </a:p>
        </p:txBody>
      </p:sp>
      <p:sp>
        <p:nvSpPr>
          <p:cNvPr id="73" name="Shape 73"/>
          <p:cNvSpPr/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Shape 74"/>
          <p:cNvSpPr/>
          <p:nvPr>
            <p:ph type="body" sz="half" idx="13"/>
          </p:nvPr>
        </p:nvSpPr>
        <p:spPr>
          <a:xfrm>
            <a:off x="457198" y="1435100"/>
            <a:ext cx="3008317" cy="4691063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75" name="Shape 7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type="title"/>
          </p:nvPr>
        </p:nvSpPr>
        <p:spPr>
          <a:xfrm>
            <a:off x="1792288" y="4800600"/>
            <a:ext cx="5486403" cy="566738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Title Text</a:t>
            </a:r>
          </a:p>
        </p:txBody>
      </p:sp>
      <p:sp>
        <p:nvSpPr>
          <p:cNvPr id="83" name="Shape 83"/>
          <p:cNvSpPr/>
          <p:nvPr>
            <p:ph type="pic" sz="half" idx="13"/>
          </p:nvPr>
        </p:nvSpPr>
        <p:spPr>
          <a:xfrm>
            <a:off x="1792288" y="612775"/>
            <a:ext cx="5486403" cy="4114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body" sz="quarter" idx="1"/>
          </p:nvPr>
        </p:nvSpPr>
        <p:spPr>
          <a:xfrm>
            <a:off x="1792288" y="5367337"/>
            <a:ext cx="5486403" cy="804865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hape 8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8422823" y="6404294"/>
            <a:ext cx="263978" cy="26923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kryptikko" TargetMode="Externa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soft-intellect.com/" TargetMode="External"/><Relationship Id="rId3" Type="http://schemas.openxmlformats.org/officeDocument/2006/relationships/image" Target="../media/image2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facebook.com/groups/1507897446170831/" TargetMode="External"/><Relationship Id="rId3" Type="http://schemas.openxmlformats.org/officeDocument/2006/relationships/hyperlink" Target="https://github.com/Kryptikko/Front-End-Course" TargetMode="Externa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pPr/>
            <a:r>
              <a:t>Курс по HTML 5, CSS 3 и JavaScript</a:t>
            </a:r>
          </a:p>
        </p:txBody>
      </p:sp>
      <p:sp>
        <p:nvSpPr>
          <p:cNvPr id="122" name="Shape 122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Стани програмист!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type="title"/>
          </p:nvPr>
        </p:nvSpPr>
        <p:spPr>
          <a:xfrm>
            <a:off x="838200" y="685800"/>
            <a:ext cx="8229600" cy="1143000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accent6"/>
                </a:solidFill>
              </a:defRPr>
            </a:lvl1pPr>
          </a:lstStyle>
          <a:p>
            <a:pPr/>
            <a:r>
              <a:t>Цели на курса</a:t>
            </a:r>
          </a:p>
        </p:txBody>
      </p:sp>
      <p:sp>
        <p:nvSpPr>
          <p:cNvPr id="125" name="Shape 125"/>
          <p:cNvSpPr/>
          <p:nvPr>
            <p:ph type="body" idx="1"/>
          </p:nvPr>
        </p:nvSpPr>
        <p:spPr>
          <a:xfrm>
            <a:off x="762000" y="1676400"/>
            <a:ext cx="7848600" cy="4525963"/>
          </a:xfrm>
          <a:prstGeom prst="rect">
            <a:avLst/>
          </a:prstGeom>
        </p:spPr>
        <p:txBody>
          <a:bodyPr/>
          <a:lstStyle/>
          <a:p>
            <a:pPr marL="325754" indent="-325754" defTabSz="868680">
              <a:buFont typeface="Wingdings"/>
              <a:buChar char="▪"/>
              <a:defRPr sz="3000">
                <a:solidFill>
                  <a:srgbClr val="F2F2F2"/>
                </a:solidFill>
              </a:defRPr>
            </a:pPr>
            <a:r>
              <a:t>Придобиване на основни знания по програмиране</a:t>
            </a:r>
          </a:p>
          <a:p>
            <a:pPr marL="325754" indent="-325754" defTabSz="868680">
              <a:buFont typeface="Wingdings"/>
              <a:buChar char="▪"/>
              <a:defRPr sz="3000">
                <a:solidFill>
                  <a:srgbClr val="F2F2F2"/>
                </a:solidFill>
              </a:defRPr>
            </a:pPr>
            <a:r>
              <a:t>Запознаване с актуалните технологий в сверата</a:t>
            </a:r>
          </a:p>
          <a:p>
            <a:pPr marL="325754" indent="-325754" defTabSz="868680">
              <a:buFont typeface="Wingdings"/>
              <a:buChar char="▪"/>
              <a:defRPr sz="3000">
                <a:solidFill>
                  <a:srgbClr val="F2F2F2"/>
                </a:solidFill>
              </a:defRPr>
            </a:pPr>
            <a:r>
              <a:t>Запознаване с добрите практики в писането на програмен код</a:t>
            </a:r>
          </a:p>
          <a:p>
            <a:pPr marL="325754" indent="-325754" defTabSz="868680">
              <a:buFont typeface="Wingdings"/>
              <a:buChar char="▪"/>
              <a:defRPr sz="3000">
                <a:solidFill>
                  <a:srgbClr val="F2F2F2"/>
                </a:solidFill>
              </a:defRPr>
            </a:pPr>
            <a:r>
              <a:t>Придобиване на умения за работа в екип</a:t>
            </a:r>
          </a:p>
          <a:p>
            <a:pPr marL="325754" indent="-325754" defTabSz="868680">
              <a:buFont typeface="Wingdings"/>
              <a:buChar char="▪"/>
              <a:defRPr sz="3000">
                <a:solidFill>
                  <a:srgbClr val="F2F2F2"/>
                </a:solidFill>
              </a:defRPr>
            </a:pPr>
            <a:r>
              <a:t>Започване на работа като програмист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type="title"/>
          </p:nvPr>
        </p:nvSpPr>
        <p:spPr>
          <a:xfrm>
            <a:off x="838200" y="685800"/>
            <a:ext cx="8229600" cy="1143000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accent6"/>
                </a:solidFill>
              </a:defRPr>
            </a:lvl1pPr>
          </a:lstStyle>
          <a:p>
            <a:pPr/>
            <a:r>
              <a:t>Провеждане часовете в курса</a:t>
            </a:r>
          </a:p>
        </p:txBody>
      </p:sp>
      <p:sp>
        <p:nvSpPr>
          <p:cNvPr id="128" name="Shape 128"/>
          <p:cNvSpPr/>
          <p:nvPr>
            <p:ph type="body" idx="1"/>
          </p:nvPr>
        </p:nvSpPr>
        <p:spPr>
          <a:xfrm>
            <a:off x="762000" y="1676400"/>
            <a:ext cx="7620000" cy="4525963"/>
          </a:xfrm>
          <a:prstGeom prst="rect">
            <a:avLst/>
          </a:prstGeom>
        </p:spPr>
        <p:txBody>
          <a:bodyPr/>
          <a:lstStyle/>
          <a:p>
            <a:pPr>
              <a:buFont typeface="Wingdings"/>
              <a:buChar char="▪"/>
              <a:defRPr>
                <a:solidFill>
                  <a:srgbClr val="F2F2F2"/>
                </a:solidFill>
              </a:defRPr>
            </a:pPr>
            <a:r>
              <a:t>Всяка понеделник и сряда 19:30 – 22:30 </a:t>
            </a:r>
          </a:p>
          <a:p>
            <a:pPr>
              <a:buFont typeface="Wingdings"/>
              <a:buChar char="▪"/>
              <a:defRPr>
                <a:solidFill>
                  <a:srgbClr val="F2F2F2"/>
                </a:solidFill>
              </a:defRPr>
            </a:pPr>
            <a:r>
              <a:t>16. 11. 2015 – 04. 09. 2015 – занимания</a:t>
            </a:r>
          </a:p>
          <a:p>
            <a:pPr>
              <a:buFont typeface="Wingdings"/>
              <a:buChar char="▪"/>
              <a:defRPr>
                <a:solidFill>
                  <a:srgbClr val="F2F2F2"/>
                </a:solidFill>
              </a:defRPr>
            </a:pPr>
            <a:r>
              <a:t>09. 09. 2015 – подготовка за изпит</a:t>
            </a:r>
          </a:p>
          <a:p>
            <a:pPr>
              <a:buFont typeface="Wingdings"/>
              <a:buChar char="▪"/>
              <a:defRPr>
                <a:solidFill>
                  <a:srgbClr val="F2F2F2"/>
                </a:solidFill>
              </a:defRPr>
            </a:pPr>
            <a:r>
              <a:t>11. 09. 2015 – изпит (тест и задача)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type="title"/>
          </p:nvPr>
        </p:nvSpPr>
        <p:spPr>
          <a:xfrm>
            <a:off x="838200" y="685800"/>
            <a:ext cx="8229600" cy="1143000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accent6"/>
                </a:solidFill>
              </a:defRPr>
            </a:lvl1pPr>
          </a:lstStyle>
          <a:p>
            <a:pPr/>
            <a:r>
              <a:t>План-програма на курса</a:t>
            </a:r>
          </a:p>
        </p:txBody>
      </p:sp>
      <p:sp>
        <p:nvSpPr>
          <p:cNvPr id="131" name="Shape 131"/>
          <p:cNvSpPr/>
          <p:nvPr>
            <p:ph type="body" idx="1"/>
          </p:nvPr>
        </p:nvSpPr>
        <p:spPr>
          <a:xfrm>
            <a:off x="762000" y="1676400"/>
            <a:ext cx="7620000" cy="4525963"/>
          </a:xfrm>
          <a:prstGeom prst="rect">
            <a:avLst/>
          </a:prstGeom>
        </p:spPr>
        <p:txBody>
          <a:bodyPr/>
          <a:lstStyle/>
          <a:p>
            <a:pPr>
              <a:buFont typeface="Wingdings"/>
              <a:buChar char="▪"/>
              <a:defRPr>
                <a:solidFill>
                  <a:srgbClr val="F2F2F2"/>
                </a:solidFill>
              </a:defRPr>
            </a:pPr>
            <a:r>
              <a:t>Практическа насоченост</a:t>
            </a:r>
          </a:p>
          <a:p>
            <a:pPr>
              <a:buFont typeface="Wingdings"/>
              <a:buChar char="▪"/>
              <a:defRPr>
                <a:solidFill>
                  <a:srgbClr val="F2F2F2"/>
                </a:solidFill>
              </a:defRPr>
            </a:pPr>
            <a:r>
              <a:t>Примери за всичко</a:t>
            </a:r>
          </a:p>
          <a:p>
            <a:pPr>
              <a:buFont typeface="Wingdings"/>
              <a:buChar char="▪"/>
              <a:defRPr>
                <a:solidFill>
                  <a:srgbClr val="F2F2F2"/>
                </a:solidFill>
              </a:defRPr>
            </a:pPr>
            <a:r>
              <a:t>Домашни работи</a:t>
            </a:r>
          </a:p>
          <a:p>
            <a:pPr>
              <a:buFont typeface="Wingdings"/>
              <a:buChar char="▪"/>
              <a:defRPr>
                <a:solidFill>
                  <a:srgbClr val="F2F2F2"/>
                </a:solidFill>
              </a:defRPr>
            </a:pPr>
            <a:r>
              <a:t>Групови задачи</a:t>
            </a:r>
          </a:p>
          <a:p>
            <a:pPr>
              <a:buFont typeface="Wingdings"/>
              <a:buChar char="▪"/>
              <a:defRPr>
                <a:solidFill>
                  <a:srgbClr val="F2F2F2"/>
                </a:solidFill>
              </a:defRPr>
            </a:pPr>
            <a:r>
              <a:t>Оценяване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type="title"/>
          </p:nvPr>
        </p:nvSpPr>
        <p:spPr>
          <a:xfrm>
            <a:off x="838200" y="685800"/>
            <a:ext cx="8229600" cy="1143000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accent6"/>
                </a:solidFill>
              </a:defRPr>
            </a:lvl1pPr>
          </a:lstStyle>
          <a:p>
            <a:pPr/>
            <a:r>
              <a:t>За лектора</a:t>
            </a:r>
          </a:p>
        </p:txBody>
      </p:sp>
      <p:sp>
        <p:nvSpPr>
          <p:cNvPr id="134" name="Shape 134"/>
          <p:cNvSpPr/>
          <p:nvPr>
            <p:ph type="body" idx="1"/>
          </p:nvPr>
        </p:nvSpPr>
        <p:spPr>
          <a:xfrm>
            <a:off x="762000" y="1676400"/>
            <a:ext cx="7620000" cy="4525963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buFont typeface="Wingdings"/>
              <a:buChar char="▪"/>
              <a:defRPr>
                <a:solidFill>
                  <a:srgbClr val="F2F2F2"/>
                </a:solidFill>
              </a:defRPr>
            </a:pPr>
          </a:p>
          <a:p>
            <a:pPr>
              <a:lnSpc>
                <a:spcPct val="90000"/>
              </a:lnSpc>
              <a:buFont typeface="Wingdings"/>
              <a:buChar char="▪"/>
              <a:defRPr>
                <a:solidFill>
                  <a:srgbClr val="F2F2F2"/>
                </a:solidFill>
              </a:defRPr>
            </a:pPr>
          </a:p>
          <a:p>
            <a:pPr>
              <a:lnSpc>
                <a:spcPct val="90000"/>
              </a:lnSpc>
              <a:buFont typeface="Wingdings"/>
              <a:buChar char="▪"/>
              <a:defRPr>
                <a:solidFill>
                  <a:srgbClr val="F2F2F2"/>
                </a:solidFill>
              </a:defRPr>
            </a:pPr>
            <a:r>
              <a:t>Велин Бранимиров Вангелов</a:t>
            </a:r>
          </a:p>
          <a:p>
            <a:pPr>
              <a:lnSpc>
                <a:spcPct val="90000"/>
              </a:lnSpc>
              <a:buFont typeface="Wingdings"/>
              <a:buChar char="▪"/>
              <a:defRPr>
                <a:solidFill>
                  <a:srgbClr val="F2F2F2"/>
                </a:solidFill>
              </a:defRPr>
            </a:pPr>
            <a:r>
              <a:t>Е-поща: velin.br.vangelov [at] gmail [dot] com</a:t>
            </a:r>
          </a:p>
          <a:p>
            <a:pPr>
              <a:lnSpc>
                <a:spcPct val="90000"/>
              </a:lnSpc>
              <a:buFont typeface="Wingdings"/>
              <a:buChar char="▪"/>
              <a:defRPr>
                <a:solidFill>
                  <a:srgbClr val="F2F2F2"/>
                </a:solidFill>
              </a:defRPr>
            </a:pPr>
            <a:r>
              <a:t>Академия Е-поща: student [at] soft-intellect [dot] com</a:t>
            </a:r>
          </a:p>
          <a:p>
            <a:pPr>
              <a:lnSpc>
                <a:spcPct val="90000"/>
              </a:lnSpc>
              <a:buFont typeface="Wingdings"/>
              <a:buChar char="▪"/>
              <a:defRPr>
                <a:solidFill>
                  <a:srgbClr val="F2F2F2"/>
                </a:solidFill>
              </a:defRPr>
            </a:pPr>
            <a:r>
              <a:t>Github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https://github.com/kryptikko</a:t>
            </a:r>
            <a: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type="title"/>
          </p:nvPr>
        </p:nvSpPr>
        <p:spPr>
          <a:xfrm>
            <a:off x="838200" y="685800"/>
            <a:ext cx="8229600" cy="1143000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accent6"/>
                </a:solidFill>
              </a:defRPr>
            </a:lvl1pPr>
          </a:lstStyle>
          <a:p>
            <a:pPr/>
            <a:r>
              <a:t>За академията</a:t>
            </a:r>
          </a:p>
        </p:txBody>
      </p:sp>
      <p:sp>
        <p:nvSpPr>
          <p:cNvPr id="137" name="Shape 137"/>
          <p:cNvSpPr/>
          <p:nvPr>
            <p:ph type="body" idx="1"/>
          </p:nvPr>
        </p:nvSpPr>
        <p:spPr>
          <a:xfrm>
            <a:off x="762000" y="1676400"/>
            <a:ext cx="7620000" cy="4525963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600"/>
              </a:spcBef>
              <a:buFont typeface="Wingdings"/>
              <a:buChar char="▪"/>
              <a:defRPr sz="2900">
                <a:solidFill>
                  <a:srgbClr val="F2F2F2"/>
                </a:solidFill>
              </a:defRPr>
            </a:pPr>
          </a:p>
          <a:p>
            <a:pPr>
              <a:spcBef>
                <a:spcPts val="600"/>
              </a:spcBef>
              <a:buFont typeface="Wingdings"/>
              <a:buChar char="▪"/>
              <a:defRPr sz="2900">
                <a:solidFill>
                  <a:srgbClr val="F2F2F2"/>
                </a:solidFill>
              </a:defRPr>
            </a:pPr>
          </a:p>
          <a:p>
            <a:pPr>
              <a:spcBef>
                <a:spcPts val="600"/>
              </a:spcBef>
              <a:buFont typeface="Wingdings"/>
              <a:buChar char="▪"/>
              <a:defRPr sz="2900">
                <a:solidFill>
                  <a:srgbClr val="F2F2F2"/>
                </a:solidFill>
              </a:defRPr>
            </a:pPr>
          </a:p>
          <a:p>
            <a:pPr>
              <a:spcBef>
                <a:spcPts val="600"/>
              </a:spcBef>
              <a:buFont typeface="Wingdings"/>
              <a:buChar char="▪"/>
              <a:defRPr sz="2900">
                <a:solidFill>
                  <a:srgbClr val="F2F2F2"/>
                </a:solidFill>
              </a:defRPr>
            </a:pPr>
          </a:p>
          <a:p>
            <a:pPr>
              <a:spcBef>
                <a:spcPts val="600"/>
              </a:spcBef>
              <a:buFont typeface="Wingdings"/>
              <a:buChar char="▪"/>
              <a:defRPr sz="2900">
                <a:solidFill>
                  <a:srgbClr val="F2F2F2"/>
                </a:solidFill>
              </a:defRPr>
            </a:pPr>
            <a:r>
              <a:t>Soft Intellect Academy	</a:t>
            </a:r>
          </a:p>
          <a:p>
            <a:pPr>
              <a:spcBef>
                <a:spcPts val="600"/>
              </a:spcBef>
              <a:buFont typeface="Wingdings"/>
              <a:buChar char="▪"/>
              <a:defRPr sz="2900">
                <a:solidFill>
                  <a:srgbClr val="F2F2F2"/>
                </a:solidFill>
              </a:defRPr>
            </a:pPr>
            <a:r>
              <a:t>Е-поща: academy [at] soft-intellect [dot] com и soft.intellect.academy [at] gmail [dot] com </a:t>
            </a:r>
          </a:p>
          <a:p>
            <a:pPr>
              <a:spcBef>
                <a:spcPts val="600"/>
              </a:spcBef>
              <a:buFont typeface="Wingdings"/>
              <a:buChar char="▪"/>
              <a:defRPr sz="2900">
                <a:solidFill>
                  <a:srgbClr val="F2F2F2"/>
                </a:solidFill>
              </a:defRPr>
            </a:pPr>
            <a:r>
              <a:t>Уеб сайт: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http://soft-intellect.com</a:t>
            </a:r>
            <a:r>
              <a:rPr>
                <a:solidFill>
                  <a:srgbClr val="00B050"/>
                </a:solidFill>
              </a:rPr>
              <a:t> </a:t>
            </a:r>
          </a:p>
        </p:txBody>
      </p:sp>
      <p:pic>
        <p:nvPicPr>
          <p:cNvPr id="138" name="image2.png" descr="C:\Users\Lazar\Downloads\variant_3 (1)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35149" y="1441450"/>
            <a:ext cx="5327652" cy="25209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type="title"/>
          </p:nvPr>
        </p:nvSpPr>
        <p:spPr>
          <a:xfrm>
            <a:off x="838200" y="685800"/>
            <a:ext cx="8229600" cy="1143000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accent6"/>
                </a:solidFill>
              </a:defRPr>
            </a:lvl1pPr>
          </a:lstStyle>
          <a:p>
            <a:pPr/>
            <a:r>
              <a:t>Ресурси</a:t>
            </a:r>
          </a:p>
        </p:txBody>
      </p:sp>
      <p:sp>
        <p:nvSpPr>
          <p:cNvPr id="141" name="Shape 141"/>
          <p:cNvSpPr/>
          <p:nvPr>
            <p:ph type="body" idx="1"/>
          </p:nvPr>
        </p:nvSpPr>
        <p:spPr>
          <a:xfrm>
            <a:off x="749300" y="1676400"/>
            <a:ext cx="7620000" cy="4525963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buFont typeface="Wingdings"/>
              <a:buChar char="▪"/>
              <a:defRPr>
                <a:solidFill>
                  <a:srgbClr val="F2F2F2"/>
                </a:solidFill>
              </a:defRPr>
            </a:pPr>
          </a:p>
          <a:p>
            <a:pPr>
              <a:lnSpc>
                <a:spcPct val="90000"/>
              </a:lnSpc>
              <a:buFont typeface="Wingdings"/>
              <a:buChar char="▪"/>
              <a:def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</a:defRPr>
            </a:pPr>
            <a:r>
              <a:rPr>
                <a:solidFill>
                  <a:srgbClr val="F2F2F2"/>
                </a:solidFill>
              </a:rPr>
              <a:t>Facebook group </a:t>
            </a:r>
            <a:r>
              <a:rPr>
                <a:hlinkClick r:id="rId2" invalidUrl="" action="" tgtFrame="" tooltip="" history="1" highlightClick="0" endSnd="0"/>
              </a:rPr>
              <a:t>https://www.facebook.com/groups/1507897446170831/</a:t>
            </a:r>
            <a:r>
              <a:rPr u="none">
                <a:solidFill>
                  <a:srgbClr val="F2F2F2"/>
                </a:solidFill>
                <a:uFillTx/>
              </a:rPr>
              <a:t> </a:t>
            </a:r>
            <a:endParaRPr u="none">
              <a:solidFill>
                <a:srgbClr val="F2F2F2"/>
              </a:solidFill>
              <a:uFillTx/>
            </a:endParaRPr>
          </a:p>
          <a:p>
            <a:pPr>
              <a:lnSpc>
                <a:spcPct val="90000"/>
              </a:lnSpc>
              <a:buFont typeface="Wingdings"/>
              <a:buChar char="▪"/>
              <a:def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</a:defRPr>
            </a:pPr>
            <a:r>
              <a:rPr u="none">
                <a:solidFill>
                  <a:srgbClr val="F2F2F2"/>
                </a:solidFill>
                <a:uFillTx/>
              </a:rPr>
              <a:t>Слидове </a:t>
            </a:r>
            <a:r>
              <a:rPr>
                <a:hlinkClick r:id="rId3" invalidUrl="" action="" tgtFrame="" tooltip="" history="1" highlightClick="0" endSnd="0"/>
              </a:rPr>
              <a:t>https://github.com/Kryptikko/Front-End-Course</a:t>
            </a:r>
            <a:r>
              <a:rPr u="none">
                <a:solidFill>
                  <a:srgbClr val="F2F2F2"/>
                </a:solidFill>
                <a:uFillTx/>
              </a:rP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