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4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.xml"/><Relationship Id="rId4" Type="http://schemas.openxmlformats.org/officeDocument/2006/relationships/notesMaster" Target="notesMasters/notesMaster.xml"/><Relationship Id="rId9" Type="http://schemas.openxmlformats.org/officeDocument/2006/relationships/slide" Target="slides/slide4.xml"/><Relationship Id="rId5" Type="http://schemas.openxmlformats.org/officeDocument/2006/relationships/slide" Target="slides/slide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3" name="Shape 103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2" type="body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1" name="Shape 51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7" name="Shape 67"/>
          <p:cNvSpPr/>
          <p:nvPr>
            <p:ph idx="2" type="pic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.xml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developer.mozilla.org/en-US/docs/AJAX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api.jquery.com/jquery.ajax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bower.io/" TargetMode="External"/><Relationship Id="rId4" Type="http://schemas.openxmlformats.org/officeDocument/2006/relationships/hyperlink" Target="https://plugins.jquery.com/" TargetMode="External"/><Relationship Id="rId5" Type="http://schemas.openxmlformats.org/officeDocument/2006/relationships/image" Target="../media/image02.png"/><Relationship Id="rId6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placekitten.com/" TargetMode="External"/><Relationship Id="rId4" Type="http://schemas.openxmlformats.org/officeDocument/2006/relationships/hyperlink" Target="http://lokeshdhakar.com/projects/lightbox2/" TargetMode="External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ctrTitle"/>
          </p:nvPr>
        </p:nvSpPr>
        <p:spPr>
          <a:xfrm>
            <a:off x="685800" y="1290850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accent6"/>
              </a:buClr>
              <a:buSzPct val="25000"/>
              <a:buFont typeface="Calibri"/>
              <a:buNone/>
            </a:pPr>
            <a:r>
              <a:rPr lang="en-US">
                <a:solidFill>
                  <a:schemeClr val="accent6"/>
                </a:solidFill>
              </a:rPr>
              <a:t>Ajax and Packages</a:t>
            </a:r>
          </a:p>
        </p:txBody>
      </p:sp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57200" y="685800"/>
            <a:ext cx="86105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6"/>
              </a:buClr>
              <a:buSzPct val="25000"/>
              <a:buFont typeface="Calibri"/>
              <a:buNone/>
            </a:pPr>
            <a:r>
              <a:rPr lang="en-US" sz="3000">
                <a:solidFill>
                  <a:schemeClr val="accent6"/>
                </a:solidFill>
              </a:rPr>
              <a:t>Ajax Summary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419100" y="1909313"/>
            <a:ext cx="8305799" cy="47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4191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Char char="●"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Asynchronous JavaScript And XML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3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https://developer.mozilla.org/en-US/docs/AJAX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spcBef>
                <a:spcPts val="0"/>
              </a:spcBef>
              <a:buClr>
                <a:schemeClr val="lt1"/>
              </a:buClr>
              <a:buSzPct val="100000"/>
              <a:buFont typeface="Calibri"/>
              <a:buChar char="●"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Used for dynamically loading and consuming data from the server without refreshing the browser.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457200" y="685800"/>
            <a:ext cx="86105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6"/>
              </a:buClr>
              <a:buSzPct val="25000"/>
              <a:buFont typeface="Calibri"/>
              <a:buNone/>
            </a:pPr>
            <a:r>
              <a:rPr lang="en-US" sz="3000">
                <a:solidFill>
                  <a:schemeClr val="accent6"/>
                </a:solidFill>
              </a:rPr>
              <a:t>Sending requests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457200" y="20809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US" sz="3000">
                <a:solidFill>
                  <a:srgbClr val="FFFFFF"/>
                </a:solidFill>
              </a:rPr>
              <a:t>var request = new XMLHttpRequest();</a:t>
            </a:r>
            <a:br>
              <a:rPr lang="en-US" sz="3000">
                <a:solidFill>
                  <a:srgbClr val="FFFFFF"/>
                </a:solidFill>
              </a:rPr>
            </a:b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US" sz="3000">
                <a:solidFill>
                  <a:srgbClr val="FFFFFF"/>
                </a:solidFill>
              </a:rPr>
              <a:t>request.onload = function(e) {</a:t>
            </a:r>
            <a:br>
              <a:rPr lang="en-US" sz="3000">
                <a:solidFill>
                  <a:srgbClr val="FFFFFF"/>
                </a:solidFill>
              </a:rPr>
            </a:br>
            <a:r>
              <a:rPr lang="en-US" sz="3000">
                <a:solidFill>
                  <a:srgbClr val="FFFFFF"/>
                </a:solidFill>
              </a:rPr>
              <a:t>  /* ... */</a:t>
            </a:r>
            <a:br>
              <a:rPr lang="en-US" sz="3000">
                <a:solidFill>
                  <a:srgbClr val="FFFFFF"/>
                </a:solidFill>
              </a:rPr>
            </a:br>
            <a:r>
              <a:rPr lang="en-US" sz="3000">
                <a:solidFill>
                  <a:srgbClr val="FFFFFF"/>
                </a:solidFill>
              </a:rPr>
              <a:t>}</a:t>
            </a:r>
            <a:br>
              <a:rPr lang="en-US" sz="3000">
                <a:solidFill>
                  <a:srgbClr val="FFFFFF"/>
                </a:solidFill>
              </a:rPr>
            </a:br>
            <a:r>
              <a:rPr lang="en-US" sz="3000">
                <a:solidFill>
                  <a:srgbClr val="FFFFFF"/>
                </a:solidFill>
              </a:rPr>
              <a:t>request.open("GET", url);</a:t>
            </a:r>
            <a:br>
              <a:rPr lang="en-US" sz="3000">
                <a:solidFill>
                  <a:srgbClr val="FFFFFF"/>
                </a:solidFill>
              </a:rPr>
            </a:br>
            <a:r>
              <a:rPr lang="en-US" sz="3000">
                <a:solidFill>
                  <a:srgbClr val="FFFFFF"/>
                </a:solidFill>
              </a:rPr>
              <a:t>request.send();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57200" y="685800"/>
            <a:ext cx="86105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6"/>
              </a:buClr>
              <a:buSzPct val="25000"/>
              <a:buFont typeface="Calibri"/>
              <a:buNone/>
            </a:pPr>
            <a:r>
              <a:rPr lang="en-US" sz="3000">
                <a:solidFill>
                  <a:schemeClr val="accent6"/>
                </a:solidFill>
              </a:rPr>
              <a:t>Browser Networking tool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499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2497">
                <a:solidFill>
                  <a:schemeClr val="lt1"/>
                </a:solidFill>
              </a:rPr>
              <a:t>https://developer.chrome.com/devtools/docs/network#network-panel-overview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457200" y="685800"/>
            <a:ext cx="86105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6"/>
              </a:buClr>
              <a:buSzPct val="25000"/>
              <a:buFont typeface="Calibri"/>
              <a:buNone/>
            </a:pPr>
            <a:r>
              <a:rPr lang="en-US" sz="3000">
                <a:solidFill>
                  <a:schemeClr val="accent6"/>
                </a:solidFill>
              </a:rPr>
              <a:t>Response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-US">
                <a:solidFill>
                  <a:srgbClr val="FFFFFF"/>
                </a:solidFill>
              </a:rPr>
              <a:t>request.onload = function(e) {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  var arraybuffer = oReq.response;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  /* ... */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>
                <a:solidFill>
                  <a:srgbClr val="FFFFFF"/>
                </a:solidFill>
              </a:rPr>
              <a:t>request.onerror = function (e) {</a:t>
            </a:r>
          </a:p>
          <a:p>
            <a:pPr lvl="0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>
                <a:solidFill>
                  <a:srgbClr val="FFFFFF"/>
                </a:solidFill>
              </a:rPr>
              <a:t>	/* manage error */</a:t>
            </a:r>
          </a:p>
          <a:p>
            <a:pPr lvl="0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>
                <a:solidFill>
                  <a:srgbClr val="FFFFFF"/>
                </a:solidFill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>
                <a:solidFill>
                  <a:srgbClr val="FFFFFF"/>
                </a:solidFill>
              </a:rPr>
              <a:t>The onload event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457200" y="685800"/>
            <a:ext cx="86105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6"/>
              </a:buClr>
              <a:buSzPct val="25000"/>
              <a:buFont typeface="Calibri"/>
              <a:buNone/>
            </a:pPr>
            <a:r>
              <a:rPr lang="en-US" sz="3000">
                <a:solidFill>
                  <a:schemeClr val="accent6"/>
                </a:solidFill>
              </a:rPr>
              <a:t>Types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501150" y="2068200"/>
            <a:ext cx="8141700" cy="47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-US" sz="1800">
                <a:solidFill>
                  <a:srgbClr val="FFFFFF"/>
                </a:solidFill>
              </a:rPr>
              <a:t>GET</a:t>
            </a: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-US" sz="1800">
                <a:solidFill>
                  <a:srgbClr val="FFFFFF"/>
                </a:solidFill>
              </a:rPr>
              <a:t>POST</a:t>
            </a: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-US" sz="1800">
                <a:solidFill>
                  <a:srgbClr val="FFFFFF"/>
                </a:solidFill>
              </a:rPr>
              <a:t>PUT</a:t>
            </a: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-US" sz="1800">
                <a:solidFill>
                  <a:srgbClr val="FFFFFF"/>
                </a:solidFill>
              </a:rPr>
              <a:t>PATCH</a:t>
            </a: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-US" sz="1800">
                <a:solidFill>
                  <a:srgbClr val="FFFFFF"/>
                </a:solidFill>
              </a:rPr>
              <a:t>DELETE</a:t>
            </a:r>
          </a:p>
          <a:p>
            <a:pPr indent="-342900" lvl="0" marL="4572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-US" sz="1800">
                <a:solidFill>
                  <a:srgbClr val="FFFFFF"/>
                </a:solidFill>
              </a:rPr>
              <a:t>OPTIONS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457200" y="685800"/>
            <a:ext cx="86105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6"/>
              </a:buClr>
              <a:buSzPct val="25000"/>
              <a:buFont typeface="Calibri"/>
              <a:buNone/>
            </a:pPr>
            <a:r>
              <a:rPr b="0" i="0" lang="en-US" sz="30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jQuery</a:t>
            </a:r>
            <a:r>
              <a:rPr lang="en-US" sz="3000">
                <a:solidFill>
                  <a:schemeClr val="accent6"/>
                </a:solidFill>
              </a:rPr>
              <a:t>.ajax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466725" y="1524000"/>
            <a:ext cx="8229600" cy="5029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36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2300" u="sng">
                <a:solidFill>
                  <a:schemeClr val="hlink"/>
                </a:solidFill>
                <a:hlinkClick r:id="rId3"/>
              </a:rPr>
              <a:t>http://api.jquery.com/jquery.ajax/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FFFFFF"/>
                </a:solidFill>
              </a:rPr>
              <a:t>$.ajax({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FFFFFF"/>
                </a:solidFill>
              </a:rPr>
              <a:t> method: "GET",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FFFFFF"/>
                </a:solidFill>
              </a:rPr>
              <a:t> url: "/someurl",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FFFFFF"/>
                </a:solidFill>
              </a:rPr>
              <a:t> dataType: "json"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FFFFFF"/>
                </a:solidFill>
              </a:rPr>
              <a:t>});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FFFFFF"/>
                </a:solidFill>
              </a:rPr>
              <a:t>request.done(function( msg ) {</a:t>
            </a:r>
          </a:p>
          <a:p>
            <a:pPr indent="-209550" lvl="0" marL="80010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FFFFFF"/>
                </a:solidFill>
              </a:rPr>
              <a:t>/* manage response */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FFFFFF"/>
                </a:solidFill>
              </a:rPr>
              <a:t>});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FFFFFF"/>
                </a:solidFill>
              </a:rPr>
              <a:t>request.fail(function( jqXHR, textStatus ) 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FFFFFF"/>
                </a:solidFill>
              </a:rPr>
              <a:t>		/* manage error */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FFFFFF"/>
                </a:solidFill>
              </a:rPr>
              <a:t>});</a:t>
            </a:r>
          </a:p>
          <a:p>
            <a:pPr indent="0" lvl="0" marL="0" marR="0" rtl="0" algn="l">
              <a:spcBef>
                <a:spcPts val="36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sz="2300"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457200" y="685800"/>
            <a:ext cx="86105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6"/>
              </a:buClr>
              <a:buSzPct val="25000"/>
              <a:buFont typeface="Calibri"/>
              <a:buNone/>
            </a:pPr>
            <a:r>
              <a:rPr lang="en-US" sz="3000">
                <a:solidFill>
                  <a:schemeClr val="accent6"/>
                </a:solidFill>
              </a:rPr>
              <a:t>Package Repositories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457200" y="1447800"/>
            <a:ext cx="5263200" cy="5029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Bower </a:t>
            </a:r>
          </a:p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1800" u="sng">
                <a:solidFill>
                  <a:srgbClr val="B6D7A8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http://bower.io/</a:t>
            </a:r>
          </a:p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jQuery plugins and jQuery UI</a:t>
            </a:r>
          </a:p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1" lang="en-US" sz="1800" u="sng">
                <a:solidFill>
                  <a:srgbClr val="B6D7A8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https://plugins.jquery.com/</a:t>
            </a:r>
          </a:p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1" name="Shape 1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7623" y="982275"/>
            <a:ext cx="3088650" cy="271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64775" y="4532700"/>
            <a:ext cx="4629150" cy="12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457200" y="685800"/>
            <a:ext cx="86105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accent6"/>
              </a:buClr>
              <a:buSzPct val="25000"/>
              <a:buFont typeface="Calibri"/>
              <a:buNone/>
            </a:pPr>
            <a:r>
              <a:rPr lang="en-US" sz="3000">
                <a:solidFill>
                  <a:schemeClr val="accent6"/>
                </a:solidFill>
              </a:rPr>
              <a:t>Задачи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457200" y="1447800"/>
            <a:ext cx="8229600" cy="5029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50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2500">
                <a:solidFill>
                  <a:schemeClr val="lt1"/>
                </a:solidFill>
              </a:rPr>
              <a:t>Създайте страница с бутон “Kittify” (или “Pussify”), който при натискане зарежда json с който да създаде динамично списък с картинки на котета. </a:t>
            </a:r>
          </a:p>
          <a:p>
            <a:pPr indent="0" lvl="0" marL="0" marR="0" rtl="0" algn="l">
              <a:spcBef>
                <a:spcPts val="50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2500" u="sng">
                <a:solidFill>
                  <a:srgbClr val="B6D7A8"/>
                </a:solidFill>
                <a:hlinkClick r:id="rId3"/>
              </a:rPr>
              <a:t>http://placekitten.com/</a:t>
            </a:r>
            <a:r>
              <a:rPr lang="en-US" sz="2500">
                <a:solidFill>
                  <a:srgbClr val="B6D7A8"/>
                </a:solidFill>
              </a:rPr>
              <a:t>  ( имат котета )</a:t>
            </a:r>
          </a:p>
          <a:p>
            <a:pPr indent="0" lvl="0" marL="0" marR="0" rtl="0" algn="l">
              <a:spcBef>
                <a:spcPts val="50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2500">
                <a:solidFill>
                  <a:schemeClr val="lt1"/>
                </a:solidFill>
              </a:rPr>
              <a:t>При ховър в/у тях трябва да мяучат!</a:t>
            </a:r>
          </a:p>
          <a:p>
            <a:pPr indent="0" lvl="0" marL="0" marR="0" rtl="0" algn="l">
              <a:spcBef>
                <a:spcPts val="50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sz="25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50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2500">
                <a:solidFill>
                  <a:schemeClr val="lt1"/>
                </a:solidFill>
              </a:rPr>
              <a:t>Тази котешка галерия да има имплементиран </a:t>
            </a:r>
          </a:p>
          <a:p>
            <a:pPr indent="0" lvl="0" marL="0" marR="0" rtl="0" algn="l">
              <a:spcBef>
                <a:spcPts val="50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2500" u="sng">
                <a:solidFill>
                  <a:srgbClr val="B6D7A8"/>
                </a:solidFill>
                <a:hlinkClick r:id="rId4"/>
              </a:rPr>
              <a:t>http://lokeshdhakar.com/projects/lightbox2/</a:t>
            </a:r>
            <a:r>
              <a:rPr lang="en-US" sz="2500">
                <a:solidFill>
                  <a:srgbClr val="B6D7A8"/>
                </a:solidFill>
              </a:rPr>
              <a:t> , </a:t>
            </a:r>
            <a:r>
              <a:rPr lang="en-US" sz="2500">
                <a:solidFill>
                  <a:schemeClr val="lt1"/>
                </a:solidFill>
              </a:rPr>
              <a:t>или подобна библиотека за галерия.</a:t>
            </a:r>
          </a:p>
          <a:p>
            <a:pPr indent="0" lvl="0" marL="0" marR="0" rtl="0" algn="l">
              <a:spcBef>
                <a:spcPts val="50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t/>
            </a:r>
            <a:endParaRPr sz="25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50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2500">
                <a:solidFill>
                  <a:schemeClr val="lt1"/>
                </a:solidFill>
              </a:rPr>
              <a:t>Сайтът да е респонсив (да изглежда добре и на мобилни устройства).</a:t>
            </a:r>
          </a:p>
        </p:txBody>
      </p:sp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