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8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65" r:id="rId12"/>
    <p:sldId id="274" r:id="rId13"/>
    <p:sldId id="275" r:id="rId14"/>
    <p:sldId id="276" r:id="rId15"/>
    <p:sldId id="261" r:id="rId16"/>
    <p:sldId id="264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5564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96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26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486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38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70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119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778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64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96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122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99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183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700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5614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29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89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queryrain.com/?etLsUjW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ui.com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99447" y="23553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accent6"/>
              </a:buClr>
              <a:buSzPct val="25000"/>
            </a:pPr>
            <a:r>
              <a:rPr lang="en-US" dirty="0">
                <a:solidFill>
                  <a:schemeClr val="accent6"/>
                </a:solidFill>
              </a:rPr>
              <a:t>jQuery UI </a:t>
            </a:r>
            <a:r>
              <a:rPr lang="bg-BG" dirty="0">
                <a:solidFill>
                  <a:schemeClr val="accent6"/>
                </a:solidFill>
              </a:rPr>
              <a:t>и плъгини, </a:t>
            </a:r>
            <a:r>
              <a:rPr lang="en-US" dirty="0">
                <a:solidFill>
                  <a:schemeClr val="accent6"/>
                </a:solidFill>
              </a:rPr>
              <a:t>AJAX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jQuery Plugins – </a:t>
            </a:r>
            <a:r>
              <a:rPr lang="bg-BG" sz="3000" dirty="0" smtClean="0">
                <a:solidFill>
                  <a:schemeClr val="accent6"/>
                </a:solidFill>
              </a:rPr>
              <a:t/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bg-BG" sz="3000" dirty="0" smtClean="0">
                <a:solidFill>
                  <a:schemeClr val="accent6"/>
                </a:solidFill>
              </a:rPr>
              <a:t>допълнителни компоненти</a:t>
            </a:r>
            <a:r>
              <a:rPr lang="en-US" sz="3000" dirty="0" smtClean="0">
                <a:solidFill>
                  <a:schemeClr val="accent6"/>
                </a:solidFill>
              </a:rPr>
              <a:t> </a:t>
            </a:r>
            <a:br>
              <a:rPr lang="en-US" sz="3000" dirty="0" smtClean="0">
                <a:solidFill>
                  <a:schemeClr val="accent6"/>
                </a:solidFill>
              </a:rPr>
            </a:br>
            <a:r>
              <a:rPr lang="en-US" sz="3000" dirty="0" smtClean="0">
                <a:solidFill>
                  <a:srgbClr val="0070C0"/>
                </a:solidFill>
              </a:rPr>
              <a:t>https</a:t>
            </a:r>
            <a:r>
              <a:rPr lang="en-US" sz="3000" dirty="0">
                <a:solidFill>
                  <a:srgbClr val="0070C0"/>
                </a:solidFill>
              </a:rPr>
              <a:t>://plugins.jquery.com/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7200" y="2080661"/>
            <a:ext cx="7946978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Color Picker </a:t>
            </a:r>
            <a:endParaRPr lang="en-US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://www.jqueryrain.com/?</a:t>
            </a:r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etLsUjWs</a:t>
            </a:r>
            <a:endParaRPr lang="en-US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input type=“text” 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class="</a:t>
            </a:r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color“&gt;</a:t>
            </a:r>
            <a:endParaRPr lang="en-US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 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$('.color').</a:t>
            </a:r>
            <a:r>
              <a:rPr lang="en-US" sz="24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colorPicker</a:t>
            </a:r>
            <a:r>
              <a:rPr lang="en-US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lang="en-US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906" y="106881"/>
            <a:ext cx="2466975" cy="184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070" y="3240721"/>
            <a:ext cx="166710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83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815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 dirty="0" smtClean="0">
                <a:solidFill>
                  <a:schemeClr val="accent6"/>
                </a:solidFill>
              </a:rPr>
              <a:t>AJAX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241679" y="1677301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AJAX = Asynchronous JavaScript and XML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Под 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AJAX </a:t>
            </a:r>
            <a:r>
              <a:rPr lang="ru-RU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се </a:t>
            </a: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разбира правенето на XML HTTP </a:t>
            </a:r>
            <a:r>
              <a:rPr lang="ru-RU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чрез JavaScript.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Или просто - възможността с js да получим данни от сървъра, </a:t>
            </a:r>
            <a:r>
              <a:rPr lang="ru-RU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без</a:t>
            </a: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да се налага да се </a:t>
            </a:r>
            <a:r>
              <a:rPr lang="ru-RU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презарежда</a:t>
            </a: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самата страница.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Изпращането на заявката и обработването на данните става </a:t>
            </a:r>
            <a:r>
              <a:rPr lang="ru-RU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асинхронно</a:t>
            </a:r>
            <a:r>
              <a:rPr lang="ru-RU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тоест при изпращането на заявката се задава callback функция, която да обработи данните, когато те пристигнат.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01585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815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 dirty="0" smtClean="0">
                <a:solidFill>
                  <a:schemeClr val="accent6"/>
                </a:solidFill>
              </a:rPr>
              <a:t>JSON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1609062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= 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JavaScript Object Notation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Тоест </a:t>
            </a: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 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е стринг, който изглежда почти </a:t>
            </a:r>
            <a:r>
              <a:rPr lang="bg-BG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идентично на 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 </a:t>
            </a:r>
            <a:r>
              <a:rPr lang="bg-BG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обект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Има само малко ограничения: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Ключовете и стринговете задължително трябва да са в </a:t>
            </a: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double quotes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Стойностите могат да са само </a:t>
            </a: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string, number, object, array 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или </a:t>
            </a: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true, false, null</a:t>
            </a:r>
          </a:p>
          <a:p>
            <a:pPr marL="457200" lvl="0" indent="-419100"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JSON.stringify</a:t>
            </a: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</a:t>
            </a:r>
            <a:r>
              <a:rPr lang="en-US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 </a:t>
            </a:r>
            <a:r>
              <a:rPr lang="en-US" sz="30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стринг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30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JSON.parse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30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стринг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bg-BG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връща обект</a:t>
            </a:r>
            <a:endParaRPr sz="3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05657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815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 dirty="0" smtClean="0">
                <a:solidFill>
                  <a:schemeClr val="accent6"/>
                </a:solidFill>
              </a:rPr>
              <a:t>JSON vs. JS object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1609062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 Object</a:t>
            </a:r>
            <a:endParaRPr lang="en-US" sz="200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var </a:t>
            </a:r>
            <a:r>
              <a:rPr lang="en-US" sz="2000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myObj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{</a:t>
            </a:r>
            <a:endParaRPr lang="en-US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key: 'string',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1024,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[1, 2, 3],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JSON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"key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": "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string",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"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": 1024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"</a:t>
            </a:r>
            <a:r>
              <a:rPr lang="en-US" sz="2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arr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": [</a:t>
            </a:r>
            <a:r>
              <a:rPr lang="en-US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1, 2, 3</a:t>
            </a: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38100" lvl="0">
              <a:buClr>
                <a:schemeClr val="lt1"/>
              </a:buClr>
              <a:buSzPct val="100000"/>
            </a:pPr>
            <a:r>
              <a:rPr lang="en-US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963725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8154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>
                <a:solidFill>
                  <a:schemeClr val="accent6"/>
                </a:solidFill>
              </a:rPr>
              <a:t>JQuery </a:t>
            </a:r>
            <a:r>
              <a:rPr lang="en-US" sz="3000" dirty="0" smtClean="0">
                <a:solidFill>
                  <a:schemeClr val="accent6"/>
                </a:solidFill>
              </a:rPr>
              <a:t>AJAX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1609062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8100" lvl="0">
              <a:buClr>
                <a:schemeClr val="lt1"/>
              </a:buClr>
              <a:buSzPct val="100000"/>
            </a:pPr>
            <a:r>
              <a:rPr lang="ru-RU" sz="2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Имплементацията на AJAX в jQuery е чрез функцията $.ajax. Използва се за асинхронно зареждане на данни или дори HTML на страницата, без това да прекъсва работата на потребителя с други части от документа</a:t>
            </a:r>
            <a:r>
              <a:rPr lang="ru-RU" sz="2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0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lt1"/>
              </a:buClr>
              <a:buSzPct val="100000"/>
            </a:pPr>
            <a:endParaRPr lang="en-US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FFFF"/>
                </a:solidFill>
              </a:rPr>
              <a:t>$.</a:t>
            </a:r>
            <a:r>
              <a:rPr lang="en-US" sz="2000" dirty="0" err="1">
                <a:solidFill>
                  <a:srgbClr val="92D050"/>
                </a:solidFill>
              </a:rPr>
              <a:t>ajax</a:t>
            </a:r>
            <a:r>
              <a:rPr lang="en-US" sz="2000" dirty="0">
                <a:solidFill>
                  <a:srgbClr val="FFFFFF"/>
                </a:solidFill>
              </a:rPr>
              <a:t>({</a:t>
            </a:r>
          </a:p>
          <a:p>
            <a:pPr lvl="2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FFFF"/>
                </a:solidFill>
              </a:rPr>
              <a:t> method: "GET",</a:t>
            </a:r>
          </a:p>
          <a:p>
            <a:pPr lvl="2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FFFF"/>
                </a:solidFill>
              </a:rPr>
              <a:t> url: "/</a:t>
            </a:r>
            <a:r>
              <a:rPr lang="en-US" sz="2000" dirty="0" err="1">
                <a:solidFill>
                  <a:srgbClr val="FFFFFF"/>
                </a:solidFill>
              </a:rPr>
              <a:t>someurl</a:t>
            </a:r>
            <a:r>
              <a:rPr lang="en-US" sz="2000" dirty="0">
                <a:solidFill>
                  <a:srgbClr val="FFFFFF"/>
                </a:solidFill>
              </a:rPr>
              <a:t>",</a:t>
            </a:r>
          </a:p>
          <a:p>
            <a:pPr lvl="2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dataType</a:t>
            </a:r>
            <a:r>
              <a:rPr lang="en-US" sz="2000" dirty="0">
                <a:solidFill>
                  <a:srgbClr val="FFFFFF"/>
                </a:solidFill>
              </a:rPr>
              <a:t>: "</a:t>
            </a:r>
            <a:r>
              <a:rPr lang="en-US" sz="2000" dirty="0" err="1">
                <a:solidFill>
                  <a:srgbClr val="FFFFFF"/>
                </a:solidFill>
              </a:rPr>
              <a:t>json</a:t>
            </a:r>
            <a:r>
              <a:rPr lang="en-US" sz="2000" dirty="0">
                <a:solidFill>
                  <a:srgbClr val="FFFFFF"/>
                </a:solidFill>
              </a:rPr>
              <a:t>"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solidFill>
                  <a:srgbClr val="FFFFFF"/>
                </a:solidFill>
              </a:rPr>
              <a:t>}).</a:t>
            </a:r>
            <a:r>
              <a:rPr lang="en-US" sz="2000" dirty="0" smtClean="0">
                <a:solidFill>
                  <a:srgbClr val="92D050"/>
                </a:solidFill>
              </a:rPr>
              <a:t>done</a:t>
            </a:r>
            <a:r>
              <a:rPr lang="en-US" sz="2000" dirty="0" smtClean="0">
                <a:solidFill>
                  <a:schemeClr val="bg1"/>
                </a:solidFill>
              </a:rPr>
              <a:t>(function</a:t>
            </a:r>
            <a:r>
              <a:rPr lang="en-US" sz="2000" dirty="0" smtClean="0">
                <a:solidFill>
                  <a:srgbClr val="FFFFFF"/>
                </a:solidFill>
              </a:rPr>
              <a:t>( data) {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>
                <a:solidFill>
                  <a:srgbClr val="FFFFFF"/>
                </a:solidFill>
              </a:rPr>
              <a:t>	</a:t>
            </a:r>
            <a:r>
              <a:rPr lang="en-US" sz="2000" dirty="0" smtClean="0">
                <a:solidFill>
                  <a:srgbClr val="FFFFFF"/>
                </a:solidFill>
              </a:rPr>
              <a:t>/* </a:t>
            </a:r>
            <a:r>
              <a:rPr lang="en-US" sz="2000" dirty="0">
                <a:solidFill>
                  <a:srgbClr val="FFFFFF"/>
                </a:solidFill>
              </a:rPr>
              <a:t>manage response */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solidFill>
                  <a:srgbClr val="FFFFFF"/>
                </a:solidFill>
              </a:rPr>
              <a:t>}).</a:t>
            </a:r>
            <a:r>
              <a:rPr lang="en-US" sz="2000" dirty="0" smtClean="0">
                <a:solidFill>
                  <a:srgbClr val="92D050"/>
                </a:solidFill>
              </a:rPr>
              <a:t>fail</a:t>
            </a:r>
            <a:r>
              <a:rPr lang="en-US" sz="2000" dirty="0" smtClean="0">
                <a:solidFill>
                  <a:srgbClr val="FFFFFF"/>
                </a:solidFill>
              </a:rPr>
              <a:t>(function</a:t>
            </a:r>
            <a:r>
              <a:rPr lang="en-US" sz="2000" dirty="0">
                <a:solidFill>
                  <a:srgbClr val="FFFFFF"/>
                </a:solidFill>
              </a:rPr>
              <a:t>( </a:t>
            </a:r>
            <a:r>
              <a:rPr lang="en-US" sz="2000" dirty="0" err="1">
                <a:solidFill>
                  <a:srgbClr val="FFFFFF"/>
                </a:solidFill>
              </a:rPr>
              <a:t>jqXHR</a:t>
            </a:r>
            <a:r>
              <a:rPr lang="en-US" sz="2000" dirty="0">
                <a:solidFill>
                  <a:srgbClr val="FFFFFF"/>
                </a:solidFill>
              </a:rPr>
              <a:t>, </a:t>
            </a:r>
            <a:r>
              <a:rPr lang="en-US" sz="2000" dirty="0" err="1">
                <a:solidFill>
                  <a:srgbClr val="FFFFFF"/>
                </a:solidFill>
              </a:rPr>
              <a:t>textStatus</a:t>
            </a:r>
            <a:r>
              <a:rPr lang="en-US" sz="2000" dirty="0">
                <a:solidFill>
                  <a:srgbClr val="FFFFFF"/>
                </a:solidFill>
              </a:rPr>
              <a:t> ) {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solidFill>
                  <a:srgbClr val="FFFFFF"/>
                </a:solidFill>
              </a:rPr>
              <a:t>	/* </a:t>
            </a:r>
            <a:r>
              <a:rPr lang="en-US" sz="2000" dirty="0">
                <a:solidFill>
                  <a:srgbClr val="FFFFFF"/>
                </a:solidFill>
              </a:rPr>
              <a:t>manage error */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solidFill>
                  <a:srgbClr val="FFFFFF"/>
                </a:solidFill>
              </a:rPr>
              <a:t>}).</a:t>
            </a:r>
            <a:r>
              <a:rPr lang="en-US" sz="2000" dirty="0" smtClean="0">
                <a:solidFill>
                  <a:srgbClr val="92D050"/>
                </a:solidFill>
              </a:rPr>
              <a:t>always</a:t>
            </a:r>
            <a:r>
              <a:rPr lang="en-US" sz="2000" dirty="0" smtClean="0">
                <a:solidFill>
                  <a:srgbClr val="FFFFFF"/>
                </a:solidFill>
              </a:rPr>
              <a:t>(function</a:t>
            </a:r>
            <a:r>
              <a:rPr lang="en-US" sz="2000" dirty="0">
                <a:solidFill>
                  <a:srgbClr val="FFFFFF"/>
                </a:solidFill>
              </a:rPr>
              <a:t>() {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solidFill>
                  <a:srgbClr val="FFFFFF"/>
                </a:solidFill>
              </a:rPr>
              <a:t>	alert</a:t>
            </a:r>
            <a:r>
              <a:rPr lang="en-US" sz="2000" dirty="0">
                <a:solidFill>
                  <a:srgbClr val="FFFFFF"/>
                </a:solidFill>
              </a:rPr>
              <a:t>( "complete" );</a:t>
            </a:r>
          </a:p>
          <a:p>
            <a:pPr lvl="0">
              <a:buClr>
                <a:schemeClr val="dk1"/>
              </a:buClr>
              <a:buSzPct val="61111"/>
            </a:pPr>
            <a:r>
              <a:rPr lang="en-US" sz="2000" dirty="0" smtClean="0">
                <a:solidFill>
                  <a:srgbClr val="FFFFFF"/>
                </a:solidFill>
              </a:rPr>
              <a:t>});</a:t>
            </a:r>
            <a:endParaRPr lang="en-US" sz="2000" dirty="0">
              <a:solidFill>
                <a:srgbClr val="FFFFFF"/>
              </a:solidFill>
            </a:endParaRPr>
          </a:p>
          <a:p>
            <a:pPr marL="38100" lvl="0">
              <a:buClr>
                <a:schemeClr val="lt1"/>
              </a:buClr>
              <a:buSzPct val="100000"/>
            </a:pPr>
            <a:endParaRPr lang="en-US" sz="20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lt1"/>
              </a:buClr>
              <a:buSzPct val="100000"/>
            </a:pPr>
            <a:endParaRPr lang="en-US"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100" lvl="0">
              <a:buClr>
                <a:schemeClr val="lt1"/>
              </a:buClr>
              <a:buSzPct val="100000"/>
            </a:pPr>
            <a:endParaRPr sz="2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19926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 dirty="0" smtClean="0">
                <a:solidFill>
                  <a:schemeClr val="accent6"/>
                </a:solidFill>
              </a:rPr>
              <a:t>HTTP Methods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501150" y="2068200"/>
            <a:ext cx="8141700" cy="478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 dirty="0">
                <a:solidFill>
                  <a:srgbClr val="FFFFFF"/>
                </a:solidFill>
              </a:rPr>
              <a:t>GET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 dirty="0">
                <a:solidFill>
                  <a:srgbClr val="FFFFFF"/>
                </a:solidFill>
              </a:rPr>
              <a:t>POST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 dirty="0">
                <a:solidFill>
                  <a:srgbClr val="FFFFFF"/>
                </a:solidFill>
              </a:rPr>
              <a:t>PUT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 dirty="0">
                <a:solidFill>
                  <a:srgbClr val="FFFFFF"/>
                </a:solidFill>
              </a:rPr>
              <a:t>PATCH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 dirty="0">
                <a:solidFill>
                  <a:srgbClr val="FFFFFF"/>
                </a:solidFill>
              </a:rPr>
              <a:t>DELETE</a:t>
            </a:r>
          </a:p>
          <a:p>
            <a:pPr marL="457200" lvl="0" indent="-3429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-US" sz="1800" dirty="0">
                <a:solidFill>
                  <a:srgbClr val="FFFFFF"/>
                </a:solidFill>
              </a:rPr>
              <a:t>OPTIONS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 dirty="0" err="1">
                <a:solidFill>
                  <a:schemeClr val="accent6"/>
                </a:solidFill>
              </a:rPr>
              <a:t>Задачи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5029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500"/>
              </a:spcBef>
              <a:buClr>
                <a:schemeClr val="lt1"/>
              </a:buClr>
              <a:buSzPct val="25000"/>
              <a:buNone/>
            </a:pPr>
            <a:r>
              <a:rPr lang="bg-BG" sz="2500" dirty="0" smtClean="0">
                <a:solidFill>
                  <a:schemeClr val="lt1"/>
                </a:solidFill>
              </a:rPr>
              <a:t>Създайте таблица с цветове, както във файла </a:t>
            </a:r>
            <a:r>
              <a:rPr lang="en-US" sz="2500" dirty="0" smtClean="0">
                <a:solidFill>
                  <a:schemeClr val="lt1"/>
                </a:solidFill>
              </a:rPr>
              <a:t>task1.png.</a:t>
            </a:r>
            <a:br>
              <a:rPr lang="en-US" sz="2500" dirty="0" smtClean="0">
                <a:solidFill>
                  <a:schemeClr val="lt1"/>
                </a:solidFill>
              </a:rPr>
            </a:br>
            <a:r>
              <a:rPr lang="en-US" sz="2500" dirty="0" smtClean="0">
                <a:solidFill>
                  <a:schemeClr val="lt1"/>
                </a:solidFill>
              </a:rPr>
              <a:t/>
            </a:r>
            <a:br>
              <a:rPr lang="en-US" sz="2500" dirty="0" smtClean="0">
                <a:solidFill>
                  <a:schemeClr val="lt1"/>
                </a:solidFill>
              </a:rPr>
            </a:br>
            <a:r>
              <a:rPr lang="bg-BG" sz="2500" dirty="0" smtClean="0">
                <a:solidFill>
                  <a:schemeClr val="lt1"/>
                </a:solidFill>
              </a:rPr>
              <a:t>Данните от таблицата трябва да се зареждат асинхронно при отваряне на страницата, посредством </a:t>
            </a:r>
            <a:r>
              <a:rPr lang="en-US" sz="2500" dirty="0" smtClean="0">
                <a:solidFill>
                  <a:schemeClr val="lt1"/>
                </a:solidFill>
              </a:rPr>
              <a:t>AJAX</a:t>
            </a:r>
            <a:br>
              <a:rPr lang="en-US" sz="2500" dirty="0" smtClean="0">
                <a:solidFill>
                  <a:schemeClr val="lt1"/>
                </a:solidFill>
              </a:rPr>
            </a:br>
            <a:r>
              <a:rPr lang="en-US" sz="2500" dirty="0" smtClean="0">
                <a:solidFill>
                  <a:schemeClr val="lt1"/>
                </a:solidFill>
              </a:rPr>
              <a:t/>
            </a:r>
            <a:br>
              <a:rPr lang="en-US" sz="2500" dirty="0" smtClean="0">
                <a:solidFill>
                  <a:schemeClr val="lt1"/>
                </a:solidFill>
              </a:rPr>
            </a:br>
            <a:r>
              <a:rPr lang="bg-BG" sz="2500" dirty="0" smtClean="0">
                <a:solidFill>
                  <a:schemeClr val="lt1"/>
                </a:solidFill>
              </a:rPr>
              <a:t>Използвайте файла </a:t>
            </a:r>
            <a:r>
              <a:rPr lang="en-US" sz="2500" dirty="0" err="1" smtClean="0">
                <a:solidFill>
                  <a:schemeClr val="lt1"/>
                </a:solidFill>
              </a:rPr>
              <a:t>data.json</a:t>
            </a:r>
            <a:r>
              <a:rPr lang="en-US" sz="2500" dirty="0" smtClean="0">
                <a:solidFill>
                  <a:schemeClr val="lt1"/>
                </a:solidFill>
              </a:rPr>
              <a:t/>
            </a:r>
            <a:br>
              <a:rPr lang="en-US" sz="2500" dirty="0" smtClean="0">
                <a:solidFill>
                  <a:schemeClr val="lt1"/>
                </a:solidFill>
              </a:rPr>
            </a:br>
            <a:r>
              <a:rPr lang="en-US" sz="2500" dirty="0" smtClean="0">
                <a:solidFill>
                  <a:schemeClr val="lt1"/>
                </a:solidFill>
              </a:rPr>
              <a:t/>
            </a:r>
            <a:br>
              <a:rPr lang="en-US" sz="2500" dirty="0" smtClean="0">
                <a:solidFill>
                  <a:schemeClr val="lt1"/>
                </a:solidFill>
              </a:rPr>
            </a:br>
            <a:r>
              <a:rPr lang="en-US" sz="2500" dirty="0" smtClean="0">
                <a:solidFill>
                  <a:srgbClr val="00B050"/>
                </a:solidFill>
              </a:rPr>
              <a:t>*</a:t>
            </a:r>
            <a:r>
              <a:rPr lang="bg-BG" sz="2500" dirty="0" smtClean="0">
                <a:solidFill>
                  <a:srgbClr val="00B050"/>
                </a:solidFill>
              </a:rPr>
              <a:t>Всеки ред трябва да има зададен </a:t>
            </a:r>
            <a:r>
              <a:rPr lang="en-US" sz="2500" dirty="0" smtClean="0">
                <a:solidFill>
                  <a:srgbClr val="00B050"/>
                </a:solidFill>
              </a:rPr>
              <a:t>background</a:t>
            </a:r>
            <a:r>
              <a:rPr lang="bg-BG" sz="2500" dirty="0" smtClean="0">
                <a:solidFill>
                  <a:srgbClr val="00B050"/>
                </a:solidFill>
              </a:rPr>
              <a:t>, отговарящ на стойността на </a:t>
            </a:r>
            <a:r>
              <a:rPr lang="en-US" sz="2500" dirty="0" err="1">
                <a:solidFill>
                  <a:srgbClr val="00B050"/>
                </a:solidFill>
              </a:rPr>
              <a:t>hexValue</a:t>
            </a:r>
            <a:endParaRPr lang="en-US" sz="25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jQuery UI</a:t>
            </a:r>
            <a:br>
              <a:rPr lang="en-US" sz="3000" dirty="0" smtClean="0">
                <a:solidFill>
                  <a:schemeClr val="accent6"/>
                </a:solidFill>
              </a:rPr>
            </a:br>
            <a:r>
              <a:rPr lang="en-US" sz="3000" dirty="0" smtClean="0">
                <a:solidFill>
                  <a:srgbClr val="0070C0"/>
                </a:solidFill>
              </a:rPr>
              <a:t>https</a:t>
            </a:r>
            <a:r>
              <a:rPr lang="en-US" sz="3000" dirty="0">
                <a:solidFill>
                  <a:srgbClr val="0070C0"/>
                </a:solidFill>
              </a:rPr>
              <a:t>://jqueryui.com/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19100" y="1893627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bg-BG" sz="3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Библиотека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съдържаща готови 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UI 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компоненти</a:t>
            </a:r>
          </a:p>
          <a:p>
            <a:pPr marR="0" lvl="0" algn="l" rtl="0">
              <a:spcBef>
                <a:spcPts val="0"/>
              </a:spcBef>
              <a:buNone/>
            </a:pP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Базира се на 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 (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трябва да имате инкулднат 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jQuery 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 прокета</a:t>
            </a:r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bg-BG" sz="3000" dirty="0" smtClean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jQuery UI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380999" y="1661615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buNone/>
            </a:pPr>
            <a:r>
              <a:rPr lang="bg-BG" sz="3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Използване</a:t>
            </a:r>
          </a:p>
          <a:p>
            <a:pPr lvl="0"/>
            <a:r>
              <a:rPr lang="en-US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Download </a:t>
            </a:r>
            <a:r>
              <a:rPr lang="bg-BG" sz="30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на цялата библиотека или само на някои компоненти </a:t>
            </a:r>
            <a:r>
              <a:rPr lang="en-US" sz="30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http://jqueryui.com/download/</a:t>
            </a:r>
            <a:endParaRPr lang="bg-BG" sz="3000" dirty="0" smtClean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Инклудва се:</a:t>
            </a:r>
          </a:p>
          <a:p>
            <a:pPr marL="514350" lvl="0" indent="-514350">
              <a:buAutoNum type="arabicPeriod"/>
            </a:pPr>
            <a:r>
              <a:rPr lang="en-US" sz="3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файла в проекта посредством 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script </a:t>
            </a:r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таг, след 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jQuery</a:t>
            </a:r>
            <a:endParaRPr lang="bg-BG" sz="30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script type="text/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jquery-ui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/jquery-ui.js"&gt;&lt;/script&gt;</a:t>
            </a:r>
            <a:endParaRPr lang="bg-BG" sz="3000" dirty="0" smtClean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>
              <a:buAutoNum type="arabicPeriod"/>
            </a:pPr>
            <a:r>
              <a:rPr lang="en-US" sz="3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файла </a:t>
            </a:r>
            <a:r>
              <a:rPr lang="en-US" sz="3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link 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stylesheet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" type="text/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" 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="</a:t>
            </a:r>
            <a:r>
              <a:rPr lang="en-US" sz="3000" dirty="0" err="1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jquery-ui</a:t>
            </a:r>
            <a:r>
              <a:rPr lang="en-US" sz="3000" dirty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/jquery-ui.css"&gt;</a:t>
            </a:r>
            <a:endParaRPr lang="bg-BG" sz="3000" dirty="0" smtClean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3957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Често използвани компоненти</a:t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bg-BG" sz="3000" dirty="0" smtClean="0">
                <a:solidFill>
                  <a:schemeClr val="accent6"/>
                </a:solidFill>
              </a:rPr>
              <a:t>Акордион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>
                <a:solidFill>
                  <a:srgbClr val="0070C0"/>
                </a:solidFill>
              </a:rPr>
              <a:t>http://jqueryui.com/accordion/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19100" y="1893627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div id="accordion"&gt;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&lt;h3&gt;First&lt;/h3&gt;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&lt;div&gt;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Lorem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ipsum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dolor sit </a:t>
            </a:r>
            <a:r>
              <a:rPr lang="en-US" sz="2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amet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.&lt;/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div&gt;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&lt;h3&gt;Second&lt;/h3&gt;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&lt;div&gt;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Phasellus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mattis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tincidunt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nibh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.&lt;/div&gt;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&lt;h3&gt;Third&lt;/h3&gt;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&lt;div&gt;Nam dui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erat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auctor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a,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dignissim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quis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.&lt;/div&gt;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&lt;/div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/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$("#accordion").accordion();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9" y="4704803"/>
            <a:ext cx="541019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177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Често използвани компоненти</a:t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bg-BG" sz="3000" dirty="0" smtClean="0">
                <a:solidFill>
                  <a:schemeClr val="accent6"/>
                </a:solidFill>
              </a:rPr>
              <a:t>Календар</a:t>
            </a:r>
            <a:r>
              <a:rPr lang="en-US" sz="3000" dirty="0" smtClean="0">
                <a:solidFill>
                  <a:schemeClr val="accent6"/>
                </a:solidFill>
              </a:rPr>
              <a:t>(</a:t>
            </a:r>
            <a:r>
              <a:rPr lang="en-US" sz="3000" dirty="0" err="1" smtClean="0">
                <a:solidFill>
                  <a:schemeClr val="accent6"/>
                </a:solidFill>
              </a:rPr>
              <a:t>DatePicker</a:t>
            </a:r>
            <a:r>
              <a:rPr lang="en-US" sz="3000" dirty="0" smtClean="0">
                <a:solidFill>
                  <a:schemeClr val="accent6"/>
                </a:solidFill>
              </a:rPr>
              <a:t>) </a:t>
            </a:r>
            <a:r>
              <a:rPr lang="en-US" sz="3000" dirty="0" smtClean="0">
                <a:solidFill>
                  <a:srgbClr val="0070C0"/>
                </a:solidFill>
              </a:rPr>
              <a:t>http</a:t>
            </a:r>
            <a:r>
              <a:rPr lang="en-US" sz="3000" dirty="0">
                <a:solidFill>
                  <a:srgbClr val="0070C0"/>
                </a:solidFill>
              </a:rPr>
              <a:t>://jqueryui.com/datepicker/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57200" y="2080661"/>
            <a:ext cx="7946978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3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input type="text" placeholder="Select Date" class="calendar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"&gt;</a:t>
            </a:r>
          </a:p>
          <a:p>
            <a:pPr lvl="0"/>
            <a:endParaRPr lang="en-US" sz="30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lang="en-US" sz="3000" dirty="0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$('.calendar').</a:t>
            </a:r>
            <a:r>
              <a:rPr lang="en-US" sz="3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datepicker</a:t>
            </a:r>
            <a:r>
              <a:rPr lang="en-US" sz="3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();</a:t>
            </a:r>
            <a:endParaRPr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3081201"/>
            <a:ext cx="278168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42368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Често използвани компоненти</a:t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en-US" sz="3000" dirty="0" smtClean="0">
                <a:solidFill>
                  <a:schemeClr val="accent6"/>
                </a:solidFill>
              </a:rPr>
              <a:t>Dialog </a:t>
            </a:r>
            <a:r>
              <a:rPr lang="en-US" sz="3000" dirty="0" smtClean="0">
                <a:solidFill>
                  <a:srgbClr val="0070C0"/>
                </a:solidFill>
              </a:rPr>
              <a:t>http</a:t>
            </a:r>
            <a:r>
              <a:rPr lang="en-US" sz="3000" dirty="0">
                <a:solidFill>
                  <a:srgbClr val="0070C0"/>
                </a:solidFill>
              </a:rPr>
              <a:t>://</a:t>
            </a:r>
            <a:r>
              <a:rPr lang="en-US" sz="3000" dirty="0" smtClean="0">
                <a:solidFill>
                  <a:srgbClr val="0070C0"/>
                </a:solidFill>
              </a:rPr>
              <a:t>jqueryui.com/dialog/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2080661"/>
            <a:ext cx="7946978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&lt;a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="#" id="dialog-link" class="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-state-default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ui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-corner-all"&gt;Open Dialog&lt;/a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&lt;div id="dialog" title="Dialog Title"&gt;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&lt;p&gt;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Lorem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ipsum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dolor sit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amet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&lt;/div&gt;</a:t>
            </a:r>
            <a:endParaRPr lang="en-US" sz="20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 "#dialog" ).dialog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({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// dialog </a:t>
            </a:r>
            <a:r>
              <a:rPr lang="en-US" sz="2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config</a:t>
            </a:r>
            <a:endParaRPr lang="en-US" sz="20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267" y="3940969"/>
            <a:ext cx="399153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1468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Често използвани компоненти</a:t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en-US" sz="3000" dirty="0" smtClean="0">
                <a:solidFill>
                  <a:schemeClr val="accent6"/>
                </a:solidFill>
              </a:rPr>
              <a:t>Slider </a:t>
            </a:r>
            <a:r>
              <a:rPr lang="en-US" sz="3000" dirty="0" smtClean="0">
                <a:solidFill>
                  <a:srgbClr val="0070C0"/>
                </a:solidFill>
              </a:rPr>
              <a:t>http</a:t>
            </a:r>
            <a:r>
              <a:rPr lang="en-US" sz="3000" dirty="0">
                <a:solidFill>
                  <a:srgbClr val="0070C0"/>
                </a:solidFill>
              </a:rPr>
              <a:t>://</a:t>
            </a:r>
            <a:r>
              <a:rPr lang="en-US" sz="3000" dirty="0" smtClean="0">
                <a:solidFill>
                  <a:srgbClr val="0070C0"/>
                </a:solidFill>
              </a:rPr>
              <a:t>jqueryui.com/slider/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2080661"/>
            <a:ext cx="7946978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&lt;div id="slider"&gt;&lt;/div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/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 "#slider" ).slider({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true,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: [ 17, 67 ]</a:t>
            </a:r>
          </a:p>
          <a:p>
            <a:pPr lvl="0"/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});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90" y="3163915"/>
            <a:ext cx="2981741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465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Често използвани компоненти</a:t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en-US" sz="3000" dirty="0" smtClean="0">
                <a:solidFill>
                  <a:schemeClr val="accent6"/>
                </a:solidFill>
              </a:rPr>
              <a:t>Tabs </a:t>
            </a:r>
            <a:r>
              <a:rPr lang="en-US" sz="3000" dirty="0" smtClean="0">
                <a:solidFill>
                  <a:srgbClr val="0070C0"/>
                </a:solidFill>
              </a:rPr>
              <a:t>http</a:t>
            </a:r>
            <a:r>
              <a:rPr lang="en-US" sz="3000" dirty="0">
                <a:solidFill>
                  <a:srgbClr val="0070C0"/>
                </a:solidFill>
              </a:rPr>
              <a:t>://</a:t>
            </a:r>
            <a:r>
              <a:rPr lang="en-US" sz="3000" dirty="0" smtClean="0">
                <a:solidFill>
                  <a:srgbClr val="0070C0"/>
                </a:solidFill>
              </a:rPr>
              <a:t>jqueryui.com/tabs/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2080661"/>
            <a:ext cx="7946978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&lt;div id="tabs"&gt;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	&lt;li&gt;&lt;a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="#tabs-1"&gt;First&lt;/a&gt;&lt;/li&gt;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	&lt;li&gt;&lt;a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="#tabs-2"&gt;Second&lt;/a&gt;&lt;/li&gt;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	&lt;li&gt;&lt;a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="#tabs-3"&gt;Third&lt;/a&gt;&lt;/li&gt;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&lt;/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&lt;div id="tabs-1"&gt;Tab content 1&lt;/div&gt;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&lt;div id="tabs-2"&gt;Tab content 2&lt;/div&gt;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&lt;div id="tabs-3"&gt;Tab content 3&lt;/div&gt;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&lt;/div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</a:p>
          <a:p>
            <a:pPr lvl="0"/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 "#tabs" ).tabs();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5059344"/>
            <a:ext cx="3346701" cy="139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340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Често използвани компоненти</a:t>
            </a:r>
            <a:br>
              <a:rPr lang="bg-BG" sz="3000" dirty="0" smtClean="0">
                <a:solidFill>
                  <a:schemeClr val="accent6"/>
                </a:solidFill>
              </a:rPr>
            </a:br>
            <a:r>
              <a:rPr lang="en-US" sz="3000" dirty="0" smtClean="0">
                <a:solidFill>
                  <a:schemeClr val="accent6"/>
                </a:solidFill>
              </a:rPr>
              <a:t>Tooltip </a:t>
            </a:r>
            <a:r>
              <a:rPr lang="en-US" sz="3000" dirty="0" smtClean="0">
                <a:solidFill>
                  <a:srgbClr val="0070C0"/>
                </a:solidFill>
              </a:rPr>
              <a:t>http</a:t>
            </a:r>
            <a:r>
              <a:rPr lang="en-US" sz="3000" dirty="0">
                <a:solidFill>
                  <a:srgbClr val="0070C0"/>
                </a:solidFill>
              </a:rPr>
              <a:t>://</a:t>
            </a:r>
            <a:r>
              <a:rPr lang="en-US" sz="3000" dirty="0" smtClean="0">
                <a:solidFill>
                  <a:srgbClr val="0070C0"/>
                </a:solidFill>
              </a:rPr>
              <a:t>jqueryui.com/tooltip/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2080661"/>
            <a:ext cx="7946978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&lt;p id="tooltip"&gt;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&lt;a 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="#" title="</a:t>
            </a:r>
            <a:r>
              <a:rPr lang="en-US" sz="20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That&amp;apos;s</a:t>
            </a:r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what this widget is"&gt;Tooltips&lt;/a&gt; </a:t>
            </a:r>
            <a:r>
              <a:rPr lang="en-US" sz="2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	can be attached to any element. When you hover the element 	with your mouse, the title attribute is displayed in a little box next 	to the element, just like a native tooltip.</a:t>
            </a:r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&lt;/p&gt;</a:t>
            </a:r>
          </a:p>
          <a:p>
            <a:pPr lvl="0"/>
            <a:r>
              <a:rPr lang="en-US" sz="2000" dirty="0" smtClean="0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</a:p>
          <a:p>
            <a:pPr lvl="0"/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$("#tooltip").tooltip();</a:t>
            </a:r>
            <a:endParaRPr sz="2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60" y="0"/>
            <a:ext cx="3473640" cy="793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21" y="5007177"/>
            <a:ext cx="3654757" cy="11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8169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497</Words>
  <Application>Microsoft Office PowerPoint</Application>
  <PresentationFormat>On-screen Show (4:3)</PresentationFormat>
  <Paragraphs>130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jQuery UI и плъгини, AJAX</vt:lpstr>
      <vt:lpstr>jQuery UI https://jqueryui.com/</vt:lpstr>
      <vt:lpstr>jQuery UI</vt:lpstr>
      <vt:lpstr>Често използвани компоненти Акордион http://jqueryui.com/accordion/</vt:lpstr>
      <vt:lpstr>Често използвани компоненти Календар(DatePicker) http://jqueryui.com/datepicker/</vt:lpstr>
      <vt:lpstr>Често използвани компоненти Dialog http://jqueryui.com/dialog/</vt:lpstr>
      <vt:lpstr>Често използвани компоненти Slider http://jqueryui.com/slider/</vt:lpstr>
      <vt:lpstr>Често използвани компоненти Tabs http://jqueryui.com/tabs/</vt:lpstr>
      <vt:lpstr>Често използвани компоненти Tooltip http://jqueryui.com/tooltip/</vt:lpstr>
      <vt:lpstr>jQuery Plugins –  допълнителни компоненти  https://plugins.jquery.com/</vt:lpstr>
      <vt:lpstr>AJAX</vt:lpstr>
      <vt:lpstr>JSON</vt:lpstr>
      <vt:lpstr>JSON vs. JS object</vt:lpstr>
      <vt:lpstr>JQuery AJAX</vt:lpstr>
      <vt:lpstr>HTTP Methods</vt:lpstr>
      <vt:lpstr>Задачи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UI и плъгини, AJAX</dc:title>
  <cp:lastModifiedBy>vili</cp:lastModifiedBy>
  <cp:revision>45</cp:revision>
  <dcterms:modified xsi:type="dcterms:W3CDTF">2016-07-16T07:01:17Z</dcterms:modified>
</cp:coreProperties>
</file>