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4" r:id="rId45"/>
    <p:sldId id="335" r:id="rId46"/>
    <p:sldId id="33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344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265" r:id="rId67"/>
    <p:sldId id="269" r:id="rId68"/>
    <p:sldId id="333" r:id="rId69"/>
    <p:sldId id="345" r:id="rId7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2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30 Aug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30.8.2015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Основи </a:t>
            </a:r>
            <a:r>
              <a:rPr lang="bg-BG" smtClean="0">
                <a:solidFill>
                  <a:schemeClr val="accent6"/>
                </a:solidFill>
              </a:rPr>
              <a:t>на </a:t>
            </a:r>
            <a:r>
              <a:rPr lang="en-US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Variables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се декларират с ключовата дума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Синтаксисът за деклариране на променлива е следният: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променлива&gt;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&lt;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стойност&gt;;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myName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“Gabriel”;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myAge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24;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height = 1.88; 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12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Типовете данни са набор от стойности с еднакви характеристики. Те дефинират типа на информацията, записвана в паметта на компютъра.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представлява поредица от символи, затворени в единични или двойни кавички.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string”; // string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използващ двойни кавички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‘my second string’; //string, </a:t>
            </a:r>
            <a:r>
              <a:rPr lang="bg-BG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използващ единични кавички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могат да бъдат съединявани: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“my first “;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“concatenated string”;</a:t>
            </a:r>
          </a:p>
          <a:p>
            <a:pPr marL="0" indent="0">
              <a:buNone/>
            </a:pP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sz="17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17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“my first concatenated string”</a:t>
            </a:r>
            <a:endParaRPr lang="bg-BG" sz="17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0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Могат да бъдат написани като цели числа или като дроби.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minInteger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-9007199254740992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maxInteger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9007199254740992</a:t>
            </a:r>
          </a:p>
        </p:txBody>
      </p:sp>
    </p:spTree>
    <p:extLst>
      <p:ext uri="{BB962C8B-B14F-4D97-AF65-F5344CB8AC3E}">
        <p14:creationId xmlns:p14="http://schemas.microsoft.com/office/powerpoint/2010/main" val="206185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Boolean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Има два вида: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true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false;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Този тип данни е удобен за логически изрази и проверки дали дадена променлива съществува.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11.75;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12.5;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greaterPoints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</a:p>
        </p:txBody>
      </p:sp>
    </p:spTree>
    <p:extLst>
      <p:ext uri="{BB962C8B-B14F-4D97-AF65-F5344CB8AC3E}">
        <p14:creationId xmlns:p14="http://schemas.microsoft.com/office/powerpoint/2010/main" val="349529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Типове данни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typeof</a:t>
            </a: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Връща типа на данните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myGrade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 // number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65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съдържат някаква информация, която може да бъде променяна по всяко време. Променливите имат свойството да връщат съдържаната информация, както и тя да бъде манипулирана.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Всяка променлива има име, стойност и тип.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students = 6;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Име: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students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Тип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 Number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Стойност: 6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могат да съдържат букви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(a-z, A-Z),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цифри(0-9), подчертавка, тире, и долар. Могат да започват само с буква или подчертавка. Не могат да бъдат от ключовите думи за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6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Употреба на променливи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Променливите трябва да имат описателно име, за да се разбира за какво точно служат. Не трябва да бъдат прекалено къси или прекалено дълги. Препоръчително е да се използват само латински символи.</a:t>
            </a:r>
          </a:p>
        </p:txBody>
      </p:sp>
    </p:spTree>
    <p:extLst>
      <p:ext uri="{BB962C8B-B14F-4D97-AF65-F5344CB8AC3E}">
        <p14:creationId xmlns:p14="http://schemas.microsoft.com/office/powerpoint/2010/main" val="196530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променливи – придаване на стойност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colleagues = ‘asd20’;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colleagues = 20;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100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firstVar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50</a:t>
            </a:r>
            <a:endParaRPr lang="bg-BG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3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и изрази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представляват операции, извършвани над данните в процеса на работа. Операторите приемат един или повече аргументи и произвеждат нова стойност.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Операторите имат приоритет. Приоритетът определя коя операция ще бъде извършена по-рано.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Изразите представляват поредица от операции.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53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Категории на операциите</a:t>
            </a:r>
            <a:endParaRPr lang="bg-BG" sz="3000" dirty="0">
              <a:solidFill>
                <a:schemeClr val="accent6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314435"/>
              </p:ext>
            </p:extLst>
          </p:nvPr>
        </p:nvGraphicFramePr>
        <p:xfrm>
          <a:off x="609600" y="1630907"/>
          <a:ext cx="7924800" cy="3652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/>
                <a:gridCol w="3962400"/>
              </a:tblGrid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Категория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bg1"/>
                          </a:solidFill>
                          <a:effectLst/>
                        </a:rPr>
                        <a:t>Оператори</a:t>
                      </a:r>
                      <a:endParaRPr lang="en-US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Аритметични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++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--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Логически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^ !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4857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Бинарни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~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Сравнителни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===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!=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75410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Присвояващи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+=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-=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*=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/=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%=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&amp;=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|=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^=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&lt;&lt;=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bg-BG" sz="1800" b="1" dirty="0" smtClean="0">
                          <a:solidFill>
                            <a:schemeClr val="tx1"/>
                          </a:solidFill>
                          <a:effectLst/>
                        </a:rPr>
                        <a:t>&gt;&gt;=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Конкатенация на стрингове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  <a:tr h="454804">
                <a:tc>
                  <a:txBody>
                    <a:bodyPr/>
                    <a:lstStyle/>
                    <a:p>
                      <a:r>
                        <a:rPr lang="bg-BG" dirty="0" smtClean="0">
                          <a:solidFill>
                            <a:schemeClr val="tx1"/>
                          </a:solidFill>
                          <a:effectLst/>
                        </a:rPr>
                        <a:t>Други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</a:rPr>
                        <a:t>. [] () ?: new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09600" y="5638800"/>
            <a:ext cx="7441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Операторът  () винаги има най-висок приоритет, когато има изпълнявани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няколко операции.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82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JavaScript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			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е програмен език,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			използван в уеб 					приложенията. Чрез 	него 				нашата уеб страница действа 			по желан от нас начин.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JavaScript != Java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Аритметични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45616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12;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variable2 = 24;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variable3 = variable1 + variable2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36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length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width = 7;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area = length * width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35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side1 = 5;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side2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perimeter = 2 * (side1 + side2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30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variable1 = 10;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multipleByThree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10 % 3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 1, 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т.е. не се дели на 3 без</a:t>
            </a:r>
            <a:b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остатък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6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2936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Логическите оператори приемат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операнди и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връщат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резултат.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Теоретично 1 отговаря 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true, a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0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– </a:t>
            </a:r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на </a:t>
            </a:r>
            <a:r>
              <a:rPr lang="en-US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false.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libri (Body)"/>
                <a:cs typeface="Courier New" panose="02070309020205020404" pitchFamily="49" charset="0"/>
              </a:rPr>
              <a:t>Операторът ! означава инверсия(обръщане на знака).</a:t>
            </a:r>
            <a:endParaRPr lang="en-US" sz="2500" dirty="0">
              <a:solidFill>
                <a:schemeClr val="bg1"/>
              </a:solidFill>
              <a:latin typeface="Calibri (Body)"/>
              <a:cs typeface="Courier New" panose="02070309020205020404" pitchFamily="49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204328"/>
              </p:ext>
            </p:extLst>
          </p:nvPr>
        </p:nvGraphicFramePr>
        <p:xfrm>
          <a:off x="609600" y="3505200"/>
          <a:ext cx="810602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762000"/>
                <a:gridCol w="720807"/>
                <a:gridCol w="900669"/>
                <a:gridCol w="900669"/>
                <a:gridCol w="900669"/>
                <a:gridCol w="900669"/>
                <a:gridCol w="900669"/>
                <a:gridCol w="900669"/>
              </a:tblGrid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Операнд2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rPr lang="bg-BG" dirty="0" smtClean="0"/>
                        <a:t>Резултат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7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514756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operator1 = true;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operator2 = false;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|| 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console.log(!operator1);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console.log(!operator2);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console.log(operator1 &amp;&amp; true);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false);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console.log(operator2 &amp;&amp; true);</a:t>
            </a:r>
          </a:p>
        </p:txBody>
      </p:sp>
    </p:spTree>
    <p:extLst>
      <p:ext uri="{BB962C8B-B14F-4D97-AF65-F5344CB8AC3E}">
        <p14:creationId xmlns:p14="http://schemas.microsoft.com/office/powerpoint/2010/main" val="2154719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Оператори за сравнение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7144648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Използват се за сравнение на две или повече 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Caibri"/>
                <a:cs typeface="Courier New" panose="02070309020205020404" pitchFamily="49" charset="0"/>
              </a:rPr>
              <a:t>променливи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a = 10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== b);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false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console.log(a </a:t>
            </a:r>
            <a:r>
              <a:rPr lang="pt-BR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b</a:t>
            </a:r>
            <a:r>
              <a:rPr lang="pt-BR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true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0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Присвояващи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769708" cy="518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Използват се за придаване на стойност на дадена променлива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5;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x *= 2;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console.log(z);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1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bg-BG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/= 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bg-BG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+= y;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-= x;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clicks = 0;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lick++</a:t>
            </a:r>
          </a:p>
          <a:p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= 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20;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money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hristianMoney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joroMoney</a:t>
            </a:r>
            <a:endParaRPr lang="en-US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String </a:t>
            </a:r>
            <a:r>
              <a:rPr lang="bg-BG" sz="3000" dirty="0" smtClean="0">
                <a:solidFill>
                  <a:schemeClr val="accent6"/>
                </a:solidFill>
              </a:rPr>
              <a:t>конкатенация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за конкатенация + се използва, когато трябва два оператора да се съединият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единят от операторите не е стринг, той автоматично е превърнат в стринг.</a:t>
            </a:r>
          </a:p>
          <a:p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“Software “;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“Academy”;</a:t>
            </a:r>
          </a:p>
          <a:p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secondOperator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“Software Academy”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Други оператори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– използва се за достъп до свойствата на даден обект;</a:t>
            </a:r>
          </a:p>
          <a:p>
            <a:pPr marL="285750" indent="-28575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използват се за достъп до елементите в масив;</a:t>
            </a:r>
          </a:p>
          <a:p>
            <a:pPr marL="285750" indent="-28575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() – използват се за игнориране на приоритета по подразбиране</a:t>
            </a:r>
            <a:endParaRPr lang="en-US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276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045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Цикли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1943" y="1546879"/>
            <a:ext cx="8341057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контролират изпълнението на даден блок от изрази. Могат да бъдат изпълнени точно определен брой пъти; могат да бъдат изпълнявани докато дадено условие се изпълни или не се изпълни; могат да бъдат изпълнявани за всеки член на определена група.</a:t>
            </a: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Циклите, които никога не се прекъсват се наричат безкрайни.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Циклите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3 вида: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while</a:t>
            </a:r>
          </a:p>
          <a:p>
            <a:pPr marL="342900" indent="-342900"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 while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14199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представлява изпълнение на даден израз докато дадено условие бъде изпълнено или не бъде изпълнено.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</a:rPr>
              <a:t>В общия случай, </a:t>
            </a:r>
            <a:r>
              <a:rPr lang="en-US" sz="2500" dirty="0" smtClean="0">
                <a:solidFill>
                  <a:schemeClr val="bg1"/>
                </a:solidFill>
              </a:rPr>
              <a:t>while </a:t>
            </a:r>
            <a:r>
              <a:rPr lang="bg-BG" sz="2500" dirty="0" smtClean="0">
                <a:solidFill>
                  <a:schemeClr val="bg1"/>
                </a:solidFill>
              </a:rPr>
              <a:t>цикълът изглежда по следния начин: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18;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age++;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porn.Hide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78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do while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Този цикъл е подобен на 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</a:rPr>
              <a:t>while.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bg-BG" sz="2500" dirty="0" smtClean="0">
                <a:solidFill>
                  <a:schemeClr val="bg1"/>
                </a:solidFill>
              </a:rPr>
              <a:t>Изпълнява </a:t>
            </a:r>
            <a:r>
              <a:rPr lang="bg-BG" sz="2500" dirty="0">
                <a:solidFill>
                  <a:schemeClr val="bg1"/>
                </a:solidFill>
              </a:rPr>
              <a:t>се докато дадено </a:t>
            </a:r>
            <a:r>
              <a:rPr lang="en-US" sz="2500" dirty="0">
                <a:solidFill>
                  <a:schemeClr val="bg1"/>
                </a:solidFill>
              </a:rPr>
              <a:t>Boolean </a:t>
            </a:r>
            <a:r>
              <a:rPr lang="bg-BG" sz="2500" dirty="0">
                <a:solidFill>
                  <a:schemeClr val="bg1"/>
                </a:solidFill>
              </a:rPr>
              <a:t>условие е изпълнено или </a:t>
            </a:r>
            <a:r>
              <a:rPr lang="bg-BG" sz="2500" dirty="0" smtClean="0">
                <a:solidFill>
                  <a:schemeClr val="bg1"/>
                </a:solidFill>
              </a:rPr>
              <a:t>не.</a:t>
            </a:r>
            <a:r>
              <a:rPr lang="en-US" sz="25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</a:rPr>
              <a:t>В общия случай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hile 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</a:rPr>
              <a:t>Особеното при този цикъл е, че той се изпълнява най-малко 1 брой пъти.</a:t>
            </a:r>
          </a:p>
          <a:p>
            <a:pPr marL="0" indent="0">
              <a:buNone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„Вие сте непълнолетен!“)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age++;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while(age &lt; 18);</a:t>
            </a:r>
          </a:p>
        </p:txBody>
      </p:sp>
    </p:spTree>
    <p:extLst>
      <p:ext uri="{BB962C8B-B14F-4D97-AF65-F5344CB8AC3E}">
        <p14:creationId xmlns:p14="http://schemas.microsoft.com/office/powerpoint/2010/main" val="3305725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нужен за всеки </a:t>
            </a:r>
            <a:r>
              <a:rPr lang="en-US" sz="3000" dirty="0" smtClean="0">
                <a:solidFill>
                  <a:schemeClr val="accent6"/>
                </a:solidFill>
              </a:rPr>
              <a:t>Front End </a:t>
            </a:r>
            <a:r>
              <a:rPr lang="bg-BG" sz="3000" dirty="0" smtClean="0">
                <a:solidFill>
                  <a:schemeClr val="accent6"/>
                </a:solidFill>
              </a:rPr>
              <a:t>програмист</a:t>
            </a:r>
            <a:endParaRPr lang="bg-BG" sz="3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HTML – </a:t>
            </a:r>
            <a:r>
              <a:rPr lang="bg-BG" dirty="0" smtClean="0">
                <a:solidFill>
                  <a:schemeClr val="bg1"/>
                </a:solidFill>
              </a:rPr>
              <a:t>определя структурата на уеб страницата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CSS – </a:t>
            </a:r>
            <a:r>
              <a:rPr lang="bg-BG" dirty="0" smtClean="0">
                <a:solidFill>
                  <a:schemeClr val="bg1"/>
                </a:solidFill>
              </a:rPr>
              <a:t>определя стиловете на вече структурираната страница</a:t>
            </a:r>
          </a:p>
          <a:p>
            <a:pPr marL="514350" indent="-514350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– определя поведението на страницата и нейните компоненти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Той изглежда по следния начин: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състои от 4 части:</a:t>
            </a: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 условие, проверка, обновяване, код за изпълнение. Пример: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Началното условие се изпълнява само 1 път, преди да се влезе в цикъла. Най-често то се използва за да се декларира дадена променлива.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се изпълнява при всяко завъртане на цикъла.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true,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цикълът се изпълнява, ако 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false –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не.</a:t>
            </a:r>
          </a:p>
        </p:txBody>
      </p:sp>
    </p:spTree>
    <p:extLst>
      <p:ext uri="{BB962C8B-B14F-4D97-AF65-F5344CB8AC3E}">
        <p14:creationId xmlns:p14="http://schemas.microsoft.com/office/powerpoint/2010/main" val="1598833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начално условие; условие; обновяване)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age = 0; age &lt; 18; age++)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Вие сте непълнолетен!“);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Обновяването се изпълнява веднага след изпълнение на кода в тялото на цикъла.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85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for </a:t>
            </a:r>
            <a:r>
              <a:rPr lang="bg-BG" sz="3000" dirty="0" smtClean="0">
                <a:solidFill>
                  <a:schemeClr val="accent6"/>
                </a:solidFill>
              </a:rPr>
              <a:t>цикъл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Пример: код за пресмятане броя на полетата в шахматна дъска: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rows =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rows;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0; 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columns;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index =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*j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console.log(index);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console.log(index);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459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условни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Сравнителни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08988"/>
              </p:ext>
            </p:extLst>
          </p:nvPr>
        </p:nvGraphicFramePr>
        <p:xfrm>
          <a:off x="533400" y="22098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==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r>
                        <a:rPr lang="bg-BG" baseline="0" dirty="0" smtClean="0"/>
                        <a:t> или равно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&lt;=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По-голямо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По-малко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Различно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!=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5334000"/>
            <a:ext cx="40446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Пример: </a:t>
            </a:r>
            <a:endParaRPr lang="bg-BG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check = 5 &gt; 6;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console.log(check); // false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17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логически оператори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Логически оператори</a:t>
            </a:r>
          </a:p>
          <a:p>
            <a:pPr marL="0" indent="0">
              <a:buNone/>
            </a:pP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59592"/>
              </p:ext>
            </p:extLst>
          </p:nvPr>
        </p:nvGraphicFramePr>
        <p:xfrm>
          <a:off x="533400" y="213614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Означение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не</a:t>
                      </a:r>
                      <a:r>
                        <a:rPr lang="en-US" baseline="0" dirty="0" smtClean="0"/>
                        <a:t>(NOT)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!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</a:t>
                      </a:r>
                      <a:r>
                        <a:rPr lang="en-US" baseline="0" dirty="0" smtClean="0"/>
                        <a:t>(AND)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Логическо</a:t>
                      </a:r>
                      <a:r>
                        <a:rPr lang="bg-BG" baseline="0" dirty="0" smtClean="0"/>
                        <a:t> ИЛИ(</a:t>
                      </a:r>
                      <a:r>
                        <a:rPr lang="en-US" baseline="0" dirty="0" smtClean="0"/>
                        <a:t>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bg-BG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791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най-простият условен оператор. Позвоява да се тества дали дадено условие е изпълнено. Чрез него можем да изпълняваме даден код, в зависимост от това дали дадено условие е истина.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Условието може да бъде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променлива,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Boolean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логически израз, израз за сравнение,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integer,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обект, функция...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тя се пропуска.</a:t>
            </a:r>
          </a:p>
        </p:txBody>
      </p:sp>
    </p:spTree>
    <p:extLst>
      <p:ext uri="{BB962C8B-B14F-4D97-AF65-F5344CB8AC3E}">
        <p14:creationId xmlns:p14="http://schemas.microsoft.com/office/powerpoint/2010/main" val="1711078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smaller = 20;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bigger = 25;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if(smaller &gt; bigger)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bigger = smaller;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console.log(“The bigger variable is: “ + bigger);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9852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Това е усложненият вариант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if.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Благодарение на него, можем да изпълняваме един код, ако дадено условие е изпълнено и друг – ако не е.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друг 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cs typeface="Courier New" panose="02070309020205020404" pitchFamily="49" charset="0"/>
              </a:rPr>
              <a:t>Когато се направи проверката, ако условието е изпълнено, се влиза в частта с кода за изпълнение, ако не –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във втората част с код за изпълнение.</a:t>
            </a:r>
            <a:endParaRPr lang="bg-BG" sz="25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33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 дали дадено число е четно или не: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myNumber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%2 == 0)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console.log(“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Числото е 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„Числото е нечетно“);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65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Всяко едно условие от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може да съдържа вложени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else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оператори.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 2;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Напишете код, с който да проверявате дали дадено число се дели едновременно на 3 и на 7.</a:t>
            </a:r>
          </a:p>
        </p:txBody>
      </p:sp>
    </p:spTree>
    <p:extLst>
      <p:ext uri="{BB962C8B-B14F-4D97-AF65-F5344CB8AC3E}">
        <p14:creationId xmlns:p14="http://schemas.microsoft.com/office/powerpoint/2010/main" val="242467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възможности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Възможностите на </a:t>
            </a:r>
            <a:r>
              <a:rPr lang="en-US" dirty="0" smtClean="0">
                <a:solidFill>
                  <a:schemeClr val="bg1"/>
                </a:solidFill>
              </a:rPr>
              <a:t>JavaScript </a:t>
            </a:r>
            <a:r>
              <a:rPr lang="bg-BG" dirty="0" smtClean="0">
                <a:solidFill>
                  <a:schemeClr val="bg1"/>
                </a:solidFill>
              </a:rPr>
              <a:t>са хиляди(без преувеличение).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С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можем да променяме съдържание на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елементи, техните атрибути, техните стилове. Могат да бъдат скрити, анимирани, изтривани от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документа, текстови полета могат да бъдат валидирани.</a:t>
            </a:r>
          </a:p>
        </p:txBody>
      </p:sp>
    </p:spTree>
    <p:extLst>
      <p:ext uri="{BB962C8B-B14F-4D97-AF65-F5344CB8AC3E}">
        <p14:creationId xmlns:p14="http://schemas.microsoft.com/office/powerpoint/2010/main" val="1181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 вложени </a:t>
            </a:r>
            <a:r>
              <a:rPr lang="en-US" sz="3000" dirty="0" smtClean="0">
                <a:solidFill>
                  <a:schemeClr val="accent6"/>
                </a:solidFill>
              </a:rPr>
              <a:t>if else – </a:t>
            </a:r>
            <a:r>
              <a:rPr lang="bg-BG" sz="3000" dirty="0" smtClean="0">
                <a:solidFill>
                  <a:schemeClr val="accent6"/>
                </a:solidFill>
              </a:rPr>
              <a:t>добри практики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Избягвайте да влагате повече от 3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оператора един в друг.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Винаги поставяйте кода за изпълнение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{},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дори ако той е на 1 ред.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слагате по-очаквания резултат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if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условието, а по-неочакваните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else.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Опитайте се да подреждате кода си за повече четимост.</a:t>
            </a:r>
          </a:p>
        </p:txBody>
      </p:sp>
    </p:spTree>
    <p:extLst>
      <p:ext uri="{BB962C8B-B14F-4D97-AF65-F5344CB8AC3E}">
        <p14:creationId xmlns:p14="http://schemas.microsoft.com/office/powerpoint/2010/main" val="2153330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 smtClean="0">
                <a:solidFill>
                  <a:schemeClr val="accent6"/>
                </a:solidFill>
              </a:rPr>
              <a:t>if </a:t>
            </a:r>
            <a:r>
              <a:rPr lang="bg-BG" sz="3000" dirty="0" smtClean="0">
                <a:solidFill>
                  <a:schemeClr val="accent6"/>
                </a:solidFill>
              </a:rPr>
              <a:t>- </a:t>
            </a:r>
            <a:r>
              <a:rPr lang="en-US" sz="3000" dirty="0" smtClean="0">
                <a:solidFill>
                  <a:schemeClr val="accent6"/>
                </a:solidFill>
              </a:rPr>
              <a:t>else if – else if - else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Понякога ще ни се налага да използваме по няколко условия в един оператор. Например: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1)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2)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if(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условие 3)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 3;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 marL="0" indent="0">
              <a:buNone/>
            </a:pPr>
            <a:r>
              <a:rPr lang="bg-BG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36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000" dirty="0" smtClean="0">
                <a:solidFill>
                  <a:schemeClr val="accent6"/>
                </a:solidFill>
              </a:rPr>
              <a:t>JavaScript</a:t>
            </a:r>
            <a:r>
              <a:rPr lang="bg-BG" sz="3000" dirty="0" smtClean="0">
                <a:solidFill>
                  <a:schemeClr val="accent6"/>
                </a:solidFill>
              </a:rPr>
              <a:t> –</a:t>
            </a:r>
            <a:r>
              <a:rPr lang="en-US" sz="3000" dirty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switch-case </a:t>
            </a:r>
            <a:r>
              <a:rPr lang="bg-BG" sz="3000" dirty="0" smtClean="0">
                <a:solidFill>
                  <a:schemeClr val="accent6"/>
                </a:solidFill>
              </a:rPr>
              <a:t>оператор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Изпълнява се даден код от списък в зависимост от стойността на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switch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 израза. 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switch(mark)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case 2: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„Слаб 2“);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3: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„Среден 3“);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4: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„Добър 4“);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5: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„Много добър 5“);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 6: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„Отличен 6“)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break;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default: console.log(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„Грешка“);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break;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Изразът се изпълнява и когато дадено условие от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отговаря на израза, кода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частта се изпълнява. Ако нито 1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case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не отговаря на израза, се изпълнява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case-a,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има такъв. В противен случай, се преминава към последната част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switch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оператора.</a:t>
            </a:r>
          </a:p>
        </p:txBody>
      </p:sp>
    </p:spTree>
    <p:extLst>
      <p:ext uri="{BB962C8B-B14F-4D97-AF65-F5344CB8AC3E}">
        <p14:creationId xmlns:p14="http://schemas.microsoft.com/office/powerpoint/2010/main" val="78031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en-US" sz="2900" dirty="0" smtClean="0">
                <a:solidFill>
                  <a:schemeClr val="accent6"/>
                </a:solidFill>
              </a:rPr>
              <a:t>switch-case </a:t>
            </a:r>
            <a:r>
              <a:rPr lang="bg-BG" sz="2900" dirty="0" smtClean="0">
                <a:solidFill>
                  <a:schemeClr val="accent6"/>
                </a:solidFill>
              </a:rPr>
              <a:t>оператор</a:t>
            </a:r>
            <a:r>
              <a:rPr lang="en-US" sz="2900" dirty="0" smtClean="0">
                <a:solidFill>
                  <a:schemeClr val="accent6"/>
                </a:solidFill>
              </a:rPr>
              <a:t> – </a:t>
            </a:r>
            <a:r>
              <a:rPr lang="bg-BG" sz="2900" dirty="0" smtClean="0">
                <a:solidFill>
                  <a:schemeClr val="accent6"/>
                </a:solidFill>
              </a:rPr>
              <a:t>добри практики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Трябва да има отделен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case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за всеки сценарии.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най-очаквания сценарии в първия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най-неочаквания сценарии в поседния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case.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default case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поставяйте сценарии, който не може да бъде достигнат.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466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Масивите в </a:t>
            </a:r>
            <a:r>
              <a:rPr lang="en-US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представляват поредица от елементи. Редът на елементите е фиксиран. Броят на елементите няма фиксиран размер. Може да се вземе дължината на масива с помощта на </a:t>
            </a:r>
            <a:r>
              <a:rPr lang="en-US" sz="2500" dirty="0" err="1" smtClean="0">
                <a:solidFill>
                  <a:schemeClr val="bg1"/>
                </a:solidFill>
                <a:cs typeface="Courier New" panose="02070309020205020404" pitchFamily="49" charset="0"/>
              </a:rPr>
              <a:t>Array.length</a:t>
            </a:r>
            <a:endParaRPr lang="en-US" sz="25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352800"/>
            <a:ext cx="4625009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229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Масивите се декларират като най-обикновена променлива, като стойността ѝ се огражда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Numbers: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myNumbers</a:t>
            </a: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= [1, 6, 3, 44, 21, 7, 9];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масив от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Strings: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myStrings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[“Peter”, “Mike”, “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Jefrey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”, “Jason”, “Hannah”];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смесен тип: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myMixedArray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[1, “John”, new Date()];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Декларираме масит от масиви: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myMatrix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[“1, 5, 7”, “0, 2”, “3, 6, 9”],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[“9, 7, 6”, “3, 5”, “2, 6”],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          [“12, 44”, “36, 1”, 2, 9”];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635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дефиниране на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Масив може да дефинираме по три начина: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описване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Array(0, 1, 2);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ключовата дума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и описване на дължината: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new Array(3);</a:t>
            </a:r>
          </a:p>
          <a:p>
            <a:pPr>
              <a:buFontTx/>
              <a:buChar char="-"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Чрез използване на квадратни скоби и директно дефиниране на елементите: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	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= [0, 1, 2];</a:t>
            </a:r>
          </a:p>
        </p:txBody>
      </p:sp>
    </p:spTree>
    <p:extLst>
      <p:ext uri="{BB962C8B-B14F-4D97-AF65-F5344CB8AC3E}">
        <p14:creationId xmlns:p14="http://schemas.microsoft.com/office/powerpoint/2010/main" val="10530965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Достъпване на елементи в даден масив може да бъде направено чрез оператора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[].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Всеки от елементите има собствен индекс. За да достъпим даден елемент, трябва да използваме неговия индекс. Първият елемент в масива има индекс 0. Последният елемент в масива има индекс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length-1.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обръщане на елементите в масив:</a:t>
            </a:r>
          </a:p>
          <a:p>
            <a:pPr marL="0" indent="0">
              <a:buNone/>
            </a:pP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 = [1, 2, 3, 4, 5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 = 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взимаме дължината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reversed = new Array(length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създаване на „обърнатия“ масив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length; index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„пълнене“ на масива</a:t>
            </a: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reversed[length-index-1] = array[index];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38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достъпване на елементи в масив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 показване на всички елементи в масив в обратен ред: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 myArray = [1,2,3,4,5];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(var i = myArray.length-1; i &gt;= 0; i--)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nn-NO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console.log(myArray[i] + " ");</a:t>
            </a:r>
          </a:p>
          <a:p>
            <a:pPr marL="0" indent="0">
              <a:buNone/>
            </a:pPr>
            <a:r>
              <a:rPr lang="nn-NO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nn-NO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5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4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3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2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1 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932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работа с масиви – </a:t>
            </a:r>
            <a:r>
              <a:rPr lang="en-US" sz="2900" dirty="0" smtClean="0">
                <a:solidFill>
                  <a:schemeClr val="accent6"/>
                </a:solidFill>
              </a:rPr>
              <a:t>for each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For each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операторът играе ролята на цикъл, който обхожда елементите в даден масив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Дефинираната от нас променлива обхожда индексите на елементите в масива.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Пример, показване на всички студенти в курса: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[“Angel”, “Boris”, “Dani”, “Iva”,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Joro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Zdravko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”];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ourCourse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568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Аналогично на посочването на </a:t>
            </a:r>
            <a:r>
              <a:rPr lang="en-US" dirty="0">
                <a:solidFill>
                  <a:schemeClr val="bg1"/>
                </a:solidFill>
              </a:rPr>
              <a:t>CSS </a:t>
            </a:r>
            <a:r>
              <a:rPr lang="bg-BG" dirty="0">
                <a:solidFill>
                  <a:schemeClr val="bg1"/>
                </a:solidFill>
              </a:rPr>
              <a:t>файл в страницата, начинът да ѝ се укаже, че трябва да използва даден </a:t>
            </a:r>
            <a:r>
              <a:rPr lang="en-US" dirty="0">
                <a:solidFill>
                  <a:schemeClr val="bg1"/>
                </a:solidFill>
              </a:rPr>
              <a:t>JavaScript </a:t>
            </a:r>
            <a:r>
              <a:rPr lang="bg-BG" dirty="0">
                <a:solidFill>
                  <a:schemeClr val="bg1"/>
                </a:solidFill>
              </a:rPr>
              <a:t>файл е посредством тага </a:t>
            </a:r>
            <a:r>
              <a:rPr lang="en-US" dirty="0">
                <a:solidFill>
                  <a:schemeClr val="bg1"/>
                </a:solidFill>
              </a:rPr>
              <a:t>&lt;script&gt;&lt;/script</a:t>
            </a:r>
            <a:r>
              <a:rPr lang="en-US" dirty="0" smtClean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Има няколко начина за добавяне </a:t>
            </a:r>
            <a:r>
              <a:rPr lang="en-US" dirty="0" smtClean="0">
                <a:solidFill>
                  <a:schemeClr val="bg1"/>
                </a:solidFill>
              </a:rPr>
              <a:t>JavaScript</a:t>
            </a:r>
            <a:r>
              <a:rPr lang="bg-BG" dirty="0" smtClean="0">
                <a:solidFill>
                  <a:schemeClr val="bg1"/>
                </a:solidFill>
              </a:rPr>
              <a:t> код в </a:t>
            </a:r>
            <a:r>
              <a:rPr lang="en-US" dirty="0" smtClean="0">
                <a:solidFill>
                  <a:schemeClr val="bg1"/>
                </a:solidFill>
              </a:rPr>
              <a:t>HTML </a:t>
            </a:r>
            <a:r>
              <a:rPr lang="bg-BG" dirty="0" smtClean="0">
                <a:solidFill>
                  <a:schemeClr val="bg1"/>
                </a:solidFill>
              </a:rPr>
              <a:t>страницата: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head</a:t>
            </a:r>
            <a:r>
              <a:rPr lang="bg-BG" dirty="0" smtClean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44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масиви в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динамични. Това означава, че те могат да променят размера си в процеса на работа; може да се добавят нови елементи в масива; може да се премахват елементи от масива.</a:t>
            </a:r>
            <a:b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</a:b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Методи за работа с масиви: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Push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последната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Pop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последната позиция от масива и връща премахнатия елемент.</a:t>
            </a:r>
          </a:p>
          <a:p>
            <a:pPr>
              <a:buFontTx/>
              <a:buChar char="-"/>
            </a:pPr>
            <a:r>
              <a:rPr lang="en-US" sz="2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Unshift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нов елемент на първата позиция от масива.</a:t>
            </a: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Shift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премахва елемента, който се намира на първата позиция от масива и връща премахнатия елемент.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Join –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съединява елементите от масива, като функцията приема аргумент – знака, с който ще бъдат разделяни елементите в масива.</a:t>
            </a:r>
            <a:endParaRPr lang="en-US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400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динамични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[1,2,3,4,5];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myArray.pop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//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removedElement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myArray.unshift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[0,1,2,3,4]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myArray.push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[0,1,2,3,4,5]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myArray.join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(‘|’);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[0|1|2|3|4|5]</a:t>
            </a:r>
          </a:p>
        </p:txBody>
      </p:sp>
    </p:spTree>
    <p:extLst>
      <p:ext uri="{BB962C8B-B14F-4D97-AF65-F5344CB8AC3E}">
        <p14:creationId xmlns:p14="http://schemas.microsoft.com/office/powerpoint/2010/main" val="3307437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сортиране на масиви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сортиране на масиви,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има вградената функция </a:t>
            </a: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sort().</a:t>
            </a:r>
            <a:endParaRPr lang="bg-BG" sz="2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4, 6, 3, 2, 9];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[2, 3, 4, 6, 7, 9]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/>
                </a:solidFill>
                <a:cs typeface="Courier New" panose="02070309020205020404" pitchFamily="49" charset="0"/>
              </a:rPr>
              <a:t>Трябва да се има предвид, че тази функция не е „перфектна“, защото тя сравнява първите цифри от </a:t>
            </a: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елементите. </a:t>
            </a:r>
          </a:p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[7, 19, 18, 336, 34, 41, 401];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myArray.sort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 [19, 336, 34, 401, 41, 7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  <a:endParaRPr lang="bg-BG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261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array.reverse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от елементи, подредени в обратен ред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array.splice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(index, count, elements)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добавя и/или премахва елементи от масив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array.concat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(elements)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– добавя елементите в края на масива и връща новия масив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или връща „-1“, ако елементът не съществува</a:t>
            </a:r>
          </a:p>
        </p:txBody>
      </p:sp>
    </p:spTree>
    <p:extLst>
      <p:ext uri="{BB962C8B-B14F-4D97-AF65-F5344CB8AC3E}">
        <p14:creationId xmlns:p14="http://schemas.microsoft.com/office/powerpoint/2010/main" val="31658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други 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array.lastIndexOf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(element)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индекса на първото съвпадение в масива или връща „-1“ ако елементът не съществува</a:t>
            </a:r>
          </a:p>
          <a:p>
            <a:pPr>
              <a:buFontTx/>
              <a:buChar char="-"/>
            </a:pP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array.filter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(condition) – </a:t>
            </a: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връща масив с елементите от стария масив, които удовлетворяват условието</a:t>
            </a:r>
          </a:p>
        </p:txBody>
      </p:sp>
    </p:spTree>
    <p:extLst>
      <p:ext uri="{BB962C8B-B14F-4D97-AF65-F5344CB8AC3E}">
        <p14:creationId xmlns:p14="http://schemas.microsoft.com/office/powerpoint/2010/main" val="35329350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представляват набор от команди, които се изпълняват, когато този набор бъде „извикан“. Функциите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с ключовата дума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i="1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function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следвана от името на функцията и кръгли скоби. 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всички дефиниции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името на функцията може да съдържа латински букви, тирета, подчертавки и знак за долар.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могат да приемат аргументи, които се изреждат в кръглите скоби.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908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Най-общо, тялото на една функция представлява нещо от сорта на: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име(аргументи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bg-BG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код за изпълнение;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Аргументите са променливите, които функцията приема. При извикването на функцията, тя ще „очаква“ тези аргументи да ѝ бъдат подадени.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тялото на функцията, тези аргументи биват манипулирани като локални променливи.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7159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синтаксис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students(student1, student2, student3) {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console.log(student1);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console.log(student2);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console.log(student3);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56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Функции - извикване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Функциите биват изпълнявани, когато: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настъпи някакво събитие, което ги извиква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извикани чрез някоя част от 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кода</a:t>
            </a:r>
          </a:p>
          <a:p>
            <a:pPr>
              <a:buFontTx/>
              <a:buChar char="-"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самоизвикващи се функции(</a:t>
            </a:r>
            <a:r>
              <a:rPr lang="en-US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self invoking functions)</a:t>
            </a: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a*b;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(4,8) //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32“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 за функция, използвана като променлива: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returnArea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(5,6);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“The area of the rectangle is “ +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6177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всички променливи могат да съдържат някаква стойност.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ако искаме да дефинираме, че нашата възраст е 25 години, си дефинираме нова променлива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age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със стойност 25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var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age = 25;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представляват променливи, които могат да съдържат много стойности. В реалния живот всеки предмет представлява някакъв обект.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Например, човекът представлява обект. Той има свойства, определящи външния му вид и характер. Също така, той като живо същество, може да извършва някакви 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24766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>
                <a:solidFill>
                  <a:schemeClr val="bg1"/>
                </a:solidFill>
              </a:rPr>
              <a:t>body: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 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visited = false;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bg-BG" sz="1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8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Като обобщение, обектът Човек, образно ще изглежда по следния начин:</a:t>
            </a: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Обектите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се дефинират по следния начин: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object = 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property: “value”,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property2: “value”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33231"/>
              </p:ext>
            </p:extLst>
          </p:nvPr>
        </p:nvGraphicFramePr>
        <p:xfrm>
          <a:off x="609600" y="243840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Човек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Свойства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Действия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кожа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Труд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Цвят на коса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Развлечения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Ръст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Спане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Килограми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Ядене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Възраст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Спорт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2846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искаме да декларираме обект човек със свойствата от горната табличка, това ще стане по следния начин:</a:t>
            </a:r>
          </a:p>
          <a:p>
            <a:pPr marL="0" indent="0">
              <a:buNone/>
            </a:pP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=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“white”,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“blonde”,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“1.88m”,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weight: “82kg”,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age: “32”,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work: function() { return “working”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eat: function() { return “eating” 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sleep: function() { return “sleeping” 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sport: function() { return “sporting” },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leisure: function() { return “</a:t>
            </a:r>
            <a:r>
              <a:rPr lang="en-US" sz="15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leisuring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984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Обекти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достъпим нашия обект посредством името му: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marL="0" indent="0">
              <a:buNone/>
            </a:pPr>
            <a:r>
              <a:rPr lang="en-US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ще ни върне резултат, съдържащ обекта и всички негови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свойства, без действията му:</a:t>
            </a:r>
            <a:endParaRPr lang="bg-BG" sz="25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 {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skinColor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"white",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hairColor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"blonde", height: "1.88m", weight: "82kg", age: "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32"}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Можем да достъпим и само някое негово свойство/действие: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person.work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(защото </a:t>
            </a:r>
            <a:r>
              <a:rPr lang="en-US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work e </a:t>
            </a:r>
            <a:r>
              <a:rPr lang="bg-BG" sz="18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функция и трябва да се дефинира с ())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"working“</a:t>
            </a: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Person.height</a:t>
            </a:r>
            <a:endParaRPr lang="en-US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"1.88m"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74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Събитията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нещата, които се случват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елементите.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endParaRPr lang="bg-BG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Ако използваме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нашата страница, може да засичаме тези събития и да реагираме по определен от нас начин.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Събития 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са натискане на бутон, зареждане на цялата страница, промяна стойността на инпут поле.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Пример: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=“#” </a:t>
            </a:r>
            <a:r>
              <a:rPr lang="en-US" sz="18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=“alert(“A link was clicked”)&gt;Link&lt;/a&gt;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 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this.innerHTML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=Date()"&gt;The </a:t>
            </a:r>
            <a:r>
              <a:rPr lang="en-US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time&lt;/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button&gt;</a:t>
            </a:r>
            <a:endParaRPr lang="bg-BG" sz="18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29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9424319"/>
              </p:ext>
            </p:extLst>
          </p:nvPr>
        </p:nvGraphicFramePr>
        <p:xfrm>
          <a:off x="481084" y="1905000"/>
          <a:ext cx="8229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5181600"/>
              </a:tblGrid>
              <a:tr h="370840">
                <a:tc>
                  <a:txBody>
                    <a:bodyPr/>
                    <a:lstStyle/>
                    <a:p>
                      <a:r>
                        <a:rPr lang="bg-BG" dirty="0" smtClean="0"/>
                        <a:t>Събитие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Описание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onchange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сменя състоянието си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onclick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кликнат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onmouseover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 </a:t>
                      </a:r>
                      <a:r>
                        <a:rPr lang="bg-BG" dirty="0" smtClean="0">
                          <a:effectLst/>
                        </a:rPr>
                        <a:t>елемент е </a:t>
                      </a:r>
                      <a:r>
                        <a:rPr lang="en-US" dirty="0" smtClean="0">
                          <a:effectLst/>
                        </a:rPr>
                        <a:t>hover-</a:t>
                      </a:r>
                      <a:r>
                        <a:rPr lang="bg-BG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onmouseout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smtClean="0">
                          <a:effectLst/>
                        </a:rPr>
                        <a:t>HTML</a:t>
                      </a:r>
                      <a:r>
                        <a:rPr lang="en-US" baseline="0" dirty="0" smtClean="0">
                          <a:effectLst/>
                        </a:rPr>
                        <a:t> </a:t>
                      </a:r>
                      <a:r>
                        <a:rPr lang="bg-BG" baseline="0" dirty="0" smtClean="0">
                          <a:effectLst/>
                        </a:rPr>
                        <a:t>елемент е </a:t>
                      </a:r>
                      <a:r>
                        <a:rPr lang="en-US" baseline="0" dirty="0" err="1" smtClean="0">
                          <a:effectLst/>
                        </a:rPr>
                        <a:t>hoverout</a:t>
                      </a:r>
                      <a:r>
                        <a:rPr lang="en-US" baseline="0" dirty="0" smtClean="0">
                          <a:effectLst/>
                        </a:rPr>
                        <a:t>-</a:t>
                      </a:r>
                      <a:r>
                        <a:rPr lang="bg-BG" baseline="0" dirty="0" smtClean="0">
                          <a:effectLst/>
                        </a:rPr>
                        <a:t>нат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onkeydown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Потребител</a:t>
                      </a:r>
                      <a:r>
                        <a:rPr lang="bg-BG" baseline="0" dirty="0" smtClean="0">
                          <a:effectLst/>
                        </a:rPr>
                        <a:t> натиска клавиш от клавиатурата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onload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bg-BG" dirty="0" smtClean="0">
                          <a:effectLst/>
                        </a:rPr>
                        <a:t>Браузърът е завършил зареждането на страницата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5355" y="1491734"/>
            <a:ext cx="34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Най-често срещаните събития са: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13154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2900" dirty="0" smtClean="0">
                <a:solidFill>
                  <a:schemeClr val="accent6"/>
                </a:solidFill>
              </a:rPr>
              <a:t>JavaScript</a:t>
            </a:r>
            <a:r>
              <a:rPr lang="bg-BG" sz="2900" dirty="0" smtClean="0">
                <a:solidFill>
                  <a:schemeClr val="accent6"/>
                </a:solidFill>
              </a:rPr>
              <a:t> –</a:t>
            </a:r>
            <a:r>
              <a:rPr lang="en-US" sz="2900" dirty="0">
                <a:solidFill>
                  <a:schemeClr val="accent6"/>
                </a:solidFill>
              </a:rPr>
              <a:t> </a:t>
            </a:r>
            <a:r>
              <a:rPr lang="bg-BG" sz="2900" dirty="0" smtClean="0">
                <a:solidFill>
                  <a:schemeClr val="accent6"/>
                </a:solidFill>
              </a:rPr>
              <a:t>Събития</a:t>
            </a:r>
            <a:endParaRPr lang="en-US" sz="2900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55" y="1491734"/>
            <a:ext cx="871864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 помощта на </a:t>
            </a:r>
            <a:r>
              <a:rPr lang="en-US" sz="2500" dirty="0" smtClean="0">
                <a:solidFill>
                  <a:schemeClr val="bg1"/>
                </a:solidFill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</a:rPr>
              <a:t>събитията може да: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Проверяваме дали дадено поле е попълнено и какви са данните в него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страницата се зареди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стрницата се затвори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Извършваме някакво действие, когато потребителят кликне върху линк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Извикваме дефинирани функции</a:t>
            </a:r>
          </a:p>
          <a:p>
            <a:pPr marL="342900" indent="-342900"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</a:rPr>
              <a:t>Спрем действията по подразбиране на </a:t>
            </a:r>
            <a:r>
              <a:rPr lang="en-US" sz="2500" dirty="0" smtClean="0">
                <a:solidFill>
                  <a:schemeClr val="bg1"/>
                </a:solidFill>
              </a:rPr>
              <a:t>HTML </a:t>
            </a:r>
            <a:r>
              <a:rPr lang="bg-BG" sz="2500" dirty="0" smtClean="0">
                <a:solidFill>
                  <a:schemeClr val="bg1"/>
                </a:solidFill>
              </a:rPr>
              <a:t>елемент</a:t>
            </a:r>
          </a:p>
        </p:txBody>
      </p:sp>
    </p:spTree>
    <p:extLst>
      <p:ext uri="{BB962C8B-B14F-4D97-AF65-F5344CB8AC3E}">
        <p14:creationId xmlns:p14="http://schemas.microsoft.com/office/powerpoint/2010/main" val="34355379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console.log-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ва всички числа от 1 до 300.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на 3.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проверява дали дадено число се дели едновременно на 4 и на 7.(използвайте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оператори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правоъгълник чрез определени ширина и дължина.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пресмята площта на трапец по дадени страна А, страна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 височина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h.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израз, който намира най-голямото от 3 числа(използвайки вложени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if-else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оператори).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7.     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7 числа, които се намират в интервала от 50 до 100.</a:t>
            </a: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израз, който намира всички делими на 4 и на 9 числа, които се намират в интервала от 20 до 60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pPr marL="457200" indent="-457200">
              <a:buAutoNum type="arabicPeriod" startAt="8"/>
            </a:pP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AutoNum type="arabicPeriod" startAt="8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Напишете скрипт, който използва масив от 5 елемента и връща нов масив, който представлява индексите на стария, умножени по 7. Старият масив трябва да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[6, 4, 3, 0, 9]</a:t>
            </a:r>
          </a:p>
          <a:p>
            <a:pPr marL="400050" lvl="1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Новият масив трябва изглежда по следния начин:</a:t>
            </a:r>
          </a:p>
          <a:p>
            <a:pPr marL="400050" lvl="1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[0, 7, 14, 21, 28]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69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10.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Напишете скрипт, който намира най-често срещаното число в седния масйв: </a:t>
            </a:r>
            <a:endParaRPr lang="en-US" sz="20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[0, 4, 1, 3, 4, 6, 3, 4, 9, 9, 4, 1, 4]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include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Във външен скрипт файл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 html&gt;</a:t>
            </a:r>
            <a:b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</a:t>
            </a:r>
            <a:r>
              <a:rPr lang="bg-BG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=“main.js”&gt;&lt;/script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  <a:b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</a:t>
            </a:r>
            <a:r>
              <a:rPr lang="en-US" sz="19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dirty="0">
                <a:solidFill>
                  <a:schemeClr val="bg1"/>
                </a:solidFill>
              </a:rPr>
              <a:t>При използването на външен файл, в него не може да се използва </a:t>
            </a:r>
            <a:r>
              <a:rPr lang="en-US" dirty="0">
                <a:solidFill>
                  <a:schemeClr val="bg1"/>
                </a:solidFill>
              </a:rPr>
              <a:t>&lt;script&gt;&lt;/script&gt;</a:t>
            </a:r>
            <a:r>
              <a:rPr lang="bg-BG" dirty="0">
                <a:solidFill>
                  <a:schemeClr val="bg1"/>
                </a:solidFill>
              </a:rPr>
              <a:t> таг.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9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80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</a:t>
            </a:r>
            <a:r>
              <a:rPr lang="en-US" sz="4000" dirty="0" smtClean="0">
                <a:solidFill>
                  <a:schemeClr val="accent6"/>
                </a:solidFill>
              </a:rPr>
              <a:t>Display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Console.log</a:t>
            </a: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Alert;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Document.write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innerHTML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0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</a:rPr>
              <a:t>JavaScript</a:t>
            </a:r>
            <a:r>
              <a:rPr lang="bg-BG" sz="4000" dirty="0" smtClean="0">
                <a:solidFill>
                  <a:schemeClr val="accent6"/>
                </a:solidFill>
              </a:rPr>
              <a:t> – Синтаксис</a:t>
            </a:r>
            <a:endParaRPr lang="bg-BG" sz="4000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език за програмиране, който представлява набор от инструкции, написани от програмист и изпълнени от компютър. Всяка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дефиниция се разделя с точка и запетая(;). За по-кратко ще приемем, че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JavaScript e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равнозначно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JS.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 e case sensitive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 Това означава, че ако дефинираме променлива с име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то тя ще е различна от променливата 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my</a:t>
            </a:r>
            <a:r>
              <a:rPr lang="en-US" sz="2500" b="1" i="1" u="sng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v</a:t>
            </a: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ariable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Подобно на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HTML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CSS, 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в </a:t>
            </a: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JS</a:t>
            </a: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отново има 3 код конвенции за писане: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dash-case</a:t>
            </a:r>
          </a:p>
          <a:p>
            <a:pPr>
              <a:buFontTx/>
              <a:buChar char="-"/>
            </a:pPr>
            <a:r>
              <a:rPr lang="en-US" sz="25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underscore_case</a:t>
            </a: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закоментиране на дадена дефиниция има два начина: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един ред: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// this is some comment</a:t>
            </a:r>
          </a:p>
          <a:p>
            <a:pPr>
              <a:buFontTx/>
              <a:buChar char="-"/>
            </a:pPr>
            <a:r>
              <a:rPr lang="bg-BG" sz="25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За няколко реда:</a:t>
            </a:r>
          </a:p>
          <a:p>
            <a:pPr lvl="1">
              <a:buFontTx/>
              <a:buChar char="-"/>
            </a:pPr>
            <a:r>
              <a:rPr lang="bg-BG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/*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 this is some first line comment</a:t>
            </a:r>
          </a:p>
          <a:p>
            <a:pPr marL="457200" lvl="1" indent="0">
              <a:buNone/>
            </a:pPr>
            <a:r>
              <a:rPr lang="en-US" sz="2100" dirty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	 </a:t>
            </a:r>
            <a:r>
              <a:rPr lang="en-US" sz="2100" dirty="0" smtClean="0">
                <a:solidFill>
                  <a:schemeClr val="bg2">
                    <a:lumMod val="25000"/>
                  </a:schemeClr>
                </a:solidFill>
                <a:latin typeface="+mj-lt"/>
                <a:cs typeface="Courier New" panose="02070309020205020404" pitchFamily="49" charset="0"/>
              </a:rPr>
              <a:t>this is some second line comment */</a:t>
            </a:r>
            <a:endParaRPr lang="bg-BG" sz="2100" dirty="0" smtClean="0">
              <a:solidFill>
                <a:schemeClr val="bg2">
                  <a:lumMod val="25000"/>
                </a:schemeClr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5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6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3385</Words>
  <Application>Microsoft Office PowerPoint</Application>
  <PresentationFormat>On-screen Show (4:3)</PresentationFormat>
  <Paragraphs>649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6" baseType="lpstr">
      <vt:lpstr>Arial</vt:lpstr>
      <vt:lpstr>Caibri</vt:lpstr>
      <vt:lpstr>Calibri</vt:lpstr>
      <vt:lpstr>Calibri (Body)</vt:lpstr>
      <vt:lpstr>Courier New</vt:lpstr>
      <vt:lpstr>Wingdings</vt:lpstr>
      <vt:lpstr>Office Theme</vt:lpstr>
      <vt:lpstr>Основи на JavaScript</vt:lpstr>
      <vt:lpstr>JavaScript</vt:lpstr>
      <vt:lpstr>JavaScript – нужен за всеки Front End програмист</vt:lpstr>
      <vt:lpstr>JavaScript – възможности</vt:lpstr>
      <vt:lpstr>JavaScript – include</vt:lpstr>
      <vt:lpstr>JavaScript – include</vt:lpstr>
      <vt:lpstr>JavaScript – include</vt:lpstr>
      <vt:lpstr>JavaScript – Display</vt:lpstr>
      <vt:lpstr>JavaScript – Синтаксис</vt:lpstr>
      <vt:lpstr>JavaScript – Променливи</vt:lpstr>
      <vt:lpstr>JavaScript – Типове данни</vt:lpstr>
      <vt:lpstr>JavaScript – Типове данни</vt:lpstr>
      <vt:lpstr>JavaScript – Типове данни</vt:lpstr>
      <vt:lpstr>JavaScript – Типове данни</vt:lpstr>
      <vt:lpstr>JavaScript – Употреба на променливи</vt:lpstr>
      <vt:lpstr>JavaScript – Употреба на променливи</vt:lpstr>
      <vt:lpstr>JavaScript – променливи – придаване на стойност</vt:lpstr>
      <vt:lpstr>JavaScript – Оператори и изрази</vt:lpstr>
      <vt:lpstr>JavaScript – Категории на операциите</vt:lpstr>
      <vt:lpstr>JavaScript – Аритметични оператори</vt:lpstr>
      <vt:lpstr>JavaScript – Логически оператори</vt:lpstr>
      <vt:lpstr>JavaScript – Логически оператори</vt:lpstr>
      <vt:lpstr>JavaScript – Оператори за сравнение</vt:lpstr>
      <vt:lpstr>JavaScript – Присвояващи оператори</vt:lpstr>
      <vt:lpstr>JavaScript – String конкатенация</vt:lpstr>
      <vt:lpstr>JavaScript – Други оператори</vt:lpstr>
      <vt:lpstr>JavaScript – Цикли</vt:lpstr>
      <vt:lpstr>JavaScript – while цикъл</vt:lpstr>
      <vt:lpstr>JavaScript – do while цикъл</vt:lpstr>
      <vt:lpstr>JavaScript – for цикъл</vt:lpstr>
      <vt:lpstr>JavaScript – for цикъл</vt:lpstr>
      <vt:lpstr>JavaScript – for цикъл</vt:lpstr>
      <vt:lpstr>JavaScript – условни оператори</vt:lpstr>
      <vt:lpstr>JavaScript – логически оператори</vt:lpstr>
      <vt:lpstr>JavaScript – if</vt:lpstr>
      <vt:lpstr>JavaScript – if</vt:lpstr>
      <vt:lpstr>JavaScript – if else</vt:lpstr>
      <vt:lpstr>JavaScript – if else</vt:lpstr>
      <vt:lpstr>JavaScript – вложени if else</vt:lpstr>
      <vt:lpstr>JavaScript – вложени if else – добри практики</vt:lpstr>
      <vt:lpstr>JavaScript –if - else if – else if - else</vt:lpstr>
      <vt:lpstr>JavaScript – switch-case оператор</vt:lpstr>
      <vt:lpstr>JavaScript – switch-case оператор – добри практики</vt:lpstr>
      <vt:lpstr>JavaScript – Масиви</vt:lpstr>
      <vt:lpstr>JavaScript – Масиви</vt:lpstr>
      <vt:lpstr>JavaScript – дефиниране на масив</vt:lpstr>
      <vt:lpstr>JavaScript – достъпване на елементи в масив</vt:lpstr>
      <vt:lpstr>JavaScript – достъпване на елементи в масив</vt:lpstr>
      <vt:lpstr>JavaScript – работа с масиви – for each</vt:lpstr>
      <vt:lpstr>JavaScript – динамични масиви</vt:lpstr>
      <vt:lpstr>JavaScript – динамични масиви</vt:lpstr>
      <vt:lpstr>JavaScript – сортиране на масиви</vt:lpstr>
      <vt:lpstr>JavaScript – други функции</vt:lpstr>
      <vt:lpstr>JavaScript – други функции</vt:lpstr>
      <vt:lpstr>JavaScript – Функции</vt:lpstr>
      <vt:lpstr>JavaScript – Функции - синтаксис</vt:lpstr>
      <vt:lpstr>JavaScript – Функции - синтаксис</vt:lpstr>
      <vt:lpstr>JavaScript – Функции - извикване</vt:lpstr>
      <vt:lpstr>JavaScript – Обекти</vt:lpstr>
      <vt:lpstr>JavaScript – Обекти</vt:lpstr>
      <vt:lpstr>JavaScript – Обекти</vt:lpstr>
      <vt:lpstr>JavaScript – Обекти</vt:lpstr>
      <vt:lpstr>JavaScript – Събития</vt:lpstr>
      <vt:lpstr>JavaScript – Събития</vt:lpstr>
      <vt:lpstr>JavaScript – Събития</vt:lpstr>
      <vt:lpstr>Въпроси</vt:lpstr>
      <vt:lpstr>Задачи за домашна работа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549</cp:revision>
  <dcterms:created xsi:type="dcterms:W3CDTF">2015-03-24T20:13:30Z</dcterms:created>
  <dcterms:modified xsi:type="dcterms:W3CDTF">2015-08-30T08:50:44Z</dcterms:modified>
</cp:coreProperties>
</file>