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71" r:id="rId4"/>
    <p:sldId id="292" r:id="rId5"/>
    <p:sldId id="273" r:id="rId6"/>
    <p:sldId id="272" r:id="rId7"/>
    <p:sldId id="274" r:id="rId8"/>
    <p:sldId id="277" r:id="rId9"/>
    <p:sldId id="275" r:id="rId10"/>
    <p:sldId id="279" r:id="rId11"/>
    <p:sldId id="276" r:id="rId12"/>
    <p:sldId id="278" r:id="rId13"/>
    <p:sldId id="280" r:id="rId14"/>
    <p:sldId id="281" r:id="rId15"/>
    <p:sldId id="282" r:id="rId16"/>
    <p:sldId id="283" r:id="rId17"/>
    <p:sldId id="285" r:id="rId18"/>
    <p:sldId id="284" r:id="rId19"/>
    <p:sldId id="286" r:id="rId20"/>
    <p:sldId id="287" r:id="rId21"/>
    <p:sldId id="288" r:id="rId22"/>
    <p:sldId id="289" r:id="rId23"/>
    <p:sldId id="265" r:id="rId24"/>
    <p:sldId id="269" r:id="rId25"/>
    <p:sldId id="290" r:id="rId26"/>
    <p:sldId id="291" r:id="rId2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46" d="100"/>
          <a:sy n="46" d="100"/>
        </p:scale>
        <p:origin x="16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15.5.2016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HTML5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610600" cy="9906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6"/>
                </a:solidFill>
              </a:rPr>
              <a:t>HTML5 – </a:t>
            </a:r>
            <a:r>
              <a:rPr lang="bg-BG" sz="2800" dirty="0" smtClean="0">
                <a:solidFill>
                  <a:schemeClr val="accent6"/>
                </a:solidFill>
              </a:rPr>
              <a:t>Основни семантични/структурни елементи?</a:t>
            </a:r>
            <a:endParaRPr lang="bg-BG" sz="2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2209800"/>
            <a:ext cx="8229600" cy="46482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&lt;article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- обособена част със собствен контекст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&lt;aside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bg-BG" dirty="0" smtClean="0">
                <a:solidFill>
                  <a:schemeClr val="bg1"/>
                </a:solidFill>
              </a:rPr>
              <a:t> - елемент, който се отделя вляво/вдясно от съдържанието на страницата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bdi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bg-BG" dirty="0" smtClean="0">
                <a:solidFill>
                  <a:schemeClr val="bg1"/>
                </a:solidFill>
              </a:rPr>
              <a:t> - удобен за страници с различна посока на писане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&lt;details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bg-BG" dirty="0" smtClean="0">
                <a:solidFill>
                  <a:schemeClr val="bg1"/>
                </a:solidFill>
              </a:rPr>
              <a:t> - използва се за скриване/показване на съдържание на потребителите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&lt;dialog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bg-BG" dirty="0" smtClean="0">
                <a:solidFill>
                  <a:schemeClr val="bg1"/>
                </a:solidFill>
              </a:rPr>
              <a:t> - дефинира диалогова кутийка/прозорец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&lt;footer&gt;</a:t>
            </a:r>
            <a:r>
              <a:rPr lang="bg-BG" dirty="0" smtClean="0">
                <a:solidFill>
                  <a:schemeClr val="bg1"/>
                </a:solidFill>
              </a:rPr>
              <a:t> - замества </a:t>
            </a:r>
            <a:r>
              <a:rPr lang="en-US" dirty="0" smtClean="0">
                <a:solidFill>
                  <a:schemeClr val="bg1"/>
                </a:solidFill>
              </a:rPr>
              <a:t>&lt;div id=“footer”&gt;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&lt;header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bg-BG" dirty="0">
                <a:solidFill>
                  <a:schemeClr val="bg1"/>
                </a:solidFill>
              </a:rPr>
              <a:t>- замества </a:t>
            </a:r>
            <a:r>
              <a:rPr lang="en-US" dirty="0">
                <a:solidFill>
                  <a:schemeClr val="bg1"/>
                </a:solidFill>
              </a:rPr>
              <a:t>&lt;div id</a:t>
            </a:r>
            <a:r>
              <a:rPr lang="en-US" dirty="0" smtClean="0">
                <a:solidFill>
                  <a:schemeClr val="bg1"/>
                </a:solidFill>
              </a:rPr>
              <a:t>=“header”&gt;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&lt;main</a:t>
            </a:r>
            <a:r>
              <a:rPr lang="en-US" dirty="0" smtClean="0">
                <a:solidFill>
                  <a:schemeClr val="bg1"/>
                </a:solidFill>
              </a:rPr>
              <a:t>&gt; -</a:t>
            </a:r>
            <a:r>
              <a:rPr lang="bg-BG" dirty="0" smtClean="0">
                <a:solidFill>
                  <a:schemeClr val="bg1"/>
                </a:solidFill>
              </a:rPr>
              <a:t> замества &lt;</a:t>
            </a:r>
            <a:r>
              <a:rPr lang="en-US" dirty="0" smtClean="0">
                <a:solidFill>
                  <a:schemeClr val="bg1"/>
                </a:solidFill>
              </a:rPr>
              <a:t>div id=“main”&gt; </a:t>
            </a:r>
            <a:r>
              <a:rPr lang="bg-BG" dirty="0" smtClean="0">
                <a:solidFill>
                  <a:schemeClr val="bg1"/>
                </a:solidFill>
              </a:rPr>
              <a:t>или </a:t>
            </a:r>
            <a:r>
              <a:rPr lang="en-US" dirty="0" smtClean="0">
                <a:solidFill>
                  <a:schemeClr val="bg1"/>
                </a:solidFill>
              </a:rPr>
              <a:t>&lt;div id=“wrapper”&gt;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&lt;mark</a:t>
            </a:r>
            <a:r>
              <a:rPr lang="en-US" dirty="0" smtClean="0">
                <a:solidFill>
                  <a:schemeClr val="bg1"/>
                </a:solidFill>
              </a:rPr>
              <a:t>&gt; -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използва се за </a:t>
            </a:r>
            <a:r>
              <a:rPr lang="en-US" dirty="0" smtClean="0">
                <a:solidFill>
                  <a:schemeClr val="bg1"/>
                </a:solidFill>
              </a:rPr>
              <a:t>Highlight</a:t>
            </a:r>
            <a:r>
              <a:rPr lang="bg-BG" dirty="0" smtClean="0">
                <a:solidFill>
                  <a:schemeClr val="bg1"/>
                </a:solidFill>
              </a:rPr>
              <a:t>-ване на съдържание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menuitem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bg-BG" dirty="0" smtClean="0">
                <a:solidFill>
                  <a:schemeClr val="bg1"/>
                </a:solidFill>
              </a:rPr>
              <a:t> - използва се за елемент, при итеракцията с който, се извиква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modal/popup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610600" cy="9906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6"/>
                </a:solidFill>
              </a:rPr>
              <a:t>HTML5 – </a:t>
            </a:r>
            <a:r>
              <a:rPr lang="bg-BG" sz="2800" dirty="0" smtClean="0">
                <a:solidFill>
                  <a:schemeClr val="accent6"/>
                </a:solidFill>
              </a:rPr>
              <a:t>Основни семантични/структурни елементи?</a:t>
            </a:r>
            <a:endParaRPr lang="bg-BG" sz="2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3528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nav</a:t>
            </a:r>
            <a:r>
              <a:rPr lang="en-US" dirty="0">
                <a:solidFill>
                  <a:schemeClr val="bg1"/>
                </a:solidFill>
              </a:rPr>
              <a:t>&gt; - </a:t>
            </a:r>
            <a:r>
              <a:rPr lang="bg-BG" dirty="0">
                <a:solidFill>
                  <a:schemeClr val="bg1"/>
                </a:solidFill>
              </a:rPr>
              <a:t>дефинира навигация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&lt;progress&gt;</a:t>
            </a:r>
            <a:r>
              <a:rPr lang="bg-BG" dirty="0">
                <a:solidFill>
                  <a:schemeClr val="bg1"/>
                </a:solidFill>
              </a:rPr>
              <a:t> - използва се за дефиниция на прогрес при дадена задача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&lt;section&gt;</a:t>
            </a:r>
            <a:r>
              <a:rPr lang="bg-BG" dirty="0">
                <a:solidFill>
                  <a:schemeClr val="bg1"/>
                </a:solidFill>
              </a:rPr>
              <a:t> - обособена част със собствен контекст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&lt;summary&gt;</a:t>
            </a:r>
            <a:r>
              <a:rPr lang="bg-BG" dirty="0">
                <a:solidFill>
                  <a:schemeClr val="bg1"/>
                </a:solidFill>
              </a:rPr>
              <a:t> - дефинира </a:t>
            </a:r>
            <a:r>
              <a:rPr lang="en-US" dirty="0">
                <a:solidFill>
                  <a:schemeClr val="bg1"/>
                </a:solidFill>
              </a:rPr>
              <a:t>heading </a:t>
            </a:r>
            <a:r>
              <a:rPr lang="bg-BG" dirty="0">
                <a:solidFill>
                  <a:schemeClr val="bg1"/>
                </a:solidFill>
              </a:rPr>
              <a:t>на </a:t>
            </a:r>
            <a:r>
              <a:rPr lang="en-US" dirty="0">
                <a:solidFill>
                  <a:schemeClr val="bg1"/>
                </a:solidFill>
              </a:rPr>
              <a:t>&lt;details&gt; </a:t>
            </a:r>
            <a:r>
              <a:rPr lang="bg-BG" dirty="0">
                <a:solidFill>
                  <a:schemeClr val="bg1"/>
                </a:solidFill>
              </a:rPr>
              <a:t>елемент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&lt;time&gt;</a:t>
            </a:r>
            <a:r>
              <a:rPr lang="bg-BG" dirty="0">
                <a:solidFill>
                  <a:schemeClr val="bg1"/>
                </a:solidFill>
              </a:rPr>
              <a:t> - използва се за </a:t>
            </a:r>
            <a:r>
              <a:rPr lang="en-US" dirty="0">
                <a:solidFill>
                  <a:schemeClr val="bg1"/>
                </a:solidFill>
              </a:rPr>
              <a:t>date/time </a:t>
            </a:r>
            <a:r>
              <a:rPr lang="bg-BG" dirty="0">
                <a:solidFill>
                  <a:schemeClr val="bg1"/>
                </a:solidFill>
              </a:rPr>
              <a:t>елементи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wbr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bg-BG" dirty="0">
                <a:solidFill>
                  <a:schemeClr val="bg1"/>
                </a:solidFill>
              </a:rPr>
              <a:t> - указва къде да се „пречупи“ ред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91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– </a:t>
            </a:r>
            <a:r>
              <a:rPr lang="bg-BG" sz="3800" dirty="0" smtClean="0">
                <a:solidFill>
                  <a:schemeClr val="accent6"/>
                </a:solidFill>
              </a:rPr>
              <a:t>Нов синтаксис при атрибутите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733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/>
                </a:solidFill>
              </a:rPr>
              <a:t>Без кавички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type=“text”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placeholder=Example&gt;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/>
                </a:solidFill>
              </a:rPr>
              <a:t>С двойни кавички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type=“text” placeholder=“Example”&gt;</a:t>
            </a:r>
            <a:endParaRPr lang="bg-BG" sz="1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bg1"/>
                </a:solidFill>
              </a:rPr>
              <a:t>С единични </a:t>
            </a:r>
            <a:r>
              <a:rPr lang="bg-BG" sz="2400" dirty="0" smtClean="0">
                <a:solidFill>
                  <a:schemeClr val="bg1"/>
                </a:solidFill>
              </a:rPr>
              <a:t>кавички</a:t>
            </a:r>
            <a:endParaRPr lang="bg-BG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=“text” placeholder=</a:t>
            </a:r>
            <a:r>
              <a:rPr lang="en-US" sz="1600" b="1" dirty="0" smtClean="0">
                <a:solidFill>
                  <a:schemeClr val="bg1"/>
                </a:solidFill>
              </a:rPr>
              <a:t>'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1600" b="1" dirty="0" smtClean="0">
                <a:solidFill>
                  <a:schemeClr val="bg1"/>
                </a:solidFill>
              </a:rPr>
              <a:t>'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Други</a:t>
            </a:r>
          </a:p>
          <a:p>
            <a:pPr marL="0" indent="0">
              <a:buNone/>
            </a:pP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type=“checkbox” checked&gt;</a:t>
            </a:r>
            <a:endParaRPr lang="bg-B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7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vs. HTML4</a:t>
            </a:r>
            <a:endParaRPr lang="bg-BG" sz="38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448198"/>
              </p:ext>
            </p:extLst>
          </p:nvPr>
        </p:nvGraphicFramePr>
        <p:xfrm>
          <a:off x="457200" y="1981200"/>
          <a:ext cx="84582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563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&lt;!DOCTYPE html&gt;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&lt;!DOCTYPE HTML PUBLIC "-//W3C//DTD HTML 4.01 Transitional//EN" "http://www.w3.org/TR/html4/loose.dtd"&gt;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&lt;meta charset="utf-8"&gt;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&lt;meta http-</a:t>
                      </a:r>
                      <a:r>
                        <a:rPr lang="en-US" sz="1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equiv</a:t>
                      </a: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="Content-Type" content="text/</a:t>
                      </a:r>
                      <a:r>
                        <a:rPr lang="en-US" sz="1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html;charset</a:t>
                      </a: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=utf-8"&gt;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&lt;header&gt;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 id=“header”&gt;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&lt;footer&gt;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 id=“footer”&gt;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&lt;section&gt;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 id=“wrapper”&gt;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&lt;aside&gt;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 id=“side-</a:t>
                      </a:r>
                      <a:r>
                        <a:rPr lang="en-US" dirty="0" err="1" smtClean="0"/>
                        <a:t>nav</a:t>
                      </a:r>
                      <a:r>
                        <a:rPr lang="en-US" dirty="0" smtClean="0"/>
                        <a:t>”&gt;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nav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 id=“menu”&gt;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&lt;article&gt;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 id=“post”&gt;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57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Canvas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Използва се за рисуване в </a:t>
            </a:r>
            <a:r>
              <a:rPr lang="en-US" sz="2600" dirty="0" smtClean="0">
                <a:solidFill>
                  <a:schemeClr val="bg1"/>
                </a:solidFill>
              </a:rPr>
              <a:t>HTML</a:t>
            </a:r>
            <a:r>
              <a:rPr lang="bg-BG" sz="2600" dirty="0" smtClean="0">
                <a:solidFill>
                  <a:schemeClr val="bg1"/>
                </a:solidFill>
              </a:rPr>
              <a:t>, най-често посредством </a:t>
            </a:r>
            <a:r>
              <a:rPr lang="en-US" sz="2600" dirty="0" smtClean="0">
                <a:solidFill>
                  <a:schemeClr val="bg1"/>
                </a:solidFill>
              </a:rPr>
              <a:t>JavaScript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Най-обикновен контейнер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Работи с няколко метода, в зависимост дали ще се рисува кръг, кутия, текст или ще се добавят картинки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22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Canvas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Поддръжка в най-използваните </a:t>
            </a:r>
            <a:r>
              <a:rPr lang="en-US" sz="2600" dirty="0" smtClean="0">
                <a:solidFill>
                  <a:schemeClr val="bg1"/>
                </a:solidFill>
              </a:rPr>
              <a:t>desktop </a:t>
            </a:r>
            <a:r>
              <a:rPr lang="bg-BG" sz="2600" dirty="0" smtClean="0">
                <a:solidFill>
                  <a:schemeClr val="bg1"/>
                </a:solidFill>
              </a:rPr>
              <a:t>браузъри</a:t>
            </a:r>
            <a:r>
              <a:rPr lang="en-US" sz="2600" dirty="0" smtClean="0">
                <a:solidFill>
                  <a:schemeClr val="bg1"/>
                </a:solidFill>
              </a:rPr>
              <a:t>*</a:t>
            </a:r>
            <a:r>
              <a:rPr lang="bg-BG" sz="2600" dirty="0" smtClean="0">
                <a:solidFill>
                  <a:schemeClr val="bg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bg-BG" sz="2600" dirty="0" smtClean="0">
                <a:solidFill>
                  <a:schemeClr val="bg1"/>
                </a:solidFill>
              </a:rPr>
              <a:t>*</a:t>
            </a:r>
            <a:r>
              <a:rPr lang="en-US" sz="2600" dirty="0" smtClean="0">
                <a:solidFill>
                  <a:schemeClr val="bg1"/>
                </a:solidFill>
              </a:rPr>
              <a:t>http://caniuse.com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64389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9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SVG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Scalable Vector </a:t>
            </a:r>
            <a:r>
              <a:rPr lang="en-US" sz="2800" dirty="0" smtClean="0">
                <a:solidFill>
                  <a:schemeClr val="bg1"/>
                </a:solidFill>
              </a:rPr>
              <a:t>Graphics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/>
                </a:solidFill>
              </a:rPr>
              <a:t>Използва се за дефиниране на графики за </a:t>
            </a:r>
            <a:r>
              <a:rPr lang="en-US" sz="2800" dirty="0" smtClean="0">
                <a:solidFill>
                  <a:schemeClr val="bg1"/>
                </a:solidFill>
              </a:rPr>
              <a:t>Web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/>
                </a:solidFill>
              </a:rPr>
              <a:t>Препоръчан е от </a:t>
            </a:r>
            <a:r>
              <a:rPr lang="en-US" sz="2800" dirty="0" smtClean="0">
                <a:solidFill>
                  <a:schemeClr val="bg1"/>
                </a:solidFill>
              </a:rPr>
              <a:t>W3C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8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SVG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Поддръжка в най-използваните </a:t>
            </a:r>
            <a:r>
              <a:rPr lang="en-US" sz="2600" dirty="0" smtClean="0">
                <a:solidFill>
                  <a:schemeClr val="bg1"/>
                </a:solidFill>
              </a:rPr>
              <a:t>desktop </a:t>
            </a:r>
            <a:r>
              <a:rPr lang="bg-BG" sz="2600" dirty="0" smtClean="0">
                <a:solidFill>
                  <a:schemeClr val="bg1"/>
                </a:solidFill>
              </a:rPr>
              <a:t>браузъри</a:t>
            </a:r>
            <a:r>
              <a:rPr lang="en-US" sz="2600" dirty="0" smtClean="0">
                <a:solidFill>
                  <a:schemeClr val="bg1"/>
                </a:solidFill>
              </a:rPr>
              <a:t>*</a:t>
            </a:r>
            <a:r>
              <a:rPr lang="bg-BG" sz="2600" dirty="0" smtClean="0">
                <a:solidFill>
                  <a:schemeClr val="bg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bg-BG" sz="2600" dirty="0" smtClean="0">
                <a:solidFill>
                  <a:schemeClr val="bg1"/>
                </a:solidFill>
              </a:rPr>
              <a:t>*</a:t>
            </a:r>
            <a:r>
              <a:rPr lang="en-US" sz="2600" dirty="0" smtClean="0">
                <a:solidFill>
                  <a:schemeClr val="bg1"/>
                </a:solidFill>
              </a:rPr>
              <a:t>http://caniuse.com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64389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Multimedia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Картинки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Музика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Видео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Звук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Филми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Анимации</a:t>
            </a:r>
            <a:endParaRPr lang="en-US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</a:rPr>
              <a:t>YouTube</a:t>
            </a:r>
            <a:endParaRPr lang="bg-BG" sz="2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1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Multimedia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600" dirty="0" smtClean="0">
                <a:solidFill>
                  <a:schemeClr val="bg1"/>
                </a:solidFill>
              </a:rPr>
              <a:t>Видео формати</a:t>
            </a:r>
            <a:endParaRPr lang="bg-BG" sz="26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MPEG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AVI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WMV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QuickTime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RealVideo</a:t>
            </a:r>
            <a:endParaRPr lang="en-US" sz="22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Flash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bg1"/>
                </a:solidFill>
              </a:rPr>
              <a:t>Ogg</a:t>
            </a:r>
            <a:r>
              <a:rPr lang="bg-BG" sz="2200" dirty="0" smtClean="0">
                <a:solidFill>
                  <a:schemeClr val="bg1"/>
                </a:solidFill>
              </a:rPr>
              <a:t> – </a:t>
            </a:r>
            <a:r>
              <a:rPr lang="bg-BG" sz="2200" dirty="0" smtClean="0">
                <a:solidFill>
                  <a:srgbClr val="FFC000"/>
                </a:solidFill>
              </a:rPr>
              <a:t>поддържан от </a:t>
            </a:r>
            <a:r>
              <a:rPr lang="en-US" sz="2200" dirty="0" smtClean="0">
                <a:solidFill>
                  <a:srgbClr val="FFC000"/>
                </a:solidFill>
              </a:rPr>
              <a:t>HTML5</a:t>
            </a:r>
            <a:endParaRPr lang="en-US" sz="2200" dirty="0">
              <a:solidFill>
                <a:srgbClr val="FFC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bg1"/>
                </a:solidFill>
              </a:rPr>
              <a:t>WebM</a:t>
            </a:r>
            <a:r>
              <a:rPr lang="en-US" sz="2200" dirty="0" smtClean="0">
                <a:solidFill>
                  <a:schemeClr val="bg1"/>
                </a:solidFill>
              </a:rPr>
              <a:t> - </a:t>
            </a:r>
            <a:r>
              <a:rPr lang="bg-BG" sz="2200" dirty="0">
                <a:solidFill>
                  <a:srgbClr val="FFC000"/>
                </a:solidFill>
              </a:rPr>
              <a:t>поддържан от </a:t>
            </a:r>
            <a:r>
              <a:rPr lang="en-US" sz="2200" dirty="0">
                <a:solidFill>
                  <a:srgbClr val="FFC000"/>
                </a:solidFill>
              </a:rPr>
              <a:t>HTML5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MPEG-4</a:t>
            </a:r>
            <a:endParaRPr lang="bg-BG" sz="2200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MP4 - </a:t>
            </a:r>
            <a:r>
              <a:rPr lang="bg-BG" sz="2400" dirty="0">
                <a:solidFill>
                  <a:srgbClr val="FFC000"/>
                </a:solidFill>
              </a:rPr>
              <a:t>поддържан от </a:t>
            </a:r>
            <a:r>
              <a:rPr lang="en-US" sz="2400" dirty="0">
                <a:solidFill>
                  <a:srgbClr val="FFC000"/>
                </a:solidFill>
              </a:rPr>
              <a:t>HTML5</a:t>
            </a:r>
            <a:endParaRPr lang="bg-BG" sz="26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3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Future is landing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8077200" cy="5048251"/>
          </a:xfrm>
        </p:spPr>
      </p:pic>
    </p:spTree>
    <p:extLst>
      <p:ext uri="{BB962C8B-B14F-4D97-AF65-F5344CB8AC3E}">
        <p14:creationId xmlns:p14="http://schemas.microsoft.com/office/powerpoint/2010/main" val="3143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Multimedia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600" dirty="0" smtClean="0">
                <a:solidFill>
                  <a:schemeClr val="bg1"/>
                </a:solidFill>
              </a:rPr>
              <a:t>Аудио формати</a:t>
            </a:r>
            <a:endParaRPr lang="bg-BG" sz="26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MIDI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RealAudio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WMA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AAC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WAV</a:t>
            </a:r>
            <a:r>
              <a:rPr lang="bg-BG" sz="2200" dirty="0" smtClean="0">
                <a:solidFill>
                  <a:schemeClr val="bg1"/>
                </a:solidFill>
              </a:rPr>
              <a:t> - </a:t>
            </a:r>
            <a:r>
              <a:rPr lang="bg-BG" sz="2200" dirty="0">
                <a:solidFill>
                  <a:srgbClr val="FFC000"/>
                </a:solidFill>
              </a:rPr>
              <a:t>поддържан от </a:t>
            </a:r>
            <a:r>
              <a:rPr lang="en-US" sz="2200" dirty="0" smtClean="0">
                <a:solidFill>
                  <a:srgbClr val="FFC000"/>
                </a:solidFill>
              </a:rPr>
              <a:t>HTML5</a:t>
            </a:r>
            <a:endParaRPr lang="en-US" sz="22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bg1"/>
                </a:solidFill>
              </a:rPr>
              <a:t>Ogg</a:t>
            </a:r>
            <a:r>
              <a:rPr lang="bg-BG" sz="2200" dirty="0" smtClean="0">
                <a:solidFill>
                  <a:schemeClr val="bg1"/>
                </a:solidFill>
              </a:rPr>
              <a:t> - </a:t>
            </a:r>
            <a:r>
              <a:rPr lang="bg-BG" sz="2200" dirty="0">
                <a:solidFill>
                  <a:srgbClr val="FFC000"/>
                </a:solidFill>
              </a:rPr>
              <a:t>поддържан от </a:t>
            </a:r>
            <a:r>
              <a:rPr lang="en-US" sz="2200" dirty="0" smtClean="0">
                <a:solidFill>
                  <a:srgbClr val="FFC000"/>
                </a:solidFill>
              </a:rPr>
              <a:t>HTML5</a:t>
            </a:r>
            <a:endParaRPr lang="en-US" sz="22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MP3</a:t>
            </a:r>
            <a:r>
              <a:rPr lang="bg-BG" sz="2200" dirty="0" smtClean="0">
                <a:solidFill>
                  <a:schemeClr val="bg1"/>
                </a:solidFill>
              </a:rPr>
              <a:t> - </a:t>
            </a:r>
            <a:r>
              <a:rPr lang="bg-BG" sz="2200" dirty="0">
                <a:solidFill>
                  <a:srgbClr val="FFC000"/>
                </a:solidFill>
              </a:rPr>
              <a:t>поддържан от </a:t>
            </a:r>
            <a:r>
              <a:rPr lang="en-US" sz="2200" dirty="0" smtClean="0">
                <a:solidFill>
                  <a:srgbClr val="FFC000"/>
                </a:solidFill>
              </a:rPr>
              <a:t>HTML5</a:t>
            </a:r>
            <a:endParaRPr lang="en-US" sz="22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MP4</a:t>
            </a:r>
            <a:endParaRPr lang="bg-BG" sz="26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Video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Поддръжка в най-използваните </a:t>
            </a:r>
            <a:r>
              <a:rPr lang="en-US" sz="2600" dirty="0" smtClean="0">
                <a:solidFill>
                  <a:schemeClr val="bg1"/>
                </a:solidFill>
              </a:rPr>
              <a:t>desktop </a:t>
            </a:r>
            <a:r>
              <a:rPr lang="bg-BG" sz="2600" dirty="0" smtClean="0">
                <a:solidFill>
                  <a:schemeClr val="bg1"/>
                </a:solidFill>
              </a:rPr>
              <a:t>браузъри</a:t>
            </a:r>
            <a:r>
              <a:rPr lang="en-US" sz="2600" dirty="0" smtClean="0">
                <a:solidFill>
                  <a:schemeClr val="bg1"/>
                </a:solidFill>
              </a:rPr>
              <a:t>*</a:t>
            </a:r>
            <a:r>
              <a:rPr lang="bg-BG" sz="2600" dirty="0" smtClean="0">
                <a:solidFill>
                  <a:schemeClr val="bg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bg-BG" sz="2600" dirty="0" smtClean="0">
                <a:solidFill>
                  <a:schemeClr val="bg1"/>
                </a:solidFill>
              </a:rPr>
              <a:t>*</a:t>
            </a:r>
            <a:r>
              <a:rPr lang="en-US" sz="2600" dirty="0" smtClean="0">
                <a:solidFill>
                  <a:schemeClr val="bg1"/>
                </a:solidFill>
              </a:rPr>
              <a:t>http://caniuse.com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73" y="2133600"/>
            <a:ext cx="6457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Audio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Поддръжка в най-използваните </a:t>
            </a:r>
            <a:r>
              <a:rPr lang="en-US" sz="2600" dirty="0" smtClean="0">
                <a:solidFill>
                  <a:schemeClr val="bg1"/>
                </a:solidFill>
              </a:rPr>
              <a:t>desktop </a:t>
            </a:r>
            <a:r>
              <a:rPr lang="bg-BG" sz="2600" dirty="0" smtClean="0">
                <a:solidFill>
                  <a:schemeClr val="bg1"/>
                </a:solidFill>
              </a:rPr>
              <a:t>браузъри</a:t>
            </a:r>
            <a:r>
              <a:rPr lang="en-US" sz="2600" dirty="0" smtClean="0">
                <a:solidFill>
                  <a:schemeClr val="bg1"/>
                </a:solidFill>
              </a:rPr>
              <a:t>*</a:t>
            </a:r>
            <a:r>
              <a:rPr lang="bg-BG" sz="2600" dirty="0" smtClean="0">
                <a:solidFill>
                  <a:schemeClr val="bg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bg-BG" sz="2600" dirty="0" smtClean="0">
                <a:solidFill>
                  <a:schemeClr val="bg1"/>
                </a:solidFill>
              </a:rPr>
              <a:t>*</a:t>
            </a:r>
            <a:r>
              <a:rPr lang="en-US" sz="2600" dirty="0" smtClean="0">
                <a:solidFill>
                  <a:schemeClr val="bg1"/>
                </a:solidFill>
              </a:rPr>
              <a:t>http://caniuse.com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3600"/>
            <a:ext cx="64198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1. Създайте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уебстраница,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03-HTML5-Tasks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Task1.png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* Целта на задачата, е страницата да бъде семантично 	правилна(може да не изглежда абсолютно същата)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2. Създайте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уебстраница, подобна на тази във файла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03-HTML5-Tasks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Task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00050" lvl="1" indent="0">
              <a:buNone/>
            </a:pPr>
            <a:r>
              <a:rPr lang="bg-BG" sz="16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bg-BG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Използвайте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HTML5 input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елементи и атрибути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3. Използвайки примерите от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03-HTML5-Examples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03-HTML5-Example-Canvas.html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създайте страница, съдържаща следните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canvas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елементи: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- зелена наклонена наляво линия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- оранжев квадрат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 височина и широчина 200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px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- лилав кръг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 радиус 50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px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- жълт текст със съдържание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“My first canvas text”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Използвайки примерите от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03-HTML5-Examples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03-HTML5-Example-SVG.html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страница, съдържаща следните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SVG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	-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зелен квадрат с височина и широчина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180px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червен кръг с радиус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50px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 черно очертание с дебелина 5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px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на разстояние от горния и левия ръб на екрана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50px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5. Използвайки примерите от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03-HTML5-Examples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03-HTML5-Example-Video.html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създайте страница, съдържаща видео елемент със следните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source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атрибути: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2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html5demos.com/assets/dizzy.mp4</a:t>
            </a:r>
            <a:endParaRPr lang="bg-BG" sz="1200" dirty="0" smtClean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2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html5demos.com/assets/dizzy.ogv</a:t>
            </a:r>
          </a:p>
          <a:p>
            <a:pPr marL="0" indent="0">
              <a:buNone/>
            </a:pPr>
            <a:r>
              <a:rPr lang="bg-BG" sz="12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Courier New" panose="02070309020205020404" pitchFamily="49" charset="0"/>
              </a:rPr>
              <a:t>*видеото трябва да тръгва автоматично и да има контроли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0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6.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Използвайки примерите от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03-HTML5-Examples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03-HTML5-Example-Audio.html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създайте страница, съдържаща аудио елемент със следния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source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атрибут:</a:t>
            </a:r>
            <a:endParaRPr lang="en-US" sz="2000" dirty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http://upload.wikimedia.org/wikipedia/commons/c/c8/Example.ogg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	*</a:t>
            </a:r>
            <a:r>
              <a:rPr lang="bg-BG" sz="2000" dirty="0">
                <a:solidFill>
                  <a:schemeClr val="bg1"/>
                </a:solidFill>
                <a:cs typeface="Courier New" panose="02070309020205020404" pitchFamily="49" charset="0"/>
              </a:rPr>
              <a:t>видеото трябва да има контроли и текст, поясняващ, че браузърът не поддържа </a:t>
            </a: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audio </a:t>
            </a:r>
            <a:r>
              <a:rPr lang="en-US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tag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7.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Използвайки примерите от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03-HTML5-Examples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03-HTML5-Example-YouTube.html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създайте страница, съдържаща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iframe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embed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 следния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source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атрибут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2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www.youtube.com/watch?v=ks0P1u6-OUY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*hint: URL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-ът на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source</a:t>
            </a:r>
            <a:r>
              <a:rPr lang="bg-BG" sz="200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атрибута ще изглежда по малко по-различен начин</a:t>
            </a:r>
            <a:endParaRPr lang="en-US" sz="2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000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8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 smtClean="0">
                <a:solidFill>
                  <a:schemeClr val="accent6"/>
                </a:solidFill>
              </a:rPr>
              <a:t>Какво ново?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054" y="1844899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семантични елементи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&lt;header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bg-BG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footer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bg-BG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&lt;section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bg-BG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article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bg-BG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nav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&lt;aside&gt;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3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 smtClean="0">
                <a:solidFill>
                  <a:schemeClr val="accent6"/>
                </a:solidFill>
              </a:rPr>
              <a:t>Какво ново?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054" y="1844899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семантични елементи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219200" y="2438400"/>
            <a:ext cx="6408712" cy="4086225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 … 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&lt;header&gt; … &lt;/header&gt;</a:t>
            </a:r>
          </a:p>
          <a:p>
            <a:r>
              <a:rPr lang="en-US" dirty="0"/>
              <a:t>    &lt;</a:t>
            </a:r>
            <a:r>
              <a:rPr lang="en-US" dirty="0" err="1"/>
              <a:t>nav</a:t>
            </a:r>
            <a:r>
              <a:rPr lang="en-US" dirty="0"/>
              <a:t>&gt; … &lt;/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  <a:p>
            <a:r>
              <a:rPr lang="en-US" dirty="0"/>
              <a:t>    &lt;aside&gt; … &lt;/aside&gt;</a:t>
            </a:r>
          </a:p>
          <a:p>
            <a:r>
              <a:rPr lang="en-US" dirty="0"/>
              <a:t>    &lt;section&gt;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&lt;article&gt;…&lt;</a:t>
            </a:r>
            <a:r>
              <a:rPr lang="en-US" dirty="0" err="1" smtClean="0"/>
              <a:t>atricle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   &lt;article&gt;…&lt;</a:t>
            </a:r>
            <a:r>
              <a:rPr lang="en-US" dirty="0" err="1" smtClean="0"/>
              <a:t>atricle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&lt;/</a:t>
            </a:r>
            <a:r>
              <a:rPr lang="en-US" dirty="0"/>
              <a:t>section&gt;</a:t>
            </a:r>
          </a:p>
          <a:p>
            <a:r>
              <a:rPr lang="en-US" dirty="0"/>
              <a:t>    &lt;footer&gt; … &lt;/footer&gt;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7170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>
                <a:solidFill>
                  <a:schemeClr val="accent6"/>
                </a:solidFill>
              </a:rPr>
              <a:t>Какво ново?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054" y="1844899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графични елементи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svg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&lt;canvas&gt;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multimedia </a:t>
            </a:r>
            <a:r>
              <a:rPr lang="bg-BG" dirty="0" smtClean="0">
                <a:solidFill>
                  <a:schemeClr val="bg1"/>
                </a:solidFill>
              </a:rPr>
              <a:t>елементи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&lt;audio&gt;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&lt;video&gt;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HTML5 API</a:t>
            </a:r>
            <a:r>
              <a:rPr lang="bg-BG" dirty="0" smtClean="0">
                <a:solidFill>
                  <a:schemeClr val="bg1"/>
                </a:solidFill>
              </a:rPr>
              <a:t>-та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HTML Geolocation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HTML Drag and Drop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HTML Local Storage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HTML Application Cache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HTML Web Workers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HTML SSE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9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>
                <a:solidFill>
                  <a:schemeClr val="accent6"/>
                </a:solidFill>
              </a:rPr>
              <a:t>Какво ново?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054" y="1844899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input types</a:t>
            </a:r>
            <a:endParaRPr lang="bg-BG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month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number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calendar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week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color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tel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url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5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>
                <a:solidFill>
                  <a:schemeClr val="accent6"/>
                </a:solidFill>
              </a:rPr>
              <a:t>Какво ново?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32" y="1676401"/>
            <a:ext cx="8229600" cy="4114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атрибути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autofocus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formaction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formenctype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formmethod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formnovalidate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formtarget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height and </a:t>
            </a:r>
            <a:r>
              <a:rPr lang="en-US" dirty="0" smtClean="0">
                <a:solidFill>
                  <a:schemeClr val="bg1"/>
                </a:solidFill>
              </a:rPr>
              <a:t>width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6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>
                <a:solidFill>
                  <a:schemeClr val="accent6"/>
                </a:solidFill>
              </a:rPr>
              <a:t>Какво ново?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32" y="1676401"/>
            <a:ext cx="8229600" cy="41148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атрибути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min and max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multiple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pattern (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placeholder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required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364118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610600" cy="9906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6"/>
                </a:solidFill>
              </a:rPr>
              <a:t>HTML5 – </a:t>
            </a:r>
            <a:r>
              <a:rPr lang="bg-BG" sz="2800" dirty="0" smtClean="0">
                <a:solidFill>
                  <a:schemeClr val="accent6"/>
                </a:solidFill>
              </a:rPr>
              <a:t>Основни семантични/структурни елементи?</a:t>
            </a:r>
            <a:endParaRPr lang="bg-BG" sz="2800" dirty="0">
              <a:solidFill>
                <a:schemeClr val="accent6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28800"/>
            <a:ext cx="5777778" cy="4393651"/>
          </a:xfrm>
        </p:spPr>
      </p:pic>
    </p:spTree>
    <p:extLst>
      <p:ext uri="{BB962C8B-B14F-4D97-AF65-F5344CB8AC3E}">
        <p14:creationId xmlns:p14="http://schemas.microsoft.com/office/powerpoint/2010/main" val="231099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724</Words>
  <Application>Microsoft Office PowerPoint</Application>
  <PresentationFormat>On-screen Show (4:3)</PresentationFormat>
  <Paragraphs>232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Wingdings</vt:lpstr>
      <vt:lpstr>Office Theme</vt:lpstr>
      <vt:lpstr>HTML5</vt:lpstr>
      <vt:lpstr>HTML5 – Future is landing</vt:lpstr>
      <vt:lpstr>HTML5 – Какво ново?</vt:lpstr>
      <vt:lpstr>HTML5 – Какво ново?</vt:lpstr>
      <vt:lpstr>HTML5 – Какво ново?</vt:lpstr>
      <vt:lpstr>HTML5 – Какво ново?</vt:lpstr>
      <vt:lpstr>HTML5 – Какво ново?</vt:lpstr>
      <vt:lpstr>HTML5 – Какво ново?</vt:lpstr>
      <vt:lpstr>HTML5 – Основни семантични/структурни елементи?</vt:lpstr>
      <vt:lpstr>HTML5 – Основни семантични/структурни елементи?</vt:lpstr>
      <vt:lpstr>HTML5 – Основни семантични/структурни елементи?</vt:lpstr>
      <vt:lpstr>HTML5 – Нов синтаксис при атрибутите</vt:lpstr>
      <vt:lpstr>HTML5 vs. HTML4</vt:lpstr>
      <vt:lpstr>HTML5 - Canvas</vt:lpstr>
      <vt:lpstr>HTML5 - Canvas</vt:lpstr>
      <vt:lpstr>HTML5 - SVG</vt:lpstr>
      <vt:lpstr>HTML5 - SVG</vt:lpstr>
      <vt:lpstr>HTML5 - Multimedia</vt:lpstr>
      <vt:lpstr>HTML5 - Multimedia</vt:lpstr>
      <vt:lpstr>HTML5 - Multimedia</vt:lpstr>
      <vt:lpstr>HTML5 - Video</vt:lpstr>
      <vt:lpstr>HTML5 - Audio</vt:lpstr>
      <vt:lpstr>Въпроси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vili</cp:lastModifiedBy>
  <cp:revision>76</cp:revision>
  <dcterms:created xsi:type="dcterms:W3CDTF">2015-03-24T20:13:30Z</dcterms:created>
  <dcterms:modified xsi:type="dcterms:W3CDTF">2016-05-15T21:45:16Z</dcterms:modified>
</cp:coreProperties>
</file>