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68" r:id="rId4"/>
    <p:sldId id="266" r:id="rId5"/>
    <p:sldId id="267" r:id="rId6"/>
    <p:sldId id="269" r:id="rId7"/>
    <p:sldId id="270" r:id="rId8"/>
    <p:sldId id="271" r:id="rId9"/>
    <p:sldId id="272" r:id="rId10"/>
    <p:sldId id="273" r:id="rId11"/>
    <p:sldId id="265" r:id="rId12"/>
    <p:sldId id="274" r:id="rId13"/>
    <p:sldId id="275" r:id="rId14"/>
    <p:sldId id="276" r:id="rId15"/>
    <p:sldId id="261" r:id="rId16"/>
    <p:sldId id="264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75564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4962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4262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5486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838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670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1119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8778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5646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2966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122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3994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3183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8700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5614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291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7895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queryrain.com/?etLsUjW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lacekitten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keshdhakar.com/projects/lightbox2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ui.com/download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99447" y="235537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accent6"/>
              </a:buClr>
              <a:buSzPct val="25000"/>
            </a:pPr>
            <a:r>
              <a:rPr lang="en-US" dirty="0">
                <a:solidFill>
                  <a:schemeClr val="accent6"/>
                </a:solidFill>
              </a:rPr>
              <a:t>jQuery UI </a:t>
            </a:r>
            <a:r>
              <a:rPr lang="bg-BG" dirty="0">
                <a:solidFill>
                  <a:schemeClr val="accent6"/>
                </a:solidFill>
              </a:rPr>
              <a:t>и плъгини, </a:t>
            </a:r>
            <a:r>
              <a:rPr lang="en-US" dirty="0">
                <a:solidFill>
                  <a:schemeClr val="accent6"/>
                </a:solidFill>
              </a:rPr>
              <a:t>AJAX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610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chemeClr val="accent6"/>
              </a:buClr>
              <a:buSzPct val="25000"/>
            </a:pPr>
            <a:r>
              <a:rPr lang="en-US" sz="3000" dirty="0" smtClean="0">
                <a:solidFill>
                  <a:schemeClr val="accent6"/>
                </a:solidFill>
              </a:rPr>
              <a:t>jQuery Plugins – </a:t>
            </a:r>
            <a:r>
              <a:rPr lang="bg-BG" sz="3000" dirty="0" smtClean="0">
                <a:solidFill>
                  <a:schemeClr val="accent6"/>
                </a:solidFill>
              </a:rPr>
              <a:t/>
            </a:r>
            <a:br>
              <a:rPr lang="bg-BG" sz="3000" dirty="0" smtClean="0">
                <a:solidFill>
                  <a:schemeClr val="accent6"/>
                </a:solidFill>
              </a:rPr>
            </a:br>
            <a:r>
              <a:rPr lang="bg-BG" sz="3000" dirty="0" smtClean="0">
                <a:solidFill>
                  <a:schemeClr val="accent6"/>
                </a:solidFill>
              </a:rPr>
              <a:t>допълнителни компоненти</a:t>
            </a:r>
            <a:r>
              <a:rPr lang="en-US" sz="3000" dirty="0" smtClean="0">
                <a:solidFill>
                  <a:schemeClr val="accent6"/>
                </a:solidFill>
              </a:rPr>
              <a:t> </a:t>
            </a:r>
            <a:br>
              <a:rPr lang="en-US" sz="3000" dirty="0" smtClean="0">
                <a:solidFill>
                  <a:schemeClr val="accent6"/>
                </a:solidFill>
              </a:rPr>
            </a:br>
            <a:r>
              <a:rPr lang="en-US" sz="3000" dirty="0" smtClean="0">
                <a:solidFill>
                  <a:srgbClr val="0070C0"/>
                </a:solidFill>
              </a:rPr>
              <a:t>https</a:t>
            </a:r>
            <a:r>
              <a:rPr lang="en-US" sz="3000" dirty="0">
                <a:solidFill>
                  <a:srgbClr val="0070C0"/>
                </a:solidFill>
              </a:rPr>
              <a:t>://plugins.jquery.com/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57200" y="2080661"/>
            <a:ext cx="7946978" cy="470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Color Picker </a:t>
            </a:r>
            <a:endParaRPr lang="en-US" sz="2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  <a:p>
            <a:pPr lvl="0"/>
            <a:r>
              <a:rPr lang="en-US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://www.jqueryrain.com/?</a:t>
            </a:r>
            <a:r>
              <a:rPr lang="en-US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etLsUjWs</a:t>
            </a:r>
            <a:endParaRPr lang="en-US" sz="2400" dirty="0" smtClea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en-US" sz="2400" dirty="0" smtClea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400" dirty="0" smtClean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input type=“text”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class="</a:t>
            </a:r>
            <a:r>
              <a:rPr lang="en-US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color“&gt;</a:t>
            </a:r>
            <a:endParaRPr lang="en-US" sz="2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en-US" sz="2400" dirty="0" smtClea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400" dirty="0" smtClean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JS 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$('.color').</a:t>
            </a:r>
            <a:r>
              <a:rPr lang="en-US" sz="24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colorPicker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();</a:t>
            </a:r>
            <a:endParaRPr lang="en-US" sz="2400" dirty="0" smtClea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en-US"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906" y="106881"/>
            <a:ext cx="2466975" cy="1847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070" y="3240721"/>
            <a:ext cx="1667108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83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610599" cy="8154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r>
              <a:rPr lang="en-US" sz="3000" dirty="0" smtClean="0">
                <a:solidFill>
                  <a:schemeClr val="accent6"/>
                </a:solidFill>
              </a:rPr>
              <a:t>AJAX</a:t>
            </a:r>
            <a:endParaRPr lang="en-US" sz="3000" dirty="0">
              <a:solidFill>
                <a:schemeClr val="accent6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241679" y="1677301"/>
            <a:ext cx="8305799" cy="470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419100"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ru-RU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AJAX = Asynchronous JavaScript and XML</a:t>
            </a:r>
          </a:p>
          <a:p>
            <a:pPr marL="457200" lvl="0" indent="-419100"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ru-RU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Под </a:t>
            </a:r>
            <a:r>
              <a:rPr lang="en-US" sz="3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AJAX </a:t>
            </a:r>
            <a:r>
              <a:rPr lang="ru-RU" sz="3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се </a:t>
            </a:r>
            <a:r>
              <a:rPr lang="ru-RU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разбира правенето на XML HTTP </a:t>
            </a:r>
            <a:r>
              <a:rPr lang="ru-RU" sz="30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r>
              <a:rPr lang="ru-RU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чрез JavaScript.</a:t>
            </a:r>
          </a:p>
          <a:p>
            <a:pPr marL="457200" lvl="0" indent="-419100"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ru-RU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Или просто - възможността с js да получим данни от сървъра, </a:t>
            </a:r>
            <a:r>
              <a:rPr lang="ru-RU" sz="30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без</a:t>
            </a:r>
            <a:r>
              <a:rPr lang="ru-RU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да се налага да се </a:t>
            </a:r>
            <a:r>
              <a:rPr lang="ru-RU" sz="30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презарежда</a:t>
            </a:r>
            <a:r>
              <a:rPr lang="ru-RU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самата страница.</a:t>
            </a:r>
          </a:p>
          <a:p>
            <a:pPr marL="457200" lvl="0" indent="-419100"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ru-RU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Изпращането на заявката и обработването на данните става </a:t>
            </a:r>
            <a:r>
              <a:rPr lang="ru-RU" sz="30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асинхронно</a:t>
            </a:r>
            <a:r>
              <a:rPr lang="ru-RU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тоест при изпращането на заявката се задава callback функция, която да обработи данните, когато те пристигнат.</a:t>
            </a:r>
            <a:endParaRPr sz="3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801585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610599" cy="8154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r>
              <a:rPr lang="en-US" sz="3000" dirty="0" smtClean="0">
                <a:solidFill>
                  <a:schemeClr val="accent6"/>
                </a:solidFill>
              </a:rPr>
              <a:t>JSON</a:t>
            </a:r>
            <a:endParaRPr lang="en-US" sz="3000" dirty="0">
              <a:solidFill>
                <a:schemeClr val="accent6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457200" y="1609062"/>
            <a:ext cx="8305799" cy="470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419100"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 = </a:t>
            </a:r>
            <a:r>
              <a:rPr lang="en-US" sz="30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JavaScript Object Notation</a:t>
            </a:r>
          </a:p>
          <a:p>
            <a:pPr marL="457200" lvl="0" indent="-419100"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bg-BG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Тоест </a:t>
            </a:r>
            <a:r>
              <a:rPr lang="en-US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 </a:t>
            </a:r>
            <a:r>
              <a:rPr lang="bg-BG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е стринг, който изглежда почти </a:t>
            </a:r>
            <a:r>
              <a:rPr lang="bg-BG" sz="30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идентично на </a:t>
            </a:r>
            <a:r>
              <a:rPr lang="en-US" sz="30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JS </a:t>
            </a:r>
            <a:r>
              <a:rPr lang="bg-BG" sz="30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обект</a:t>
            </a:r>
            <a:r>
              <a:rPr lang="bg-BG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Има само малко ограничения:</a:t>
            </a:r>
          </a:p>
          <a:p>
            <a:pPr marL="457200" lvl="0" indent="-419100"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bg-BG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Ключовете и стринговете задължително трябва да са в </a:t>
            </a:r>
            <a:r>
              <a:rPr lang="en-US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double quotes</a:t>
            </a:r>
          </a:p>
          <a:p>
            <a:pPr marL="457200" lvl="0" indent="-419100"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bg-BG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Стойностите могат да са само </a:t>
            </a:r>
            <a:r>
              <a:rPr lang="en-US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string, number, object, array </a:t>
            </a:r>
            <a:r>
              <a:rPr lang="bg-BG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или </a:t>
            </a:r>
            <a:r>
              <a:rPr lang="en-US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true, false, null</a:t>
            </a:r>
          </a:p>
          <a:p>
            <a:pPr marL="457200" lvl="0" indent="-419100"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3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JSON.stringify</a:t>
            </a:r>
            <a:r>
              <a:rPr lang="en-US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</a:t>
            </a:r>
            <a:r>
              <a:rPr lang="en-US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bg-BG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връща </a:t>
            </a:r>
            <a:r>
              <a:rPr lang="en-US" sz="300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</a:t>
            </a:r>
            <a:r>
              <a:rPr lang="en-US" sz="3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bg-BG" sz="3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стринг</a:t>
            </a:r>
            <a:r>
              <a:rPr lang="en-US" sz="3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bg-BG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lang="en-US" sz="300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JSON.parse</a:t>
            </a:r>
            <a:r>
              <a:rPr lang="en-US" sz="3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00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</a:t>
            </a:r>
            <a:r>
              <a:rPr lang="bg-BG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bg-BG" sz="3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стринг</a:t>
            </a:r>
            <a:r>
              <a:rPr lang="en-US" sz="3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bg-BG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връща обект</a:t>
            </a:r>
            <a:endParaRPr sz="3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05657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610599" cy="8154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r>
              <a:rPr lang="en-US" sz="3000" dirty="0" smtClean="0">
                <a:solidFill>
                  <a:schemeClr val="accent6"/>
                </a:solidFill>
              </a:rPr>
              <a:t>JSON vs. JS object</a:t>
            </a:r>
            <a:endParaRPr lang="en-US" sz="3000" dirty="0">
              <a:solidFill>
                <a:schemeClr val="accent6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457200" y="1609062"/>
            <a:ext cx="8305799" cy="470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8100" lvl="0">
              <a:buClr>
                <a:schemeClr val="lt1"/>
              </a:buClr>
              <a:buSzPct val="100000"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000" dirty="0" smtClean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JS Object</a:t>
            </a:r>
            <a:endParaRPr lang="en-US" sz="2000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" lvl="0">
              <a:buClr>
                <a:schemeClr val="lt1"/>
              </a:buClr>
              <a:buSzPct val="100000"/>
            </a:pP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</a:t>
            </a:r>
            <a:r>
              <a:rPr lang="en-US" sz="200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myObj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{</a:t>
            </a:r>
            <a:endParaRPr lang="en-US"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" lvl="0">
              <a:buClr>
                <a:schemeClr val="lt1"/>
              </a:buClr>
              <a:buSzPct val="100000"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key: 'string',</a:t>
            </a:r>
          </a:p>
          <a:p>
            <a:pPr marL="38100" lvl="0">
              <a:buClr>
                <a:schemeClr val="lt1"/>
              </a:buClr>
              <a:buSzPct val="100000"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1024,</a:t>
            </a:r>
          </a:p>
          <a:p>
            <a:pPr marL="38100" lvl="0">
              <a:buClr>
                <a:schemeClr val="lt1"/>
              </a:buClr>
              <a:buSzPct val="100000"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[1, 2, 3],</a:t>
            </a:r>
          </a:p>
          <a:p>
            <a:pPr marL="38100" lvl="0">
              <a:buClr>
                <a:schemeClr val="lt1"/>
              </a:buClr>
              <a:buSzPct val="100000"/>
            </a:pP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lang="en-US"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" lvl="0">
              <a:buClr>
                <a:schemeClr val="lt1"/>
              </a:buClr>
              <a:buSzPct val="100000"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0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JSON</a:t>
            </a:r>
          </a:p>
          <a:p>
            <a:pPr marL="38100" lvl="0">
              <a:buClr>
                <a:schemeClr val="lt1"/>
              </a:buClr>
              <a:buSzPct val="100000"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pPr marL="38100" lvl="0">
              <a:buClr>
                <a:schemeClr val="lt1"/>
              </a:buClr>
              <a:buSzPct val="100000"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"key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": "</a:t>
            </a: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string",</a:t>
            </a:r>
          </a:p>
          <a:p>
            <a:pPr marL="38100" lvl="0">
              <a:buClr>
                <a:schemeClr val="lt1"/>
              </a:buClr>
              <a:buSzPct val="100000"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"</a:t>
            </a:r>
            <a:r>
              <a:rPr lang="en-US" sz="2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": 1024</a:t>
            </a: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pPr marL="38100" lvl="0">
              <a:buClr>
                <a:schemeClr val="lt1"/>
              </a:buClr>
              <a:buSzPct val="100000"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"</a:t>
            </a:r>
            <a:r>
              <a:rPr lang="en-US" sz="2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": [</a:t>
            </a: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1, 2, 3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marL="38100" lvl="0">
              <a:buClr>
                <a:schemeClr val="lt1"/>
              </a:buClr>
              <a:buSzPct val="100000"/>
            </a:pP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96372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610599" cy="8154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chemeClr val="accent6"/>
              </a:buClr>
              <a:buSzPct val="25000"/>
            </a:pPr>
            <a:r>
              <a:rPr lang="en-US" sz="3000" dirty="0">
                <a:solidFill>
                  <a:schemeClr val="accent6"/>
                </a:solidFill>
              </a:rPr>
              <a:t>JQuery </a:t>
            </a:r>
            <a:r>
              <a:rPr lang="en-US" sz="3000" dirty="0" smtClean="0">
                <a:solidFill>
                  <a:schemeClr val="accent6"/>
                </a:solidFill>
              </a:rPr>
              <a:t>AJAX</a:t>
            </a:r>
            <a:endParaRPr lang="en-US" sz="3000" dirty="0">
              <a:solidFill>
                <a:schemeClr val="accent6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457200" y="1609062"/>
            <a:ext cx="8305799" cy="470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8100" lvl="0">
              <a:buClr>
                <a:schemeClr val="lt1"/>
              </a:buClr>
              <a:buSzPct val="100000"/>
            </a:pPr>
            <a:r>
              <a:rPr lang="ru-RU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Имплементацията на AJAX в jQuery е чрез функцията $.ajax. Използва се за асинхронно зареждане на данни или дори HTML на страницата, без това да прекъсва работата на потребителя с други части от документа</a:t>
            </a:r>
            <a:r>
              <a:rPr lang="ru-RU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200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" lvl="0">
              <a:buClr>
                <a:schemeClr val="lt1"/>
              </a:buClr>
              <a:buSzPct val="100000"/>
            </a:pPr>
            <a:endParaRPr lang="en-US"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61111"/>
            </a:pPr>
            <a:r>
              <a:rPr lang="en-US" sz="2000" dirty="0">
                <a:solidFill>
                  <a:srgbClr val="FFFFFF"/>
                </a:solidFill>
              </a:rPr>
              <a:t>$.</a:t>
            </a:r>
            <a:r>
              <a:rPr lang="en-US" sz="2000" dirty="0" err="1">
                <a:solidFill>
                  <a:srgbClr val="92D050"/>
                </a:solidFill>
              </a:rPr>
              <a:t>ajax</a:t>
            </a:r>
            <a:r>
              <a:rPr lang="en-US" sz="2000" dirty="0">
                <a:solidFill>
                  <a:srgbClr val="FFFFFF"/>
                </a:solidFill>
              </a:rPr>
              <a:t>({</a:t>
            </a:r>
          </a:p>
          <a:p>
            <a:pPr lvl="2">
              <a:buClr>
                <a:schemeClr val="dk1"/>
              </a:buClr>
              <a:buSzPct val="61111"/>
            </a:pPr>
            <a:r>
              <a:rPr lang="en-US" sz="2000" dirty="0">
                <a:solidFill>
                  <a:srgbClr val="FFFFFF"/>
                </a:solidFill>
              </a:rPr>
              <a:t> method: "GET",</a:t>
            </a:r>
          </a:p>
          <a:p>
            <a:pPr lvl="2">
              <a:buClr>
                <a:schemeClr val="dk1"/>
              </a:buClr>
              <a:buSzPct val="61111"/>
            </a:pPr>
            <a:r>
              <a:rPr lang="en-US" sz="2000" dirty="0">
                <a:solidFill>
                  <a:srgbClr val="FFFFFF"/>
                </a:solidFill>
              </a:rPr>
              <a:t> url: "/</a:t>
            </a:r>
            <a:r>
              <a:rPr lang="en-US" sz="2000" dirty="0" err="1">
                <a:solidFill>
                  <a:srgbClr val="FFFFFF"/>
                </a:solidFill>
              </a:rPr>
              <a:t>someurl</a:t>
            </a:r>
            <a:r>
              <a:rPr lang="en-US" sz="2000" dirty="0">
                <a:solidFill>
                  <a:srgbClr val="FFFFFF"/>
                </a:solidFill>
              </a:rPr>
              <a:t>",</a:t>
            </a:r>
          </a:p>
          <a:p>
            <a:pPr lvl="2">
              <a:buClr>
                <a:schemeClr val="dk1"/>
              </a:buClr>
              <a:buSzPct val="61111"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dataType</a:t>
            </a:r>
            <a:r>
              <a:rPr lang="en-US" sz="2000" dirty="0">
                <a:solidFill>
                  <a:srgbClr val="FFFFFF"/>
                </a:solidFill>
              </a:rPr>
              <a:t>: "</a:t>
            </a:r>
            <a:r>
              <a:rPr lang="en-US" sz="2000" dirty="0" err="1">
                <a:solidFill>
                  <a:srgbClr val="FFFFFF"/>
                </a:solidFill>
              </a:rPr>
              <a:t>json</a:t>
            </a:r>
            <a:r>
              <a:rPr lang="en-US" sz="2000" dirty="0">
                <a:solidFill>
                  <a:srgbClr val="FFFFFF"/>
                </a:solidFill>
              </a:rPr>
              <a:t>"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-US" sz="2000" dirty="0" smtClean="0">
                <a:solidFill>
                  <a:srgbClr val="FFFFFF"/>
                </a:solidFill>
              </a:rPr>
              <a:t>}).</a:t>
            </a:r>
            <a:r>
              <a:rPr lang="en-US" sz="2000" dirty="0" smtClean="0">
                <a:solidFill>
                  <a:srgbClr val="92D050"/>
                </a:solidFill>
              </a:rPr>
              <a:t>done</a:t>
            </a:r>
            <a:r>
              <a:rPr lang="en-US" sz="2000" dirty="0" smtClean="0">
                <a:solidFill>
                  <a:schemeClr val="bg1"/>
                </a:solidFill>
              </a:rPr>
              <a:t>(function</a:t>
            </a:r>
            <a:r>
              <a:rPr lang="en-US" sz="2000" dirty="0" smtClean="0">
                <a:solidFill>
                  <a:srgbClr val="FFFFFF"/>
                </a:solidFill>
              </a:rPr>
              <a:t>( data) {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-US" sz="2000" dirty="0">
                <a:solidFill>
                  <a:srgbClr val="FFFFFF"/>
                </a:solidFill>
              </a:rPr>
              <a:t>	</a:t>
            </a:r>
            <a:r>
              <a:rPr lang="en-US" sz="2000" dirty="0" smtClean="0">
                <a:solidFill>
                  <a:srgbClr val="FFFFFF"/>
                </a:solidFill>
              </a:rPr>
              <a:t>/* </a:t>
            </a:r>
            <a:r>
              <a:rPr lang="en-US" sz="2000" dirty="0">
                <a:solidFill>
                  <a:srgbClr val="FFFFFF"/>
                </a:solidFill>
              </a:rPr>
              <a:t>manage response */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-US" sz="2000" dirty="0" smtClean="0">
                <a:solidFill>
                  <a:srgbClr val="FFFFFF"/>
                </a:solidFill>
              </a:rPr>
              <a:t>}).</a:t>
            </a:r>
            <a:r>
              <a:rPr lang="en-US" sz="2000" dirty="0" smtClean="0">
                <a:solidFill>
                  <a:srgbClr val="92D050"/>
                </a:solidFill>
              </a:rPr>
              <a:t>fail</a:t>
            </a:r>
            <a:r>
              <a:rPr lang="en-US" sz="2000" dirty="0" smtClean="0">
                <a:solidFill>
                  <a:srgbClr val="FFFFFF"/>
                </a:solidFill>
              </a:rPr>
              <a:t>(function</a:t>
            </a:r>
            <a:r>
              <a:rPr lang="en-US" sz="2000" dirty="0">
                <a:solidFill>
                  <a:srgbClr val="FFFFFF"/>
                </a:solidFill>
              </a:rPr>
              <a:t>( </a:t>
            </a:r>
            <a:r>
              <a:rPr lang="en-US" sz="2000" dirty="0" err="1">
                <a:solidFill>
                  <a:srgbClr val="FFFFFF"/>
                </a:solidFill>
              </a:rPr>
              <a:t>jqXHR</a:t>
            </a:r>
            <a:r>
              <a:rPr lang="en-US" sz="2000" dirty="0">
                <a:solidFill>
                  <a:srgbClr val="FFFFFF"/>
                </a:solidFill>
              </a:rPr>
              <a:t>, </a:t>
            </a:r>
            <a:r>
              <a:rPr lang="en-US" sz="2000" dirty="0" err="1">
                <a:solidFill>
                  <a:srgbClr val="FFFFFF"/>
                </a:solidFill>
              </a:rPr>
              <a:t>textStatus</a:t>
            </a:r>
            <a:r>
              <a:rPr lang="en-US" sz="2000" dirty="0">
                <a:solidFill>
                  <a:srgbClr val="FFFFFF"/>
                </a:solidFill>
              </a:rPr>
              <a:t> ) {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-US" sz="2000" dirty="0" smtClean="0">
                <a:solidFill>
                  <a:srgbClr val="FFFFFF"/>
                </a:solidFill>
              </a:rPr>
              <a:t>	/* </a:t>
            </a:r>
            <a:r>
              <a:rPr lang="en-US" sz="2000" dirty="0">
                <a:solidFill>
                  <a:srgbClr val="FFFFFF"/>
                </a:solidFill>
              </a:rPr>
              <a:t>manage error */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-US" sz="2000" dirty="0" smtClean="0">
                <a:solidFill>
                  <a:srgbClr val="FFFFFF"/>
                </a:solidFill>
              </a:rPr>
              <a:t>}).</a:t>
            </a:r>
            <a:r>
              <a:rPr lang="en-US" sz="2000" dirty="0" smtClean="0">
                <a:solidFill>
                  <a:srgbClr val="92D050"/>
                </a:solidFill>
              </a:rPr>
              <a:t>always</a:t>
            </a:r>
            <a:r>
              <a:rPr lang="en-US" sz="2000" dirty="0" smtClean="0">
                <a:solidFill>
                  <a:srgbClr val="FFFFFF"/>
                </a:solidFill>
              </a:rPr>
              <a:t>(function</a:t>
            </a:r>
            <a:r>
              <a:rPr lang="en-US" sz="2000" dirty="0">
                <a:solidFill>
                  <a:srgbClr val="FFFFFF"/>
                </a:solidFill>
              </a:rPr>
              <a:t>() {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-US" sz="2000" dirty="0" smtClean="0">
                <a:solidFill>
                  <a:srgbClr val="FFFFFF"/>
                </a:solidFill>
              </a:rPr>
              <a:t>	alert</a:t>
            </a:r>
            <a:r>
              <a:rPr lang="en-US" sz="2000" dirty="0">
                <a:solidFill>
                  <a:srgbClr val="FFFFFF"/>
                </a:solidFill>
              </a:rPr>
              <a:t>( "complete" );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-US" sz="2000" dirty="0" smtClean="0">
                <a:solidFill>
                  <a:srgbClr val="FFFFFF"/>
                </a:solidFill>
              </a:rPr>
              <a:t>});</a:t>
            </a:r>
            <a:endParaRPr lang="en-US" sz="2000" dirty="0">
              <a:solidFill>
                <a:srgbClr val="FFFFFF"/>
              </a:solidFill>
            </a:endParaRPr>
          </a:p>
          <a:p>
            <a:pPr marL="38100" lvl="0">
              <a:buClr>
                <a:schemeClr val="lt1"/>
              </a:buClr>
              <a:buSzPct val="100000"/>
            </a:pPr>
            <a:endParaRPr lang="en-US" sz="200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" lvl="0">
              <a:buClr>
                <a:schemeClr val="lt1"/>
              </a:buClr>
              <a:buSzPct val="100000"/>
            </a:pPr>
            <a:endParaRPr lang="en-US"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" lvl="0">
              <a:buClr>
                <a:schemeClr val="lt1"/>
              </a:buClr>
              <a:buSzPct val="100000"/>
            </a:pP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19926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610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r>
              <a:rPr lang="en-US" sz="3000" dirty="0" smtClean="0">
                <a:solidFill>
                  <a:schemeClr val="accent6"/>
                </a:solidFill>
              </a:rPr>
              <a:t>HTTP Methods</a:t>
            </a:r>
            <a:endParaRPr lang="en-US" sz="3000" dirty="0">
              <a:solidFill>
                <a:schemeClr val="accent6"/>
              </a:solidFill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501150" y="2068200"/>
            <a:ext cx="8141700" cy="47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-US" sz="1800" dirty="0">
                <a:solidFill>
                  <a:srgbClr val="FFFFFF"/>
                </a:solidFill>
              </a:rPr>
              <a:t>GET</a:t>
            </a:r>
          </a:p>
          <a:p>
            <a:pPr marL="457200" lvl="0" indent="-3429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-US" sz="1800" dirty="0">
                <a:solidFill>
                  <a:srgbClr val="FFFFFF"/>
                </a:solidFill>
              </a:rPr>
              <a:t>POST</a:t>
            </a:r>
          </a:p>
          <a:p>
            <a:pPr marL="457200" lvl="0" indent="-3429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-US" sz="1800" dirty="0">
                <a:solidFill>
                  <a:srgbClr val="FFFFFF"/>
                </a:solidFill>
              </a:rPr>
              <a:t>PUT</a:t>
            </a:r>
          </a:p>
          <a:p>
            <a:pPr marL="457200" lvl="0" indent="-3429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-US" sz="1800" dirty="0">
                <a:solidFill>
                  <a:srgbClr val="FFFFFF"/>
                </a:solidFill>
              </a:rPr>
              <a:t>PATCH</a:t>
            </a:r>
          </a:p>
          <a:p>
            <a:pPr marL="457200" lvl="0" indent="-3429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-US" sz="1800" dirty="0">
                <a:solidFill>
                  <a:srgbClr val="FFFFFF"/>
                </a:solidFill>
              </a:rPr>
              <a:t>DELETE</a:t>
            </a:r>
          </a:p>
          <a:p>
            <a:pPr marL="457200" lvl="0" indent="-3429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-US" sz="1800" dirty="0">
                <a:solidFill>
                  <a:srgbClr val="FFFFFF"/>
                </a:solidFill>
              </a:rPr>
              <a:t>OPTIONS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610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r>
              <a:rPr lang="en-US" sz="3000">
                <a:solidFill>
                  <a:schemeClr val="accent6"/>
                </a:solidFill>
              </a:rPr>
              <a:t>Задачи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502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5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500">
                <a:solidFill>
                  <a:schemeClr val="lt1"/>
                </a:solidFill>
              </a:rPr>
              <a:t>Създайте страница с бутон “Kittify” (или “Pussify”), който при натискане зарежда json с който да създаде динамично списък с картинки на котета. </a:t>
            </a:r>
          </a:p>
          <a:p>
            <a:pPr marL="0" marR="0" lvl="0" indent="0" algn="l" rtl="0">
              <a:spcBef>
                <a:spcPts val="5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500" u="sng">
                <a:solidFill>
                  <a:srgbClr val="B6D7A8"/>
                </a:solidFill>
                <a:hlinkClick r:id="rId3"/>
              </a:rPr>
              <a:t>http://placekitten.com/</a:t>
            </a:r>
            <a:r>
              <a:rPr lang="en-US" sz="2500">
                <a:solidFill>
                  <a:srgbClr val="B6D7A8"/>
                </a:solidFill>
              </a:rPr>
              <a:t>  ( имат котета )</a:t>
            </a:r>
          </a:p>
          <a:p>
            <a:pPr marL="0" marR="0" lvl="0" indent="0" algn="l" rtl="0">
              <a:spcBef>
                <a:spcPts val="5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500">
                <a:solidFill>
                  <a:schemeClr val="lt1"/>
                </a:solidFill>
              </a:rPr>
              <a:t>При ховър в/у тях трябва да мяучат!</a:t>
            </a:r>
          </a:p>
          <a:p>
            <a:pPr marL="0" marR="0" lvl="0" indent="0" algn="l" rtl="0">
              <a:spcBef>
                <a:spcPts val="50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250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5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500">
                <a:solidFill>
                  <a:schemeClr val="lt1"/>
                </a:solidFill>
              </a:rPr>
              <a:t>Тази котешка галерия да има имплементиран </a:t>
            </a:r>
          </a:p>
          <a:p>
            <a:pPr marL="0" marR="0" lvl="0" indent="0" algn="l" rtl="0">
              <a:spcBef>
                <a:spcPts val="5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500" u="sng">
                <a:solidFill>
                  <a:srgbClr val="B6D7A8"/>
                </a:solidFill>
                <a:hlinkClick r:id="rId4"/>
              </a:rPr>
              <a:t>http://lokeshdhakar.com/projects/lightbox2/</a:t>
            </a:r>
            <a:r>
              <a:rPr lang="en-US" sz="2500">
                <a:solidFill>
                  <a:srgbClr val="B6D7A8"/>
                </a:solidFill>
              </a:rPr>
              <a:t> , </a:t>
            </a:r>
            <a:r>
              <a:rPr lang="en-US" sz="2500">
                <a:solidFill>
                  <a:schemeClr val="lt1"/>
                </a:solidFill>
              </a:rPr>
              <a:t>или подобна библиотека за галерия.</a:t>
            </a:r>
          </a:p>
          <a:p>
            <a:pPr marL="0" marR="0" lvl="0" indent="0" algn="l" rtl="0">
              <a:spcBef>
                <a:spcPts val="50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250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5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500">
                <a:solidFill>
                  <a:schemeClr val="lt1"/>
                </a:solidFill>
              </a:rPr>
              <a:t>Сайтът да е респонсив (да изглежда добре и на мобилни устройства).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610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chemeClr val="accent6"/>
              </a:buClr>
              <a:buSzPct val="25000"/>
            </a:pPr>
            <a:r>
              <a:rPr lang="en-US" sz="3000" dirty="0" smtClean="0">
                <a:solidFill>
                  <a:schemeClr val="accent6"/>
                </a:solidFill>
              </a:rPr>
              <a:t>jQuery UI</a:t>
            </a:r>
            <a:br>
              <a:rPr lang="en-US" sz="3000" dirty="0" smtClean="0">
                <a:solidFill>
                  <a:schemeClr val="accent6"/>
                </a:solidFill>
              </a:rPr>
            </a:br>
            <a:r>
              <a:rPr lang="en-US" sz="3000" dirty="0" smtClean="0">
                <a:solidFill>
                  <a:srgbClr val="0070C0"/>
                </a:solidFill>
              </a:rPr>
              <a:t>https</a:t>
            </a:r>
            <a:r>
              <a:rPr lang="en-US" sz="3000" dirty="0">
                <a:solidFill>
                  <a:srgbClr val="0070C0"/>
                </a:solidFill>
              </a:rPr>
              <a:t>://jqueryui.com/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19100" y="1893627"/>
            <a:ext cx="8305799" cy="470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bg-BG" sz="3000" dirty="0" smtClean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Библиотека</a:t>
            </a:r>
            <a:r>
              <a:rPr lang="bg-BG" sz="3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съдържаща готови </a:t>
            </a:r>
            <a:r>
              <a:rPr lang="en-US" sz="3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 </a:t>
            </a:r>
            <a:r>
              <a:rPr lang="bg-BG" sz="3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компоненти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bg-BG" sz="3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Базира се на </a:t>
            </a:r>
            <a:r>
              <a:rPr lang="en-US" sz="3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jQuery (</a:t>
            </a:r>
            <a:r>
              <a:rPr lang="bg-BG" sz="3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трябва да имате инкулднат </a:t>
            </a:r>
            <a:r>
              <a:rPr lang="en-US" sz="3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jQuery </a:t>
            </a:r>
            <a:r>
              <a:rPr lang="bg-BG" sz="3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 прокета</a:t>
            </a:r>
            <a:r>
              <a:rPr lang="en-US" sz="3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bg-BG" sz="300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sz="3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360" y="0"/>
            <a:ext cx="3473640" cy="7937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610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chemeClr val="accent6"/>
              </a:buClr>
              <a:buSzPct val="25000"/>
            </a:pPr>
            <a:r>
              <a:rPr lang="en-US" sz="3000" dirty="0" smtClean="0">
                <a:solidFill>
                  <a:schemeClr val="accent6"/>
                </a:solidFill>
              </a:rPr>
              <a:t>jQuery UI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380999" y="1661615"/>
            <a:ext cx="8305799" cy="470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bg-BG" sz="3000" dirty="0" smtClean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Използване</a:t>
            </a:r>
          </a:p>
          <a:p>
            <a:pPr lvl="0"/>
            <a:r>
              <a:rPr lang="en-US" sz="3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Download </a:t>
            </a:r>
            <a:r>
              <a:rPr lang="bg-BG" sz="3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на цялата библиотека или само на някои компоненти </a:t>
            </a:r>
            <a:r>
              <a:rPr lang="en-US" sz="30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http://jqueryui.com/download/</a:t>
            </a:r>
            <a:endParaRPr lang="bg-BG" sz="3000" dirty="0" smtClean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bg-BG" sz="3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Инклудва се:</a:t>
            </a:r>
          </a:p>
          <a:p>
            <a:pPr marL="514350" lvl="0" indent="-514350">
              <a:buAutoNum type="arabicPeriod"/>
            </a:pPr>
            <a:r>
              <a:rPr lang="en-US" sz="3000" dirty="0" err="1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js</a:t>
            </a:r>
            <a:r>
              <a:rPr lang="en-US" sz="3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bg-BG" sz="3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файла в проекта посредством </a:t>
            </a:r>
            <a:r>
              <a:rPr lang="en-US" sz="3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script </a:t>
            </a:r>
            <a:r>
              <a:rPr lang="bg-BG" sz="3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таг, след </a:t>
            </a:r>
            <a:r>
              <a:rPr lang="en-US" sz="3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jQuery</a:t>
            </a:r>
            <a:endParaRPr lang="bg-BG" sz="3000" dirty="0" smtClea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3000" dirty="0" smtClean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30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script type="text/</a:t>
            </a:r>
            <a:r>
              <a:rPr lang="en-US" sz="3000" dirty="0" err="1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en-US" sz="30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" </a:t>
            </a:r>
            <a:r>
              <a:rPr lang="en-US" sz="3000" dirty="0" err="1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src</a:t>
            </a:r>
            <a:r>
              <a:rPr lang="en-US" sz="30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="</a:t>
            </a:r>
            <a:r>
              <a:rPr lang="en-US" sz="3000" dirty="0" err="1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jquery-ui</a:t>
            </a:r>
            <a:r>
              <a:rPr lang="en-US" sz="30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/jquery-ui.js"&gt;&lt;/script&gt;</a:t>
            </a:r>
            <a:endParaRPr lang="bg-BG" sz="3000" dirty="0" smtClean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>
              <a:buAutoNum type="arabicPeriod"/>
            </a:pPr>
            <a:r>
              <a:rPr lang="en-US" sz="3000" dirty="0" err="1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r>
              <a:rPr lang="en-US" sz="3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bg-BG" sz="3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файла </a:t>
            </a:r>
            <a:r>
              <a:rPr lang="en-US" sz="3000" dirty="0" smtClean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30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link </a:t>
            </a:r>
            <a:r>
              <a:rPr lang="en-US" sz="3000" dirty="0" err="1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rel</a:t>
            </a:r>
            <a:r>
              <a:rPr lang="en-US" sz="30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="</a:t>
            </a:r>
            <a:r>
              <a:rPr lang="en-US" sz="3000" dirty="0" err="1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stylesheet</a:t>
            </a:r>
            <a:r>
              <a:rPr lang="en-US" sz="30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" type="text/</a:t>
            </a:r>
            <a:r>
              <a:rPr lang="en-US" sz="3000" dirty="0" err="1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r>
              <a:rPr lang="en-US" sz="30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" </a:t>
            </a:r>
            <a:r>
              <a:rPr lang="en-US" sz="3000" dirty="0" err="1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href</a:t>
            </a:r>
            <a:r>
              <a:rPr lang="en-US" sz="30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="</a:t>
            </a:r>
            <a:r>
              <a:rPr lang="en-US" sz="3000" dirty="0" err="1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jquery-ui</a:t>
            </a:r>
            <a:r>
              <a:rPr lang="en-US" sz="30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/jquery-ui.css"&gt;</a:t>
            </a:r>
            <a:endParaRPr lang="bg-BG" sz="3000" dirty="0" smtClean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sz="3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360" y="0"/>
            <a:ext cx="3473640" cy="79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395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610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chemeClr val="accent6"/>
              </a:buClr>
              <a:buSzPct val="25000"/>
            </a:pPr>
            <a:r>
              <a:rPr lang="bg-BG" sz="3000" dirty="0" smtClean="0">
                <a:solidFill>
                  <a:schemeClr val="accent6"/>
                </a:solidFill>
              </a:rPr>
              <a:t>Често използвани компоненти</a:t>
            </a:r>
            <a:br>
              <a:rPr lang="bg-BG" sz="3000" dirty="0" smtClean="0">
                <a:solidFill>
                  <a:schemeClr val="accent6"/>
                </a:solidFill>
              </a:rPr>
            </a:br>
            <a:r>
              <a:rPr lang="bg-BG" sz="3000" dirty="0" smtClean="0">
                <a:solidFill>
                  <a:schemeClr val="accent6"/>
                </a:solidFill>
              </a:rPr>
              <a:t>Акордион</a:t>
            </a:r>
            <a:r>
              <a:rPr lang="en-US" sz="3000" dirty="0">
                <a:solidFill>
                  <a:schemeClr val="accent6"/>
                </a:solidFill>
              </a:rPr>
              <a:t> </a:t>
            </a:r>
            <a:r>
              <a:rPr lang="en-US" sz="3000" dirty="0">
                <a:solidFill>
                  <a:srgbClr val="0070C0"/>
                </a:solidFill>
              </a:rPr>
              <a:t>http://jqueryui.com/accordion/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19100" y="1893627"/>
            <a:ext cx="8305799" cy="470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/>
            <a:r>
              <a:rPr lang="en-US" sz="2000" dirty="0" smtClean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</a:p>
          <a:p>
            <a:pPr lvl="0"/>
            <a:r>
              <a:rPr lang="en-US" sz="2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div id="accordion"&gt;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	&lt;h3&gt;First&lt;/h3&gt;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	&lt;div&gt;</a:t>
            </a:r>
            <a:r>
              <a:rPr lang="en-US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Lorem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ipsum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dolor sit </a:t>
            </a:r>
            <a:r>
              <a:rPr lang="en-US" sz="2000" dirty="0" err="1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amet</a:t>
            </a:r>
            <a:r>
              <a:rPr lang="en-US" sz="2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.&lt;/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div&gt;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	&lt;h3&gt;Second&lt;/h3&gt;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	&lt;div&gt;</a:t>
            </a:r>
            <a:r>
              <a:rPr lang="en-US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Phasellus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mattis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tincidunt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nibh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.&lt;/div&gt;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	&lt;h3&gt;Third&lt;/h3&gt;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	&lt;div&gt;Nam dui </a:t>
            </a:r>
            <a:r>
              <a:rPr lang="en-US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erat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auctor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a, </a:t>
            </a:r>
            <a:r>
              <a:rPr lang="en-US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dignissim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quis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.&lt;/div&gt;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&lt;/div</a:t>
            </a:r>
            <a:r>
              <a:rPr lang="en-US" sz="2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lvl="0"/>
            <a:endParaRPr lang="en-US"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000" dirty="0" smtClean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JS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$("#accordion").accordion();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360" y="0"/>
            <a:ext cx="3473640" cy="793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9" y="4704803"/>
            <a:ext cx="5410199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177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610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chemeClr val="accent6"/>
              </a:buClr>
              <a:buSzPct val="25000"/>
            </a:pPr>
            <a:r>
              <a:rPr lang="bg-BG" sz="3000" dirty="0" smtClean="0">
                <a:solidFill>
                  <a:schemeClr val="accent6"/>
                </a:solidFill>
              </a:rPr>
              <a:t>Често използвани компоненти</a:t>
            </a:r>
            <a:br>
              <a:rPr lang="bg-BG" sz="3000" dirty="0" smtClean="0">
                <a:solidFill>
                  <a:schemeClr val="accent6"/>
                </a:solidFill>
              </a:rPr>
            </a:br>
            <a:r>
              <a:rPr lang="bg-BG" sz="3000" dirty="0" smtClean="0">
                <a:solidFill>
                  <a:schemeClr val="accent6"/>
                </a:solidFill>
              </a:rPr>
              <a:t>Календар</a:t>
            </a:r>
            <a:r>
              <a:rPr lang="en-US" sz="3000" dirty="0" smtClean="0">
                <a:solidFill>
                  <a:schemeClr val="accent6"/>
                </a:solidFill>
              </a:rPr>
              <a:t>(</a:t>
            </a:r>
            <a:r>
              <a:rPr lang="en-US" sz="3000" dirty="0" err="1" smtClean="0">
                <a:solidFill>
                  <a:schemeClr val="accent6"/>
                </a:solidFill>
              </a:rPr>
              <a:t>DatePicker</a:t>
            </a:r>
            <a:r>
              <a:rPr lang="en-US" sz="3000" dirty="0" smtClean="0">
                <a:solidFill>
                  <a:schemeClr val="accent6"/>
                </a:solidFill>
              </a:rPr>
              <a:t>) </a:t>
            </a:r>
            <a:r>
              <a:rPr lang="en-US" sz="3000" dirty="0" smtClean="0">
                <a:solidFill>
                  <a:srgbClr val="0070C0"/>
                </a:solidFill>
              </a:rPr>
              <a:t>http</a:t>
            </a:r>
            <a:r>
              <a:rPr lang="en-US" sz="3000" dirty="0">
                <a:solidFill>
                  <a:srgbClr val="0070C0"/>
                </a:solidFill>
              </a:rPr>
              <a:t>://jqueryui.com/datepicker/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57200" y="2080661"/>
            <a:ext cx="7946978" cy="470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/>
            <a:r>
              <a:rPr lang="en-US" sz="3000" dirty="0" smtClean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</a:p>
          <a:p>
            <a:pPr lvl="0"/>
            <a:r>
              <a:rPr lang="en-US" sz="3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3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input type="text" placeholder="Select Date" class="calendar</a:t>
            </a:r>
            <a:r>
              <a:rPr lang="en-US" sz="3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"&gt;</a:t>
            </a:r>
          </a:p>
          <a:p>
            <a:pPr lvl="0"/>
            <a:endParaRPr lang="en-US" sz="3000" dirty="0" smtClea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en-US" sz="3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3000" dirty="0" smtClean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JS</a:t>
            </a:r>
            <a:endParaRPr lang="en-US" sz="3000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3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$('.calendar').</a:t>
            </a:r>
            <a:r>
              <a:rPr lang="en-US" sz="3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datepicker</a:t>
            </a:r>
            <a:r>
              <a:rPr lang="en-US" sz="3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();</a:t>
            </a:r>
            <a:endParaRPr sz="3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360" y="0"/>
            <a:ext cx="3473640" cy="793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360" y="3081201"/>
            <a:ext cx="2781688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236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610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chemeClr val="accent6"/>
              </a:buClr>
              <a:buSzPct val="25000"/>
            </a:pPr>
            <a:r>
              <a:rPr lang="bg-BG" sz="3000" dirty="0" smtClean="0">
                <a:solidFill>
                  <a:schemeClr val="accent6"/>
                </a:solidFill>
              </a:rPr>
              <a:t>Често използвани компоненти</a:t>
            </a:r>
            <a:br>
              <a:rPr lang="bg-BG" sz="3000" dirty="0" smtClean="0">
                <a:solidFill>
                  <a:schemeClr val="accent6"/>
                </a:solidFill>
              </a:rPr>
            </a:br>
            <a:r>
              <a:rPr lang="en-US" sz="3000" dirty="0" smtClean="0">
                <a:solidFill>
                  <a:schemeClr val="accent6"/>
                </a:solidFill>
              </a:rPr>
              <a:t>Dialog </a:t>
            </a:r>
            <a:r>
              <a:rPr lang="en-US" sz="3000" dirty="0" smtClean="0">
                <a:solidFill>
                  <a:srgbClr val="0070C0"/>
                </a:solidFill>
              </a:rPr>
              <a:t>http</a:t>
            </a:r>
            <a:r>
              <a:rPr lang="en-US" sz="3000" dirty="0">
                <a:solidFill>
                  <a:srgbClr val="0070C0"/>
                </a:solidFill>
              </a:rPr>
              <a:t>://</a:t>
            </a:r>
            <a:r>
              <a:rPr lang="en-US" sz="3000" dirty="0" smtClean="0">
                <a:solidFill>
                  <a:srgbClr val="0070C0"/>
                </a:solidFill>
              </a:rPr>
              <a:t>jqueryui.com/dialog/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457200" y="2080661"/>
            <a:ext cx="7946978" cy="470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/>
            <a:r>
              <a:rPr lang="en-US" sz="2000" dirty="0" smtClean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&lt;a </a:t>
            </a:r>
            <a:r>
              <a:rPr lang="en-US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href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="#" id="dialog-link" class="</a:t>
            </a:r>
            <a:r>
              <a:rPr lang="en-US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-state-default </a:t>
            </a:r>
            <a:r>
              <a:rPr lang="en-US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-corner-all"&gt;Open Dialog&lt;/a</a:t>
            </a:r>
            <a:r>
              <a:rPr lang="en-US" sz="2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&lt;div id="dialog" title="Dialog Title"&gt;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	&lt;p&gt;</a:t>
            </a:r>
            <a:r>
              <a:rPr lang="en-US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Lorem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ipsum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dolor sit </a:t>
            </a:r>
            <a:r>
              <a:rPr lang="en-US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amet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&lt;/p&gt;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&lt;/div&gt;</a:t>
            </a:r>
            <a:endParaRPr lang="en-US" sz="2000" dirty="0" smtClea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en-US"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000" dirty="0" smtClean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JS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$( "#dialog" ).dialog</a:t>
            </a:r>
            <a:r>
              <a:rPr lang="en-US" sz="2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({</a:t>
            </a:r>
          </a:p>
          <a:p>
            <a:pPr lvl="0"/>
            <a:r>
              <a:rPr lang="en-US" sz="2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	// dialog </a:t>
            </a:r>
            <a:r>
              <a:rPr lang="en-US" sz="2000" dirty="0" err="1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config</a:t>
            </a:r>
            <a:endParaRPr lang="en-US" sz="2000" dirty="0" smtClea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360" y="0"/>
            <a:ext cx="3473640" cy="793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267" y="3940969"/>
            <a:ext cx="3991532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146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610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chemeClr val="accent6"/>
              </a:buClr>
              <a:buSzPct val="25000"/>
            </a:pPr>
            <a:r>
              <a:rPr lang="bg-BG" sz="3000" dirty="0" smtClean="0">
                <a:solidFill>
                  <a:schemeClr val="accent6"/>
                </a:solidFill>
              </a:rPr>
              <a:t>Често използвани компоненти</a:t>
            </a:r>
            <a:br>
              <a:rPr lang="bg-BG" sz="3000" dirty="0" smtClean="0">
                <a:solidFill>
                  <a:schemeClr val="accent6"/>
                </a:solidFill>
              </a:rPr>
            </a:br>
            <a:r>
              <a:rPr lang="en-US" sz="3000" dirty="0" smtClean="0">
                <a:solidFill>
                  <a:schemeClr val="accent6"/>
                </a:solidFill>
              </a:rPr>
              <a:t>Slider </a:t>
            </a:r>
            <a:r>
              <a:rPr lang="en-US" sz="3000" dirty="0" smtClean="0">
                <a:solidFill>
                  <a:srgbClr val="0070C0"/>
                </a:solidFill>
              </a:rPr>
              <a:t>http</a:t>
            </a:r>
            <a:r>
              <a:rPr lang="en-US" sz="3000" dirty="0">
                <a:solidFill>
                  <a:srgbClr val="0070C0"/>
                </a:solidFill>
              </a:rPr>
              <a:t>://</a:t>
            </a:r>
            <a:r>
              <a:rPr lang="en-US" sz="3000" dirty="0" smtClean="0">
                <a:solidFill>
                  <a:srgbClr val="0070C0"/>
                </a:solidFill>
              </a:rPr>
              <a:t>jqueryui.com/slider/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457200" y="2080661"/>
            <a:ext cx="7946978" cy="470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/>
            <a:r>
              <a:rPr lang="en-US" sz="2000" dirty="0" smtClean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&lt;div id="slider"&gt;&lt;/div</a:t>
            </a:r>
            <a:r>
              <a:rPr lang="en-US" sz="2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lvl="0"/>
            <a:endParaRPr lang="en-US"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000" dirty="0" smtClean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JS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$( "#slider" ).slider({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: true,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: [ 17, 67 ]</a:t>
            </a:r>
          </a:p>
          <a:p>
            <a:pPr lvl="0"/>
            <a:r>
              <a:rPr lang="en-US" sz="2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360" y="0"/>
            <a:ext cx="3473640" cy="793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390" y="3163915"/>
            <a:ext cx="2981741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465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610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chemeClr val="accent6"/>
              </a:buClr>
              <a:buSzPct val="25000"/>
            </a:pPr>
            <a:r>
              <a:rPr lang="bg-BG" sz="3000" dirty="0" smtClean="0">
                <a:solidFill>
                  <a:schemeClr val="accent6"/>
                </a:solidFill>
              </a:rPr>
              <a:t>Често използвани компоненти</a:t>
            </a:r>
            <a:br>
              <a:rPr lang="bg-BG" sz="3000" dirty="0" smtClean="0">
                <a:solidFill>
                  <a:schemeClr val="accent6"/>
                </a:solidFill>
              </a:rPr>
            </a:br>
            <a:r>
              <a:rPr lang="en-US" sz="3000" dirty="0" smtClean="0">
                <a:solidFill>
                  <a:schemeClr val="accent6"/>
                </a:solidFill>
              </a:rPr>
              <a:t>Tabs </a:t>
            </a:r>
            <a:r>
              <a:rPr lang="en-US" sz="3000" dirty="0" smtClean="0">
                <a:solidFill>
                  <a:srgbClr val="0070C0"/>
                </a:solidFill>
              </a:rPr>
              <a:t>http</a:t>
            </a:r>
            <a:r>
              <a:rPr lang="en-US" sz="3000" dirty="0">
                <a:solidFill>
                  <a:srgbClr val="0070C0"/>
                </a:solidFill>
              </a:rPr>
              <a:t>://</a:t>
            </a:r>
            <a:r>
              <a:rPr lang="en-US" sz="3000" dirty="0" smtClean="0">
                <a:solidFill>
                  <a:srgbClr val="0070C0"/>
                </a:solidFill>
              </a:rPr>
              <a:t>jqueryui.com/tabs/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457200" y="2080661"/>
            <a:ext cx="7946978" cy="470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/>
            <a:r>
              <a:rPr lang="en-US" sz="2000" dirty="0" smtClean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&lt;div id="tabs"&gt;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	&lt;</a:t>
            </a:r>
            <a:r>
              <a:rPr lang="en-US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ul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		&lt;li&gt;&lt;a </a:t>
            </a:r>
            <a:r>
              <a:rPr lang="en-US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href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="#tabs-1"&gt;First&lt;/a&gt;&lt;/li&gt;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		&lt;li&gt;&lt;a </a:t>
            </a:r>
            <a:r>
              <a:rPr lang="en-US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href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="#tabs-2"&gt;Second&lt;/a&gt;&lt;/li&gt;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		&lt;li&gt;&lt;a </a:t>
            </a:r>
            <a:r>
              <a:rPr lang="en-US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href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="#tabs-3"&gt;Third&lt;/a&gt;&lt;/li&gt;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	&lt;/</a:t>
            </a:r>
            <a:r>
              <a:rPr lang="en-US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ul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	&lt;div id="tabs-1"&gt;Tab content 1&lt;/div&gt;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	&lt;div id="tabs-2"&gt;Tab content 2&lt;/div&gt;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	&lt;div id="tabs-3"&gt;Tab content 3&lt;/div&gt;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&lt;/div</a:t>
            </a:r>
            <a:r>
              <a:rPr lang="en-US" sz="2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lvl="0"/>
            <a:endParaRPr lang="en-US"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000" dirty="0" smtClean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JS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$( "#tabs" ).tabs();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360" y="0"/>
            <a:ext cx="3473640" cy="793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360" y="5059344"/>
            <a:ext cx="3346701" cy="139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340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610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chemeClr val="accent6"/>
              </a:buClr>
              <a:buSzPct val="25000"/>
            </a:pPr>
            <a:r>
              <a:rPr lang="bg-BG" sz="3000" dirty="0" smtClean="0">
                <a:solidFill>
                  <a:schemeClr val="accent6"/>
                </a:solidFill>
              </a:rPr>
              <a:t>Често използвани компоненти</a:t>
            </a:r>
            <a:br>
              <a:rPr lang="bg-BG" sz="3000" dirty="0" smtClean="0">
                <a:solidFill>
                  <a:schemeClr val="accent6"/>
                </a:solidFill>
              </a:rPr>
            </a:br>
            <a:r>
              <a:rPr lang="en-US" sz="3000" dirty="0" smtClean="0">
                <a:solidFill>
                  <a:schemeClr val="accent6"/>
                </a:solidFill>
              </a:rPr>
              <a:t>Tooltip </a:t>
            </a:r>
            <a:r>
              <a:rPr lang="en-US" sz="3000" dirty="0" smtClean="0">
                <a:solidFill>
                  <a:srgbClr val="0070C0"/>
                </a:solidFill>
              </a:rPr>
              <a:t>http</a:t>
            </a:r>
            <a:r>
              <a:rPr lang="en-US" sz="3000" dirty="0">
                <a:solidFill>
                  <a:srgbClr val="0070C0"/>
                </a:solidFill>
              </a:rPr>
              <a:t>://</a:t>
            </a:r>
            <a:r>
              <a:rPr lang="en-US" sz="3000" dirty="0" smtClean="0">
                <a:solidFill>
                  <a:srgbClr val="0070C0"/>
                </a:solidFill>
              </a:rPr>
              <a:t>jqueryui.com/tooltip/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457200" y="2080661"/>
            <a:ext cx="7946978" cy="470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/>
            <a:r>
              <a:rPr lang="en-US" sz="2000" dirty="0" smtClean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&lt;p id="tooltip"&gt;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	&lt;a </a:t>
            </a:r>
            <a:r>
              <a:rPr lang="en-US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href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="#" title="</a:t>
            </a:r>
            <a:r>
              <a:rPr lang="en-US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That&amp;apos;s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what this widget is"&gt;Tooltips&lt;/a&gt; </a:t>
            </a:r>
            <a:r>
              <a:rPr lang="en-US" sz="2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	can be attached to any element. When you hover the element 	with your mouse, the title attribute is displayed in a little box next 	to the element, just like a native tooltip.</a:t>
            </a:r>
            <a:endParaRPr lang="en-US"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&lt;/p&gt;</a:t>
            </a:r>
          </a:p>
          <a:p>
            <a:pPr lvl="0"/>
            <a:r>
              <a:rPr lang="en-US" sz="2000" dirty="0" smtClean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JS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$("#tooltip").tooltip();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360" y="0"/>
            <a:ext cx="3473640" cy="793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421" y="5007177"/>
            <a:ext cx="3654757" cy="11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816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515</Words>
  <Application>Microsoft Office PowerPoint</Application>
  <PresentationFormat>On-screen Show (4:3)</PresentationFormat>
  <Paragraphs>137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jQuery UI и плъгини, AJAX</vt:lpstr>
      <vt:lpstr>jQuery UI https://jqueryui.com/</vt:lpstr>
      <vt:lpstr>jQuery UI</vt:lpstr>
      <vt:lpstr>Често използвани компоненти Акордион http://jqueryui.com/accordion/</vt:lpstr>
      <vt:lpstr>Често използвани компоненти Календар(DatePicker) http://jqueryui.com/datepicker/</vt:lpstr>
      <vt:lpstr>Често използвани компоненти Dialog http://jqueryui.com/dialog/</vt:lpstr>
      <vt:lpstr>Често използвани компоненти Slider http://jqueryui.com/slider/</vt:lpstr>
      <vt:lpstr>Често използвани компоненти Tabs http://jqueryui.com/tabs/</vt:lpstr>
      <vt:lpstr>Често използвани компоненти Tooltip http://jqueryui.com/tooltip/</vt:lpstr>
      <vt:lpstr>jQuery Plugins –  допълнителни компоненти  https://plugins.jquery.com/</vt:lpstr>
      <vt:lpstr>AJAX</vt:lpstr>
      <vt:lpstr>JSON</vt:lpstr>
      <vt:lpstr>JSON vs. JS object</vt:lpstr>
      <vt:lpstr>JQuery AJAX</vt:lpstr>
      <vt:lpstr>HTTP Methods</vt:lpstr>
      <vt:lpstr>Задачи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UI и плъгини, AJAX</dc:title>
  <cp:lastModifiedBy>vili</cp:lastModifiedBy>
  <cp:revision>40</cp:revision>
  <dcterms:modified xsi:type="dcterms:W3CDTF">2016-05-24T14:51:05Z</dcterms:modified>
</cp:coreProperties>
</file>