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64" r:id="rId3"/>
    <p:sldId id="465" r:id="rId4"/>
    <p:sldId id="466" r:id="rId5"/>
    <p:sldId id="438" r:id="rId6"/>
    <p:sldId id="439" r:id="rId7"/>
    <p:sldId id="442" r:id="rId8"/>
    <p:sldId id="464" r:id="rId9"/>
    <p:sldId id="455" r:id="rId10"/>
    <p:sldId id="467" r:id="rId11"/>
    <p:sldId id="468" r:id="rId12"/>
    <p:sldId id="469" r:id="rId13"/>
    <p:sldId id="471" r:id="rId14"/>
    <p:sldId id="472" r:id="rId15"/>
    <p:sldId id="470" r:id="rId16"/>
    <p:sldId id="441" r:id="rId17"/>
    <p:sldId id="473" r:id="rId18"/>
    <p:sldId id="474" r:id="rId19"/>
    <p:sldId id="475" r:id="rId20"/>
    <p:sldId id="483" r:id="rId21"/>
    <p:sldId id="484" r:id="rId22"/>
    <p:sldId id="482" r:id="rId23"/>
    <p:sldId id="480" r:id="rId24"/>
    <p:sldId id="481" r:id="rId25"/>
    <p:sldId id="476" r:id="rId26"/>
    <p:sldId id="477" r:id="rId27"/>
    <p:sldId id="478" r:id="rId28"/>
    <p:sldId id="479" r:id="rId29"/>
    <p:sldId id="485" r:id="rId30"/>
    <p:sldId id="415" r:id="rId31"/>
    <p:sldId id="486" r:id="rId32"/>
    <p:sldId id="487" r:id="rId33"/>
    <p:sldId id="488" r:id="rId34"/>
    <p:sldId id="489" r:id="rId35"/>
    <p:sldId id="490" r:id="rId36"/>
    <p:sldId id="491" r:id="rId37"/>
    <p:sldId id="492" r:id="rId38"/>
    <p:sldId id="493" r:id="rId39"/>
    <p:sldId id="494" r:id="rId40"/>
    <p:sldId id="495" r:id="rId41"/>
    <p:sldId id="496" r:id="rId42"/>
    <p:sldId id="497" r:id="rId43"/>
    <p:sldId id="498" r:id="rId44"/>
    <p:sldId id="499" r:id="rId45"/>
    <p:sldId id="500" r:id="rId46"/>
    <p:sldId id="501" r:id="rId47"/>
    <p:sldId id="268" r:id="rId4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2" autoAdjust="0"/>
    <p:restoredTop sz="94660"/>
  </p:normalViewPr>
  <p:slideViewPr>
    <p:cSldViewPr>
      <p:cViewPr varScale="1">
        <p:scale>
          <a:sx n="93" d="100"/>
          <a:sy n="93" d="100"/>
        </p:scale>
        <p:origin x="14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17.1.2016 г.</a:t>
            </a:fld>
            <a:endParaRPr lang="bg-B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17.1.2016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17.1.2016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17.1.2016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17.1.2016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17.1.2016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17.1.2016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17.1.2016 г.</a:t>
            </a:fld>
            <a:endParaRPr lang="bg-B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17.1.2016 г.</a:t>
            </a:fld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17.1.2016 г.</a:t>
            </a:fld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17.1.2016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17.1.2016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17.1.2016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Качествен код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i="1" dirty="0" smtClean="0"/>
              <a:t>Най-важно е качеството на кода!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Именуване на променливите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Добри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B050"/>
                </a:solidFill>
              </a:rPr>
              <a:t>firstName</a:t>
            </a:r>
            <a:r>
              <a:rPr lang="en-US" sz="2800" dirty="0">
                <a:solidFill>
                  <a:srgbClr val="00B050"/>
                </a:solidFill>
              </a:rPr>
              <a:t>, report, </a:t>
            </a:r>
            <a:r>
              <a:rPr lang="en-US" sz="2800" dirty="0" err="1">
                <a:solidFill>
                  <a:srgbClr val="00B050"/>
                </a:solidFill>
              </a:rPr>
              <a:t>usersList</a:t>
            </a:r>
            <a:r>
              <a:rPr lang="en-US" sz="2800" dirty="0">
                <a:solidFill>
                  <a:srgbClr val="00B050"/>
                </a:solidFill>
              </a:rPr>
              <a:t>, </a:t>
            </a:r>
            <a:r>
              <a:rPr lang="en-US" sz="2800" dirty="0" err="1">
                <a:solidFill>
                  <a:srgbClr val="00B050"/>
                </a:solidFill>
              </a:rPr>
              <a:t>fontSize</a:t>
            </a:r>
            <a:r>
              <a:rPr lang="en-US" sz="2800" dirty="0">
                <a:solidFill>
                  <a:srgbClr val="00B050"/>
                </a:solidFill>
              </a:rPr>
              <a:t>, </a:t>
            </a:r>
            <a:r>
              <a:rPr lang="en-US" sz="2800" dirty="0" err="1">
                <a:solidFill>
                  <a:srgbClr val="00B050"/>
                </a:solidFill>
              </a:rPr>
              <a:t>maxSpeed</a:t>
            </a:r>
            <a:r>
              <a:rPr lang="en-US" sz="2800" dirty="0">
                <a:solidFill>
                  <a:srgbClr val="00B050"/>
                </a:solidFill>
              </a:rPr>
              <a:t>, font, </a:t>
            </a:r>
            <a:r>
              <a:rPr lang="en-US" sz="2800" dirty="0" err="1">
                <a:solidFill>
                  <a:srgbClr val="00B050"/>
                </a:solidFill>
              </a:rPr>
              <a:t>configSettingsXml</a:t>
            </a:r>
            <a:r>
              <a:rPr lang="en-US" sz="2800" dirty="0">
                <a:solidFill>
                  <a:srgbClr val="00B050"/>
                </a:solidFill>
              </a:rPr>
              <a:t>, </a:t>
            </a:r>
            <a:r>
              <a:rPr lang="en-US" sz="2800" dirty="0" err="1">
                <a:solidFill>
                  <a:srgbClr val="00B050"/>
                </a:solidFill>
              </a:rPr>
              <a:t>config</a:t>
            </a:r>
            <a:r>
              <a:rPr lang="en-US" sz="2800" dirty="0">
                <a:solidFill>
                  <a:srgbClr val="00B050"/>
                </a:solidFill>
              </a:rPr>
              <a:t>, </a:t>
            </a:r>
            <a:r>
              <a:rPr lang="en-US" sz="2800" dirty="0" err="1">
                <a:solidFill>
                  <a:srgbClr val="00B050"/>
                </a:solidFill>
              </a:rPr>
              <a:t>databaseConnection</a:t>
            </a:r>
            <a:r>
              <a:rPr lang="en-US" sz="2800" dirty="0">
                <a:solidFill>
                  <a:srgbClr val="00B050"/>
                </a:solidFill>
              </a:rPr>
              <a:t>, </a:t>
            </a:r>
            <a:r>
              <a:rPr lang="en-US" sz="2800" dirty="0" err="1">
                <a:solidFill>
                  <a:srgbClr val="00B050"/>
                </a:solidFill>
              </a:rPr>
              <a:t>startIndex</a:t>
            </a:r>
            <a:r>
              <a:rPr lang="en-US" sz="2800" dirty="0">
                <a:solidFill>
                  <a:srgbClr val="00B050"/>
                </a:solidFill>
              </a:rPr>
              <a:t>, </a:t>
            </a:r>
            <a:r>
              <a:rPr lang="en-US" sz="2800" dirty="0" err="1">
                <a:solidFill>
                  <a:srgbClr val="00B050"/>
                </a:solidFill>
              </a:rPr>
              <a:t>endIndex</a:t>
            </a:r>
            <a:r>
              <a:rPr lang="en-US" sz="2800" dirty="0">
                <a:solidFill>
                  <a:srgbClr val="00B050"/>
                </a:solidFill>
              </a:rPr>
              <a:t>, </a:t>
            </a:r>
            <a:r>
              <a:rPr lang="en-US" sz="2800" dirty="0" err="1" smtClean="0">
                <a:solidFill>
                  <a:srgbClr val="00B050"/>
                </a:solidFill>
              </a:rPr>
              <a:t>charsCount</a:t>
            </a:r>
            <a:endParaRPr lang="en-US" sz="2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Лоши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populate, _</a:t>
            </a:r>
            <a:r>
              <a:rPr lang="en-US" sz="2800" dirty="0" err="1">
                <a:solidFill>
                  <a:srgbClr val="FF0000"/>
                </a:solidFill>
              </a:rPr>
              <a:t>firtName</a:t>
            </a:r>
            <a:r>
              <a:rPr lang="en-US" sz="2800" dirty="0">
                <a:solidFill>
                  <a:srgbClr val="FF0000"/>
                </a:solidFill>
              </a:rPr>
              <a:t>, __temp, </a:t>
            </a:r>
            <a:r>
              <a:rPr lang="en-US" sz="2800" dirty="0" err="1">
                <a:solidFill>
                  <a:srgbClr val="FF0000"/>
                </a:solidFill>
              </a:rPr>
              <a:t>LastName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err="1">
                <a:solidFill>
                  <a:srgbClr val="FF0000"/>
                </a:solidFill>
              </a:rPr>
              <a:t>last_name</a:t>
            </a:r>
            <a:r>
              <a:rPr lang="en-US" sz="2800" dirty="0">
                <a:solidFill>
                  <a:srgbClr val="FF0000"/>
                </a:solidFill>
              </a:rPr>
              <a:t>, LAST_NAME, </a:t>
            </a:r>
            <a:r>
              <a:rPr lang="en-US" sz="2800" dirty="0" err="1">
                <a:solidFill>
                  <a:srgbClr val="FF0000"/>
                </a:solidFill>
              </a:rPr>
              <a:t>moveMargin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err="1">
                <a:solidFill>
                  <a:srgbClr val="FF0000"/>
                </a:solidFill>
              </a:rPr>
              <a:t>MAXSpeed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err="1">
                <a:solidFill>
                  <a:srgbClr val="FF0000"/>
                </a:solidFill>
              </a:rPr>
              <a:t>firstNameMiddleNameAndLastName</a:t>
            </a:r>
            <a:r>
              <a:rPr lang="en-US" sz="2800" dirty="0">
                <a:solidFill>
                  <a:srgbClr val="FF0000"/>
                </a:solidFill>
              </a:rPr>
              <a:t>, foo, bar, p, p1, p2</a:t>
            </a:r>
          </a:p>
        </p:txBody>
      </p:sp>
    </p:spTree>
    <p:extLst>
      <p:ext uri="{BB962C8B-B14F-4D97-AF65-F5344CB8AC3E}">
        <p14:creationId xmlns:p14="http://schemas.microsoft.com/office/powerpoint/2010/main" val="202383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Булеви променливи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 се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използва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camelCase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Името трябва да предполага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true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или 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false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като възможна стойност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Използвайте само позитивни имена на булеви променливи</a:t>
            </a:r>
          </a:p>
        </p:txBody>
      </p:sp>
    </p:spTree>
    <p:extLst>
      <p:ext uri="{BB962C8B-B14F-4D97-AF65-F5344CB8AC3E}">
        <p14:creationId xmlns:p14="http://schemas.microsoft.com/office/powerpoint/2010/main" val="11848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Булеви променливи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Добри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B050"/>
                </a:solidFill>
              </a:rPr>
              <a:t>customerFound</a:t>
            </a:r>
            <a:r>
              <a:rPr lang="en-US" sz="2800" dirty="0">
                <a:solidFill>
                  <a:srgbClr val="00B050"/>
                </a:solidFill>
              </a:rPr>
              <a:t>, </a:t>
            </a:r>
            <a:r>
              <a:rPr lang="en-US" sz="2800" dirty="0" err="1">
                <a:solidFill>
                  <a:srgbClr val="00B050"/>
                </a:solidFill>
              </a:rPr>
              <a:t>hasPendingPayment</a:t>
            </a:r>
            <a:r>
              <a:rPr lang="en-US" sz="2800" dirty="0">
                <a:solidFill>
                  <a:srgbClr val="00B050"/>
                </a:solidFill>
              </a:rPr>
              <a:t>, </a:t>
            </a:r>
            <a:r>
              <a:rPr lang="en-US" sz="2800" dirty="0" err="1">
                <a:solidFill>
                  <a:srgbClr val="00B050"/>
                </a:solidFill>
              </a:rPr>
              <a:t>isPrime</a:t>
            </a:r>
            <a:r>
              <a:rPr lang="en-US" sz="2800" dirty="0">
                <a:solidFill>
                  <a:srgbClr val="00B050"/>
                </a:solidFill>
              </a:rPr>
              <a:t>, </a:t>
            </a:r>
            <a:r>
              <a:rPr lang="en-US" sz="2800" dirty="0" err="1">
                <a:solidFill>
                  <a:srgbClr val="00B050"/>
                </a:solidFill>
              </a:rPr>
              <a:t>validAddress</a:t>
            </a:r>
            <a:r>
              <a:rPr lang="en-US" sz="2800" dirty="0">
                <a:solidFill>
                  <a:srgbClr val="00B050"/>
                </a:solidFill>
              </a:rPr>
              <a:t>, </a:t>
            </a:r>
            <a:r>
              <a:rPr lang="en-US" sz="2800" dirty="0" err="1">
                <a:solidFill>
                  <a:srgbClr val="00B050"/>
                </a:solidFill>
              </a:rPr>
              <a:t>positiveBalance</a:t>
            </a:r>
            <a:endParaRPr lang="en-US" sz="2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Лоши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notFound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err="1" smtClean="0">
                <a:solidFill>
                  <a:srgbClr val="FF0000"/>
                </a:solidFill>
              </a:rPr>
              <a:t>findCustomerById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err="1">
                <a:solidFill>
                  <a:srgbClr val="FF0000"/>
                </a:solidFill>
              </a:rPr>
              <a:t>isUnsuccessfull</a:t>
            </a:r>
            <a:r>
              <a:rPr lang="en-US" sz="2800" dirty="0">
                <a:solidFill>
                  <a:srgbClr val="FF0000"/>
                </a:solidFill>
              </a:rPr>
              <a:t>, list, </a:t>
            </a:r>
            <a:r>
              <a:rPr lang="en-US" sz="2800" dirty="0" smtClean="0">
                <a:solidFill>
                  <a:srgbClr val="FF0000"/>
                </a:solidFill>
              </a:rPr>
              <a:t>run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err="1">
                <a:solidFill>
                  <a:srgbClr val="FF0000"/>
                </a:solidFill>
              </a:rPr>
              <a:t>programStop</a:t>
            </a:r>
            <a:r>
              <a:rPr lang="en-US" sz="2800" dirty="0">
                <a:solidFill>
                  <a:srgbClr val="FF0000"/>
                </a:solidFill>
              </a:rPr>
              <a:t>, player</a:t>
            </a:r>
          </a:p>
        </p:txBody>
      </p:sp>
    </p:spTree>
    <p:extLst>
      <p:ext uri="{BB962C8B-B14F-4D97-AF65-F5344CB8AC3E}">
        <p14:creationId xmlns:p14="http://schemas.microsoft.com/office/powerpoint/2010/main" val="87582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Константи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 се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използва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CAPITAL_LETTERS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или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UPPER_CASE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Трябва ясно и точно да описват какво съдържат</a:t>
            </a:r>
          </a:p>
        </p:txBody>
      </p:sp>
    </p:spTree>
    <p:extLst>
      <p:ext uri="{BB962C8B-B14F-4D97-AF65-F5344CB8AC3E}">
        <p14:creationId xmlns:p14="http://schemas.microsoft.com/office/powerpoint/2010/main" val="257093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Константи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Добри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public static final String DEFAULT_PAGE_SIZE = "A4";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private static final </a:t>
            </a:r>
            <a:r>
              <a:rPr lang="en-US" sz="2400" dirty="0" err="1">
                <a:solidFill>
                  <a:srgbClr val="00B050"/>
                </a:solidFill>
              </a:rPr>
              <a:t>int</a:t>
            </a:r>
            <a:r>
              <a:rPr lang="en-US" sz="2400" dirty="0">
                <a:solidFill>
                  <a:srgbClr val="00B050"/>
                </a:solidFill>
              </a:rPr>
              <a:t> READ_BUFFER_SIZE = 8192;</a:t>
            </a:r>
          </a:p>
          <a:p>
            <a:pPr marL="0" indent="0">
              <a:buNone/>
            </a:pPr>
            <a:endParaRPr lang="en-US" sz="2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Лоши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public static final 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NAME = "Audi";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public static final 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BufSize</a:t>
            </a:r>
            <a:r>
              <a:rPr lang="en-US" sz="2400" dirty="0">
                <a:solidFill>
                  <a:srgbClr val="FF0000"/>
                </a:solidFill>
              </a:rPr>
              <a:t> = 256;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public static final String PAGE = "A4"; 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27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Не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bg-BG" dirty="0" smtClean="0">
                <a:solidFill>
                  <a:schemeClr val="accent6"/>
                </a:solidFill>
              </a:rPr>
              <a:t>давайте подвеждащи имена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Подвеждащо именувани променливи са по-лоши от грешно именувани такива!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Ако променлива се казва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firstName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, то не записвайте в нея години или ЕГН на даден човек</a:t>
            </a:r>
            <a:endParaRPr lang="en-US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	</a:t>
            </a:r>
            <a:endParaRPr lang="bg-BG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Може да звучи банално, но МНОГО внимавайте с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copy-paste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31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Временни променливи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Нужни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ли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ни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наистина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временните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?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временни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!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Има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по-добър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начин да се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именува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една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променлива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</a:rPr>
              <a:t>temp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или </a:t>
            </a:r>
            <a:r>
              <a:rPr lang="en-US" sz="2800" b="1" dirty="0" err="1" smtClean="0">
                <a:solidFill>
                  <a:schemeClr val="bg1">
                    <a:lumMod val="95000"/>
                  </a:schemeClr>
                </a:solidFill>
              </a:rPr>
              <a:t>tmp</a:t>
            </a:r>
            <a:endParaRPr lang="ru-RU" sz="2800" b="1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62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Именуване на класове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да се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използва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PascalCase</a:t>
            </a:r>
            <a:endParaRPr lang="en-US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Желателно е да представляват: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Съществително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Прилагателно + Съществително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Трябва да обяснява за какво е този клас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Името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му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да е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значещо</a:t>
            </a:r>
            <a:endParaRPr lang="bg-BG" sz="28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16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Именуване на класовете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Добри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rgbClr val="00B050"/>
                </a:solidFill>
              </a:rPr>
              <a:t>	</a:t>
            </a:r>
            <a:r>
              <a:rPr lang="en-US" sz="2800" dirty="0" smtClean="0">
                <a:solidFill>
                  <a:srgbClr val="00B050"/>
                </a:solidFill>
              </a:rPr>
              <a:t>Student</a:t>
            </a:r>
            <a:r>
              <a:rPr lang="en-US" sz="2800" dirty="0">
                <a:solidFill>
                  <a:srgbClr val="00B050"/>
                </a:solidFill>
              </a:rPr>
              <a:t>, </a:t>
            </a:r>
            <a:r>
              <a:rPr lang="en-US" sz="2800" dirty="0" err="1">
                <a:solidFill>
                  <a:srgbClr val="00B050"/>
                </a:solidFill>
              </a:rPr>
              <a:t>FileSystem</a:t>
            </a:r>
            <a:r>
              <a:rPr lang="en-US" sz="2800" dirty="0">
                <a:solidFill>
                  <a:srgbClr val="00B050"/>
                </a:solidFill>
              </a:rPr>
              <a:t>, </a:t>
            </a:r>
            <a:r>
              <a:rPr lang="en-US" sz="2800" dirty="0" err="1">
                <a:solidFill>
                  <a:srgbClr val="00B050"/>
                </a:solidFill>
              </a:rPr>
              <a:t>BinaryTreeNode</a:t>
            </a:r>
            <a:r>
              <a:rPr lang="en-US" sz="2800" dirty="0">
                <a:solidFill>
                  <a:srgbClr val="00B050"/>
                </a:solidFill>
              </a:rPr>
              <a:t>, </a:t>
            </a:r>
            <a:r>
              <a:rPr lang="bg-BG" sz="2800" dirty="0" smtClean="0">
                <a:solidFill>
                  <a:srgbClr val="00B050"/>
                </a:solidFill>
              </a:rPr>
              <a:t>	</a:t>
            </a:r>
            <a:r>
              <a:rPr lang="en-US" sz="2800" dirty="0" smtClean="0">
                <a:solidFill>
                  <a:srgbClr val="00B050"/>
                </a:solidFill>
              </a:rPr>
              <a:t>Constants</a:t>
            </a:r>
            <a:r>
              <a:rPr lang="en-US" sz="2800" dirty="0">
                <a:solidFill>
                  <a:srgbClr val="00B050"/>
                </a:solidFill>
              </a:rPr>
              <a:t>, </a:t>
            </a:r>
            <a:r>
              <a:rPr lang="en-US" sz="2800" dirty="0" err="1">
                <a:solidFill>
                  <a:srgbClr val="00B050"/>
                </a:solidFill>
              </a:rPr>
              <a:t>MathUtils</a:t>
            </a:r>
            <a:r>
              <a:rPr lang="en-US" sz="2800" dirty="0">
                <a:solidFill>
                  <a:srgbClr val="00B050"/>
                </a:solidFill>
              </a:rPr>
              <a:t>, </a:t>
            </a:r>
            <a:r>
              <a:rPr lang="en-US" sz="2800" dirty="0" err="1">
                <a:solidFill>
                  <a:srgbClr val="00B050"/>
                </a:solidFill>
              </a:rPr>
              <a:t>CheckBox</a:t>
            </a:r>
            <a:r>
              <a:rPr lang="en-US" sz="2800" dirty="0">
                <a:solidFill>
                  <a:srgbClr val="00B050"/>
                </a:solidFill>
              </a:rPr>
              <a:t>, Calendar</a:t>
            </a:r>
          </a:p>
          <a:p>
            <a:pPr marL="0" indent="0">
              <a:buNone/>
            </a:pPr>
            <a:endParaRPr lang="en-US" sz="28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Лоши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Move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err="1">
                <a:solidFill>
                  <a:srgbClr val="FF0000"/>
                </a:solidFill>
              </a:rPr>
              <a:t>FindUsers</a:t>
            </a:r>
            <a:r>
              <a:rPr lang="en-US" sz="2800" dirty="0">
                <a:solidFill>
                  <a:srgbClr val="FF0000"/>
                </a:solidFill>
              </a:rPr>
              <a:t>, Fast, Optimize, </a:t>
            </a:r>
            <a:r>
              <a:rPr lang="en-US" sz="2800" dirty="0" err="1">
                <a:solidFill>
                  <a:srgbClr val="FF0000"/>
                </a:solidFill>
              </a:rPr>
              <a:t>Extremly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bg-BG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FastFindInDatabase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Check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02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Именуване на интерфейси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да се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използва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PascalCase</a:t>
            </a:r>
            <a:endParaRPr lang="en-US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Желателно е да представляват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  <a:endParaRPr lang="en-US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Глагол +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“able”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Съществително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Прилагателно +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Съществително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Добри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rgbClr val="00B050"/>
                </a:solidFill>
              </a:rPr>
              <a:t>	</a:t>
            </a:r>
            <a:r>
              <a:rPr lang="en-US" sz="2800" dirty="0">
                <a:solidFill>
                  <a:srgbClr val="00B050"/>
                </a:solidFill>
              </a:rPr>
              <a:t>Serializable , Enumerable, Comparable, </a:t>
            </a:r>
            <a:r>
              <a:rPr lang="en-US" sz="2800" dirty="0" smtClean="0">
                <a:solidFill>
                  <a:srgbClr val="00B050"/>
                </a:solidFill>
              </a:rPr>
              <a:t>	Runnable</a:t>
            </a:r>
            <a:r>
              <a:rPr lang="en-US" sz="2800" dirty="0">
                <a:solidFill>
                  <a:srgbClr val="00B050"/>
                </a:solidFill>
              </a:rPr>
              <a:t>, </a:t>
            </a:r>
            <a:r>
              <a:rPr lang="en-US" sz="2800" dirty="0" err="1">
                <a:solidFill>
                  <a:srgbClr val="00B050"/>
                </a:solidFill>
              </a:rPr>
              <a:t>CharSequence</a:t>
            </a:r>
            <a:r>
              <a:rPr lang="en-US" sz="2800" dirty="0">
                <a:solidFill>
                  <a:srgbClr val="00B050"/>
                </a:solidFill>
              </a:rPr>
              <a:t>, </a:t>
            </a:r>
            <a:r>
              <a:rPr lang="en-US" sz="2800" dirty="0" err="1">
                <a:solidFill>
                  <a:srgbClr val="00B050"/>
                </a:solidFill>
              </a:rPr>
              <a:t>OutputStream</a:t>
            </a:r>
            <a:endParaRPr lang="en-US" sz="2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Лоши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>
                <a:solidFill>
                  <a:srgbClr val="FF0000"/>
                </a:solidFill>
              </a:rPr>
              <a:t> list, </a:t>
            </a:r>
            <a:r>
              <a:rPr lang="en-US" sz="2800" dirty="0" err="1">
                <a:solidFill>
                  <a:srgbClr val="FF0000"/>
                </a:solidFill>
              </a:rPr>
              <a:t>FindUsers</a:t>
            </a:r>
            <a:r>
              <a:rPr lang="en-US" sz="2800" dirty="0">
                <a:solidFill>
                  <a:srgbClr val="FF0000"/>
                </a:solidFill>
              </a:rPr>
              <a:t>, Run, </a:t>
            </a:r>
            <a:r>
              <a:rPr lang="en-US" sz="2800" dirty="0" err="1">
                <a:solidFill>
                  <a:srgbClr val="FF0000"/>
                </a:solidFill>
              </a:rPr>
              <a:t>IMemoryOptimize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	OPTIMIZER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err="1">
                <a:solidFill>
                  <a:srgbClr val="FF0000"/>
                </a:solidFill>
              </a:rPr>
              <a:t>FastFindInDatabase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err="1">
                <a:solidFill>
                  <a:srgbClr val="FF0000"/>
                </a:solidFill>
              </a:rPr>
              <a:t>INumber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80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Защо е важно?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За да не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ни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мразят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колегите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За да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може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да си поддържаме лесно продуктите, които създаваме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 да намалим възможността за грешки и бъгове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 да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преизползваме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кода лесно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Именуване на </a:t>
            </a:r>
            <a:r>
              <a:rPr lang="bg-BG" dirty="0" err="1" smtClean="0">
                <a:solidFill>
                  <a:schemeClr val="accent6"/>
                </a:solidFill>
              </a:rPr>
              <a:t>енумерации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да се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използва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CAPITALS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или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UPPERS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Желателно е да представляват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  <a:endParaRPr lang="en-US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Съществително 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Прилагателно 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Глагол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Добри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rgbClr val="00B050"/>
                </a:solidFill>
              </a:rPr>
              <a:t>	</a:t>
            </a:r>
            <a:r>
              <a:rPr lang="en-US" sz="2800" dirty="0" err="1">
                <a:solidFill>
                  <a:srgbClr val="00B050"/>
                </a:solidFill>
              </a:rPr>
              <a:t>enum</a:t>
            </a:r>
            <a:r>
              <a:rPr lang="en-US" sz="2800" dirty="0">
                <a:solidFill>
                  <a:srgbClr val="00B050"/>
                </a:solidFill>
              </a:rPr>
              <a:t> Suit { CLUBS, DIAMONDS, HEARTS, SPADES </a:t>
            </a:r>
            <a:r>
              <a:rPr lang="en-US" sz="2800" dirty="0" smtClean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	</a:t>
            </a:r>
            <a:r>
              <a:rPr lang="en-US" sz="2800" dirty="0" err="1" smtClean="0">
                <a:solidFill>
                  <a:srgbClr val="00B050"/>
                </a:solidFill>
              </a:rPr>
              <a:t>enum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rgbClr val="00B050"/>
                </a:solidFill>
              </a:rPr>
              <a:t>Color { RED, GREEN, BLUE }</a:t>
            </a:r>
          </a:p>
          <a:p>
            <a:pPr marL="0" indent="0">
              <a:buNone/>
            </a:pPr>
            <a:endParaRPr lang="en-US" sz="28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Лоши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enum</a:t>
            </a:r>
            <a:r>
              <a:rPr lang="en-US" sz="2800" dirty="0">
                <a:solidFill>
                  <a:srgbClr val="FF0000"/>
                </a:solidFill>
              </a:rPr>
              <a:t> Color {red, green, blue, </a:t>
            </a:r>
            <a:r>
              <a:rPr lang="en-US" sz="2800" dirty="0" smtClean="0">
                <a:solidFill>
                  <a:srgbClr val="FF0000"/>
                </a:solidFill>
              </a:rPr>
              <a:t>white}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enum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PAGE_FORMAT {A4, A5, A3, LEGAL, …}</a:t>
            </a:r>
          </a:p>
        </p:txBody>
      </p:sp>
    </p:spTree>
    <p:extLst>
      <p:ext uri="{BB962C8B-B14F-4D97-AF65-F5344CB8AC3E}">
        <p14:creationId xmlns:p14="http://schemas.microsoft.com/office/powerpoint/2010/main" val="231477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Какво е </a:t>
            </a:r>
            <a:r>
              <a:rPr lang="bg-BG" dirty="0" err="1" smtClean="0">
                <a:solidFill>
                  <a:schemeClr val="accent6"/>
                </a:solidFill>
              </a:rPr>
              <a:t>енумерация</a:t>
            </a:r>
            <a:r>
              <a:rPr lang="en-US" dirty="0" smtClean="0">
                <a:solidFill>
                  <a:schemeClr val="accent6"/>
                </a:solidFill>
              </a:rPr>
              <a:t> (enumeration)</a:t>
            </a:r>
            <a:r>
              <a:rPr lang="bg-BG" dirty="0" smtClean="0">
                <a:solidFill>
                  <a:schemeClr val="accent6"/>
                </a:solidFill>
              </a:rPr>
              <a:t>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Enum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Type –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тип, който се използва за изброяване или списък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Желателно е когато имаме малък краен списък от стойности да използваме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Enum</a:t>
            </a:r>
            <a:endParaRPr lang="bg-BG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8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b="1" dirty="0" smtClean="0">
                <a:solidFill>
                  <a:schemeClr val="accent6"/>
                </a:solidFill>
              </a:rPr>
              <a:t>Пример: 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6"/>
                </a:solidFill>
              </a:rPr>
              <a:t>public </a:t>
            </a:r>
            <a:r>
              <a:rPr lang="en-US" sz="2800" b="1" dirty="0" err="1">
                <a:solidFill>
                  <a:schemeClr val="accent6"/>
                </a:solidFill>
              </a:rPr>
              <a:t>enum</a:t>
            </a:r>
            <a:r>
              <a:rPr lang="en-US" sz="2800" b="1" dirty="0">
                <a:solidFill>
                  <a:schemeClr val="accent6"/>
                </a:solidFill>
              </a:rPr>
              <a:t> Company {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6"/>
                </a:solidFill>
              </a:rPr>
              <a:t>	</a:t>
            </a:r>
            <a:r>
              <a:rPr lang="en-US" sz="2800" b="1" dirty="0" smtClean="0">
                <a:solidFill>
                  <a:schemeClr val="accent6"/>
                </a:solidFill>
              </a:rPr>
              <a:t>EBAY</a:t>
            </a:r>
            <a:r>
              <a:rPr lang="en-US" sz="2800" b="1" dirty="0">
                <a:solidFill>
                  <a:schemeClr val="accent6"/>
                </a:solidFill>
              </a:rPr>
              <a:t>, PAYPAL, GOOGLE, YAHOO, ATT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accent6"/>
                </a:solidFill>
              </a:rPr>
              <a:t>}</a:t>
            </a:r>
            <a:endParaRPr lang="en-US" sz="2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8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Именуване на пакети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да се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използва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camelCase</a:t>
            </a:r>
            <a:endParaRPr lang="en-US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Предпочитани формати: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com., company., product., component.,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Добри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rgbClr val="00B050"/>
                </a:solidFill>
              </a:rPr>
              <a:t>	</a:t>
            </a:r>
            <a:r>
              <a:rPr lang="en-US" sz="2800" dirty="0" err="1" smtClean="0">
                <a:solidFill>
                  <a:srgbClr val="00B050"/>
                </a:solidFill>
              </a:rPr>
              <a:t>com.apple.quicktime</a:t>
            </a:r>
            <a:r>
              <a:rPr lang="en-US" sz="2800" dirty="0" smtClean="0">
                <a:solidFill>
                  <a:srgbClr val="00B050"/>
                </a:solidFill>
              </a:rPr>
              <a:t>, </a:t>
            </a:r>
            <a:r>
              <a:rPr lang="en-US" sz="2800" dirty="0" err="1">
                <a:solidFill>
                  <a:srgbClr val="00B050"/>
                </a:solidFill>
              </a:rPr>
              <a:t>hibernate.core</a:t>
            </a:r>
            <a:endParaRPr lang="en-US" sz="2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Лоши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ibm.db2_data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err="1" smtClean="0">
                <a:solidFill>
                  <a:srgbClr val="FF0000"/>
                </a:solidFill>
              </a:rPr>
              <a:t>Eclipse.Core</a:t>
            </a:r>
            <a:r>
              <a:rPr lang="en-US" sz="2800" dirty="0" smtClean="0">
                <a:solidFill>
                  <a:srgbClr val="FF0000"/>
                </a:solidFill>
              </a:rPr>
              <a:t>, IBM.DB2.Data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01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Именуване на папки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Папките трябва да следват именуването на пакетите</a:t>
            </a:r>
            <a:endParaRPr lang="en-US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Предпочитани формати: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com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900" dirty="0" smtClean="0">
                <a:solidFill>
                  <a:schemeClr val="bg1">
                    <a:lumMod val="95000"/>
                  </a:schemeClr>
                </a:solidFill>
              </a:rPr>
              <a:t>apple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1900" dirty="0" err="1" smtClean="0">
                <a:solidFill>
                  <a:schemeClr val="bg1">
                    <a:lumMod val="95000"/>
                  </a:schemeClr>
                </a:solidFill>
              </a:rPr>
              <a:t>quicktime</a:t>
            </a:r>
            <a:endParaRPr lang="bg-BG" sz="19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Добри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rgbClr val="00B050"/>
                </a:solidFill>
              </a:rPr>
              <a:t>	</a:t>
            </a:r>
            <a:r>
              <a:rPr lang="en-US" sz="2800" dirty="0" err="1" smtClean="0">
                <a:solidFill>
                  <a:srgbClr val="00B050"/>
                </a:solidFill>
              </a:rPr>
              <a:t>com.apple.quicktime</a:t>
            </a:r>
            <a:endParaRPr lang="en-US" sz="28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Лоши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ibm.db2_data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22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Именуване на файлове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Желателно името на файла да същото като името на класа, който се намира в него</a:t>
            </a:r>
            <a:endParaRPr lang="en-US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Добри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rgbClr val="00B050"/>
                </a:solidFill>
              </a:rPr>
              <a:t>	при </a:t>
            </a:r>
            <a:r>
              <a:rPr lang="en-US" sz="2800" dirty="0" smtClean="0">
                <a:solidFill>
                  <a:srgbClr val="00B050"/>
                </a:solidFill>
              </a:rPr>
              <a:t>class: Student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	</a:t>
            </a:r>
            <a:r>
              <a:rPr lang="en-US" sz="2800" dirty="0" smtClean="0">
                <a:solidFill>
                  <a:srgbClr val="00B050"/>
                </a:solidFill>
              </a:rPr>
              <a:t>file</a:t>
            </a:r>
            <a:r>
              <a:rPr lang="bg-BG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name: Student.java</a:t>
            </a:r>
            <a:endParaRPr lang="en-US" sz="28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Лоши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SourceCode.java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30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Именуване на </a:t>
            </a:r>
            <a:r>
              <a:rPr lang="en-US" dirty="0" smtClean="0">
                <a:solidFill>
                  <a:schemeClr val="accent6"/>
                </a:solidFill>
              </a:rPr>
              <a:t>JAR </a:t>
            </a:r>
            <a:r>
              <a:rPr lang="bg-BG" dirty="0" smtClean="0">
                <a:solidFill>
                  <a:schemeClr val="accent6"/>
                </a:solidFill>
              </a:rPr>
              <a:t>файлове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JAR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 файловете трябва да съдържат една или няколко думи, разделени от тире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600" dirty="0" smtClean="0">
                <a:solidFill>
                  <a:schemeClr val="bg1">
                    <a:lumMod val="95000"/>
                  </a:schemeClr>
                </a:solidFill>
              </a:rPr>
              <a:t>Допустимо е да съдържат и версията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Добри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rgbClr val="00B050"/>
                </a:solidFill>
              </a:rPr>
              <a:t>	</a:t>
            </a:r>
            <a:r>
              <a:rPr lang="en-US" sz="2800" dirty="0" smtClean="0">
                <a:solidFill>
                  <a:srgbClr val="00B050"/>
                </a:solidFill>
              </a:rPr>
              <a:t>ant-apache-log4j.jar</a:t>
            </a:r>
            <a:endParaRPr lang="en-US" sz="2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bg-BG" sz="2800" dirty="0" smtClean="0">
                <a:solidFill>
                  <a:srgbClr val="00B050"/>
                </a:solidFill>
              </a:rPr>
              <a:t>	</a:t>
            </a:r>
            <a:r>
              <a:rPr lang="en-US" sz="2800" dirty="0" smtClean="0">
                <a:solidFill>
                  <a:srgbClr val="00B050"/>
                </a:solidFill>
              </a:rPr>
              <a:t>xalan25.jar</a:t>
            </a:r>
            <a:endParaRPr lang="en-US" sz="2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Лоши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Ant.Apache.Log4J.jar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bg-BG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Oracle.JDBC.Drivers.jar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13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Именуване на приложения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Името на приложението трябва да е значимо и забележително в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PascalCase</a:t>
            </a:r>
            <a:endParaRPr lang="bg-BG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Желателно е да представляват: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Съществително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Прилагателно +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Съществително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bg-BG" sz="26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Добри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rgbClr val="00B050"/>
                </a:solidFill>
              </a:rPr>
              <a:t>	</a:t>
            </a:r>
            <a:r>
              <a:rPr lang="en-US" sz="2800" dirty="0" err="1">
                <a:solidFill>
                  <a:srgbClr val="00B050"/>
                </a:solidFill>
              </a:rPr>
              <a:t>BlogEngine</a:t>
            </a:r>
            <a:endParaRPr lang="en-US" sz="2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	</a:t>
            </a:r>
            <a:r>
              <a:rPr lang="en-US" sz="2800" dirty="0" err="1" smtClean="0">
                <a:solidFill>
                  <a:srgbClr val="00B050"/>
                </a:solidFill>
              </a:rPr>
              <a:t>NewsAggregatorSerivice</a:t>
            </a:r>
            <a:endParaRPr lang="en-US" sz="28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Лоши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zadacha_14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online_shop_temp2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65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Именуване на 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да се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използва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camelCase</a:t>
            </a:r>
            <a:endParaRPr lang="en-US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1">
                    <a:lumMod val="95000"/>
                  </a:schemeClr>
                </a:solidFill>
              </a:rPr>
              <a:t>Желателно е да представляват: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Глагол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Глагол + Съществително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Глагол + Прилагателно + Съществително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Името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 метода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описва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неговата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цел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Името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на метода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отговаря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въпроса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Какво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прави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?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”</a:t>
            </a:r>
            <a:endParaRPr lang="ru-RU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Много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често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не можете да се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сетите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за добро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име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на метод,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може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намерението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ви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да е грешно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53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Именуване на 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Добри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rgbClr val="00B050"/>
                </a:solidFill>
              </a:rPr>
              <a:t>	</a:t>
            </a:r>
            <a:r>
              <a:rPr lang="en-US" sz="2800" dirty="0" smtClean="0">
                <a:solidFill>
                  <a:srgbClr val="00B050"/>
                </a:solidFill>
              </a:rPr>
              <a:t>show, </a:t>
            </a:r>
            <a:r>
              <a:rPr lang="en-US" sz="2800" dirty="0" err="1" smtClean="0">
                <a:solidFill>
                  <a:srgbClr val="00B050"/>
                </a:solidFill>
              </a:rPr>
              <a:t>loadSettingsFile</a:t>
            </a:r>
            <a:r>
              <a:rPr lang="en-US" sz="2800" dirty="0" smtClean="0">
                <a:solidFill>
                  <a:srgbClr val="00B050"/>
                </a:solidFill>
              </a:rPr>
              <a:t>, </a:t>
            </a:r>
            <a:r>
              <a:rPr lang="en-US" sz="2800" dirty="0" err="1" smtClean="0">
                <a:solidFill>
                  <a:srgbClr val="00B050"/>
                </a:solidFill>
              </a:rPr>
              <a:t>findNodeByPattern</a:t>
            </a:r>
            <a:r>
              <a:rPr lang="en-US" sz="2800" dirty="0" smtClean="0">
                <a:solidFill>
                  <a:srgbClr val="00B050"/>
                </a:solidFill>
              </a:rPr>
              <a:t>, </a:t>
            </a:r>
            <a:r>
              <a:rPr lang="bg-BG" sz="2800" dirty="0" smtClean="0">
                <a:solidFill>
                  <a:srgbClr val="00B050"/>
                </a:solidFill>
              </a:rPr>
              <a:t>	</a:t>
            </a:r>
            <a:r>
              <a:rPr lang="en-US" sz="2800" dirty="0" err="1" smtClean="0">
                <a:solidFill>
                  <a:srgbClr val="00B050"/>
                </a:solidFill>
              </a:rPr>
              <a:t>toString</a:t>
            </a:r>
            <a:r>
              <a:rPr lang="en-US" sz="2800" dirty="0" smtClean="0">
                <a:solidFill>
                  <a:srgbClr val="00B050"/>
                </a:solidFill>
              </a:rPr>
              <a:t>, </a:t>
            </a:r>
            <a:r>
              <a:rPr lang="en-US" sz="2800" dirty="0" err="1" smtClean="0">
                <a:solidFill>
                  <a:srgbClr val="00B050"/>
                </a:solidFill>
              </a:rPr>
              <a:t>printList</a:t>
            </a:r>
            <a:endParaRPr lang="en-US" sz="2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Лоши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student, counter, white, generator, 	approximation, </a:t>
            </a:r>
            <a:r>
              <a:rPr lang="en-US" sz="2800" dirty="0" err="1" smtClean="0">
                <a:solidFill>
                  <a:srgbClr val="FF0000"/>
                </a:solidFill>
              </a:rPr>
              <a:t>mathUtils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57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 връщащи стойност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3000" dirty="0" smtClean="0">
                <a:solidFill>
                  <a:schemeClr val="bg1">
                    <a:lumMod val="95000"/>
                  </a:schemeClr>
                </a:solidFill>
              </a:rPr>
              <a:t>Методите, които връщат стойност трябва да описват каква стойност връщат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Добри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400050" lvl="1" indent="0">
              <a:buNone/>
            </a:pPr>
            <a:r>
              <a:rPr lang="en-US" noProof="1" smtClean="0">
                <a:solidFill>
                  <a:srgbClr val="00B050"/>
                </a:solidFill>
              </a:rPr>
              <a:t>	convertMetersToInches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noProof="1">
                <a:solidFill>
                  <a:srgbClr val="00B050"/>
                </a:solidFill>
              </a:rPr>
              <a:t>calculateSinus</a:t>
            </a:r>
            <a:r>
              <a:rPr lang="en-US" dirty="0">
                <a:solidFill>
                  <a:srgbClr val="00B050"/>
                </a:solidFill>
              </a:rPr>
              <a:t>, </a:t>
            </a:r>
            <a:endParaRPr lang="en-US" dirty="0" smtClean="0">
              <a:solidFill>
                <a:srgbClr val="00B05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bg-BG" dirty="0" smtClean="0">
                <a:solidFill>
                  <a:srgbClr val="00B050"/>
                </a:solidFill>
              </a:rPr>
              <a:t>и дори </a:t>
            </a:r>
            <a:r>
              <a:rPr lang="en-US" dirty="0" smtClean="0">
                <a:solidFill>
                  <a:srgbClr val="00B050"/>
                </a:solidFill>
              </a:rPr>
              <a:t>sinus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Лоши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примери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bg-BG" sz="2800" dirty="0">
                <a:solidFill>
                  <a:srgbClr val="FF0000"/>
                </a:solidFill>
              </a:rPr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metersInches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convert, </a:t>
            </a:r>
            <a:r>
              <a:rPr lang="en-US" sz="2800" dirty="0" err="1" smtClean="0">
                <a:solidFill>
                  <a:srgbClr val="FF0000"/>
                </a:solidFill>
              </a:rPr>
              <a:t>convertUnit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		</a:t>
            </a:r>
            <a:r>
              <a:rPr lang="en-US" sz="2800" dirty="0" err="1" smtClean="0">
                <a:solidFill>
                  <a:srgbClr val="FF0000"/>
                </a:solidFill>
              </a:rPr>
              <a:t>measureFont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23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Какво е важно?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Кода да е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самодокументиращ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се и ако има допълнителни коментари те да са ефективни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Покриване на изключения – дори при неправилно използване на приложението, то да има правилно поведение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Оптимизиран код без повторения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04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Грешно именувани 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Sun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или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Oracle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също имат лошо именувани методи: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Пример: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offer() / poll()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Вместо: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enqueue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() /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dequeue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()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94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„</a:t>
            </a:r>
            <a:r>
              <a:rPr lang="en-US" dirty="0" smtClean="0">
                <a:solidFill>
                  <a:schemeClr val="accent6"/>
                </a:solidFill>
              </a:rPr>
              <a:t>Single Purpose</a:t>
            </a:r>
            <a:r>
              <a:rPr lang="bg-BG" dirty="0" smtClean="0">
                <a:solidFill>
                  <a:schemeClr val="accent6"/>
                </a:solidFill>
              </a:rPr>
              <a:t>“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Методите трябва да имат само една цел и да извършват само едно крайно действие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Как ще кръстите метод, който сваля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torrent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файл и изчислява </a:t>
            </a:r>
            <a:r>
              <a:rPr lang="bg-BG" sz="2800" dirty="0" err="1" smtClean="0">
                <a:solidFill>
                  <a:schemeClr val="bg1">
                    <a:lumMod val="95000"/>
                  </a:schemeClr>
                </a:solidFill>
              </a:rPr>
              <a:t>фактуриел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? </a:t>
            </a:r>
            <a:endParaRPr lang="en-US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err="1" smtClean="0">
                <a:solidFill>
                  <a:srgbClr val="FF0000"/>
                </a:solidFill>
              </a:rPr>
              <a:t>DownloadTorrentFileAndCalculateFactorial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По-добре е методи, който не правят точно едно нещо да се преработят, вместо да се опитваме да ги именуване със сложни имена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6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името на методите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Колко дълго трябва да е името на един метод?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Отговор: </a:t>
            </a:r>
            <a:r>
              <a:rPr lang="bg-BG" b="1" dirty="0" smtClean="0">
                <a:solidFill>
                  <a:schemeClr val="bg1">
                    <a:lumMod val="95000"/>
                  </a:schemeClr>
                </a:solidFill>
              </a:rPr>
              <a:t>Трябва да е точно толкова дълго, колкото е необходимо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!</a:t>
            </a:r>
            <a:endParaRPr lang="bg-BG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НЕ съкращавайте методи с абревиатури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Средите за разработка имат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autocomplete 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46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“Cohesion</a:t>
            </a:r>
            <a:r>
              <a:rPr lang="en-US" dirty="0" smtClean="0">
                <a:solidFill>
                  <a:schemeClr val="accent6"/>
                </a:solidFill>
              </a:rPr>
              <a:t>”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01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Мерна единица измерване до колко методите в един клас са свързани или асоциирани с него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Измерва силата на връзките между отделните функционалности в един модул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Можем да преценим колко силно са „сплотени“ дадени методи от даден клас с него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Два вида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Cohesion: Good or Bad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33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“Strong Cohesion”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01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Кохезията трябва да е силна!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 този начин всеки един клас ще знае какво точно прави и това може да се определи само по методите в него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Класа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Math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има методи: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sin(), cos(), abs(),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sqrt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(), pow()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 др., които ясно определят неговата функция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8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“</a:t>
            </a:r>
            <a:r>
              <a:rPr lang="en-US" dirty="0" smtClean="0">
                <a:solidFill>
                  <a:schemeClr val="accent6"/>
                </a:solidFill>
              </a:rPr>
              <a:t>Coupling”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01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Начин да определим колко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свързани са отделните класове или модули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Измерва зависимостта между отделните модули и до определя до колкото могат да работят един без друг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Два вида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Coupling: Tight or Loose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55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“Loose </a:t>
            </a:r>
            <a:r>
              <a:rPr lang="en-US" dirty="0">
                <a:solidFill>
                  <a:schemeClr val="accent6"/>
                </a:solidFill>
              </a:rPr>
              <a:t>Coupling</a:t>
            </a:r>
            <a:r>
              <a:rPr lang="en-US" dirty="0" smtClean="0">
                <a:solidFill>
                  <a:schemeClr val="accent6"/>
                </a:solidFill>
              </a:rPr>
              <a:t>”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01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Не трябва да има силна връзка между отделните модули!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Желателно е модулите да могат да работят независимо един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Желателно е модулите да са лесно заменяеми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Тези неща се постигат като се спазва правилото за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“Loose Coupling”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Защитено програмиране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01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Трябва да пишем кода си така, че дори когато потребителите на продукта да го използват грешно, той да работи вярно и да не допуска грешки или изключения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Винаги трябва да правим достатъчно проверки, за да не се допускат изключения, а изключенията трябва да се обработват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75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Рефакториране</a:t>
            </a:r>
            <a:r>
              <a:rPr lang="bg-BG" dirty="0" smtClean="0">
                <a:solidFill>
                  <a:schemeClr val="accent6"/>
                </a:solidFill>
              </a:rPr>
              <a:t> (</a:t>
            </a:r>
            <a:r>
              <a:rPr lang="en-US" dirty="0" smtClean="0">
                <a:solidFill>
                  <a:schemeClr val="accent6"/>
                </a:solidFill>
              </a:rPr>
              <a:t>Refactoring)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01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Рефакторирането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представлява преработване на кода, най-често от неговия автор, което да премахне всички разминавания от принципите за качествен код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Много значима част от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създаването на приложения 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87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 какво се </a:t>
            </a:r>
            <a:r>
              <a:rPr lang="bg-BG" dirty="0" err="1" smtClean="0">
                <a:solidFill>
                  <a:schemeClr val="accent6"/>
                </a:solidFill>
              </a:rPr>
              <a:t>изразяв</a:t>
            </a:r>
            <a:r>
              <a:rPr lang="en-US" dirty="0" smtClean="0">
                <a:solidFill>
                  <a:schemeClr val="accent6"/>
                </a:solidFill>
              </a:rPr>
              <a:t>a?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01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Премахване на повтарящ се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Съкратяване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 дълги методи или класове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Намаляне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броя на параметрите на методите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Премахване на ненужни коментари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Оправяне имената на променливи, методи или класове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37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Какво е важно?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Изтестван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 прегледан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Правилен подбор на структурите от данни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простен от сложна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объркваща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логика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Кратки и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ясни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имена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Добре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форматиран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организиран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84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Pair Programming or Code Review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01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Pair Programming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– един програмист пише код, докато друг го наблюдава и проверява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Code Review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проверка на кода, който сте написали от ваш колега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Оптимизиране на кода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01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Откриване на проблемната част и анализиране на самия проблем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Преглед на използваните алгоритми и проучване на други алтернативи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Премахване на излишни операции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Промяна в използваните структури от данни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Купуване на още хардуер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17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Тестване и </a:t>
            </a:r>
            <a:r>
              <a:rPr lang="en-US" dirty="0" smtClean="0">
                <a:solidFill>
                  <a:schemeClr val="accent6"/>
                </a:solidFill>
              </a:rPr>
              <a:t>Debugging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01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Винаги проверявайте сами кода, който се написали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Разпишете си различни от стандартните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test cases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и пробвайте с тях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Пробвайте с крайни и невалидно стойности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 проблем –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дебъгвайте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, по-ефективно е от гледането на кода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23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Unit Testing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01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Unit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тестовете представляват код който тества друг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Има две основни функции: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Лесно откриване на проблем, след промяна на кода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Запазване на състоянието на работеща система, като се покриват основни функционалности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26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Unit Testing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01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Позволява лесно да се мине през целия код при различни сценарии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Лесна поддръжка на кода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Драстично намаляване на бъговете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Лесно се разбира за какво се използва даден код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Unit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тестовете се пишат от ПРОГРАМИСТИ!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79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Unit Testing</a:t>
            </a:r>
            <a:r>
              <a:rPr lang="bg-BG" dirty="0" smtClean="0">
                <a:solidFill>
                  <a:schemeClr val="accent6"/>
                </a:solidFill>
              </a:rPr>
              <a:t> - Демо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http://www.newworldsoftware.com/Images/contentimages/un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09800"/>
            <a:ext cx="6477000" cy="187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65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Test Driven Development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8001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Първо се пишат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Unit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тестове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После се пише програмния код на приложението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Тестовете се пускат, за да проверят до колко написания код е верен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Тестовете също търпят някакви промени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70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Качествен код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81200"/>
            <a:ext cx="4774834" cy="305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Форматиране на кода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public static void main(String[]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arg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result=020, counter=5, z;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  switch(result){case 10:z=5;System.out.println(z);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break;case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9:counter=0;break;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          case 8:System.out.println("Soft");break;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   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default:System.out.println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("Academy ");{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    	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("Lazar");	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     for 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k = 0; k &lt; counter; k++) {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(k - 'f');break;}} {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("Intellect!");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}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0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Форматиране на </a:t>
            </a:r>
            <a:r>
              <a:rPr lang="bg-BG" dirty="0" smtClean="0">
                <a:solidFill>
                  <a:schemeClr val="accent6"/>
                </a:solidFill>
              </a:rPr>
              <a:t>кода - Демо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133600"/>
            <a:ext cx="33337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9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Форматиране на кода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Отварящата скоба на същия ред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Всеки вложен ред е с един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TAB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 вътре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Само по една операция на ред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Дори след като форматираме кода, той все още е неясен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87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Именуване на променливите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да се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използва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camelCase</a:t>
            </a:r>
            <a:endParaRPr lang="en-US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Желателно е да представляват: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Съществително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Прилагателно + Съществително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Трябва да обяснява за какво е тази променлива или каква е нейната цел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Разрешено е кратко име на променлива, ако нейният живот е твърде кратък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В един проект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променливите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трябва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сходни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като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употреба</a:t>
            </a:r>
            <a:endParaRPr lang="bg-BG" sz="28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14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16654</TotalTime>
  <Words>1411</Words>
  <Application>Microsoft Office PowerPoint</Application>
  <PresentationFormat>On-screen Show (4:3)</PresentationFormat>
  <Paragraphs>302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Wingdings</vt:lpstr>
      <vt:lpstr>Office Theme</vt:lpstr>
      <vt:lpstr>Качествен код</vt:lpstr>
      <vt:lpstr>Защо е важно?</vt:lpstr>
      <vt:lpstr>Какво е важно?</vt:lpstr>
      <vt:lpstr>Какво е важно?</vt:lpstr>
      <vt:lpstr>Качествен код</vt:lpstr>
      <vt:lpstr>Форматиране на кода</vt:lpstr>
      <vt:lpstr>Форматиране на кода - Демо</vt:lpstr>
      <vt:lpstr>Форматиране на кода</vt:lpstr>
      <vt:lpstr>Именуване на променливите </vt:lpstr>
      <vt:lpstr>Именуване на променливите </vt:lpstr>
      <vt:lpstr>Булеви променливи</vt:lpstr>
      <vt:lpstr>Булеви променливи </vt:lpstr>
      <vt:lpstr>Константи</vt:lpstr>
      <vt:lpstr>Константи</vt:lpstr>
      <vt:lpstr>Не давайте подвеждащи имена</vt:lpstr>
      <vt:lpstr>Временни променливи</vt:lpstr>
      <vt:lpstr>Именуване на класове</vt:lpstr>
      <vt:lpstr>Именуване на класовете</vt:lpstr>
      <vt:lpstr>Именуване на интерфейси</vt:lpstr>
      <vt:lpstr>Именуване на енумерации </vt:lpstr>
      <vt:lpstr>Какво е енумерация (enumeration)?</vt:lpstr>
      <vt:lpstr>Именуване на пакети</vt:lpstr>
      <vt:lpstr>Именуване на папки</vt:lpstr>
      <vt:lpstr>Именуване на файлове</vt:lpstr>
      <vt:lpstr>Именуване на JAR файлове</vt:lpstr>
      <vt:lpstr>Именуване на приложения</vt:lpstr>
      <vt:lpstr>Именуване на методи</vt:lpstr>
      <vt:lpstr>Именуване на методи</vt:lpstr>
      <vt:lpstr>Методи връщащи стойност</vt:lpstr>
      <vt:lpstr>Грешно именувани методи</vt:lpstr>
      <vt:lpstr>„Single Purpose“</vt:lpstr>
      <vt:lpstr>Дължина на името на методите</vt:lpstr>
      <vt:lpstr>“Cohesion” </vt:lpstr>
      <vt:lpstr>“Strong Cohesion” </vt:lpstr>
      <vt:lpstr>“Coupling” </vt:lpstr>
      <vt:lpstr>“Loose Coupling” </vt:lpstr>
      <vt:lpstr>Защитено програмиране</vt:lpstr>
      <vt:lpstr>Рефакториране (Refactoring)</vt:lpstr>
      <vt:lpstr>В какво се изразявa?</vt:lpstr>
      <vt:lpstr>Pair Programming or Code Review</vt:lpstr>
      <vt:lpstr>Оптимизиране на кода</vt:lpstr>
      <vt:lpstr>Тестване и Debugging</vt:lpstr>
      <vt:lpstr>Unit Testing</vt:lpstr>
      <vt:lpstr>Unit Testing</vt:lpstr>
      <vt:lpstr>Unit Testing - Демо</vt:lpstr>
      <vt:lpstr>Test Driven Development</vt:lpstr>
      <vt:lpstr>Въпроси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239</cp:revision>
  <dcterms:created xsi:type="dcterms:W3CDTF">2015-03-24T20:13:30Z</dcterms:created>
  <dcterms:modified xsi:type="dcterms:W3CDTF">2016-01-16T22:36:04Z</dcterms:modified>
</cp:coreProperties>
</file>