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64" r:id="rId3"/>
    <p:sldId id="465" r:id="rId4"/>
    <p:sldId id="466" r:id="rId5"/>
    <p:sldId id="438" r:id="rId6"/>
    <p:sldId id="439" r:id="rId7"/>
    <p:sldId id="442" r:id="rId8"/>
    <p:sldId id="464" r:id="rId9"/>
    <p:sldId id="455" r:id="rId10"/>
    <p:sldId id="467" r:id="rId11"/>
    <p:sldId id="468" r:id="rId12"/>
    <p:sldId id="469" r:id="rId13"/>
    <p:sldId id="471" r:id="rId14"/>
    <p:sldId id="472" r:id="rId15"/>
    <p:sldId id="470" r:id="rId16"/>
    <p:sldId id="441" r:id="rId17"/>
    <p:sldId id="473" r:id="rId18"/>
    <p:sldId id="474" r:id="rId19"/>
    <p:sldId id="475" r:id="rId20"/>
    <p:sldId id="483" r:id="rId21"/>
    <p:sldId id="484" r:id="rId22"/>
    <p:sldId id="482" r:id="rId23"/>
    <p:sldId id="480" r:id="rId24"/>
    <p:sldId id="481" r:id="rId25"/>
    <p:sldId id="476" r:id="rId26"/>
    <p:sldId id="477" r:id="rId27"/>
    <p:sldId id="478" r:id="rId28"/>
    <p:sldId id="479" r:id="rId29"/>
    <p:sldId id="485" r:id="rId30"/>
    <p:sldId id="41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268" r:id="rId4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1.9.2015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Качествен код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Най-важно е качеството на кода!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променливите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B050"/>
                </a:solidFill>
              </a:rPr>
              <a:t>firstName</a:t>
            </a:r>
            <a:r>
              <a:rPr lang="en-US" sz="2800" dirty="0">
                <a:solidFill>
                  <a:srgbClr val="00B050"/>
                </a:solidFill>
              </a:rPr>
              <a:t>, report, </a:t>
            </a:r>
            <a:r>
              <a:rPr lang="en-US" sz="2800" dirty="0" err="1">
                <a:solidFill>
                  <a:srgbClr val="00B050"/>
                </a:solidFill>
              </a:rPr>
              <a:t>usersList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fontSize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maxSpeed</a:t>
            </a:r>
            <a:r>
              <a:rPr lang="en-US" sz="2800" dirty="0">
                <a:solidFill>
                  <a:srgbClr val="00B050"/>
                </a:solidFill>
              </a:rPr>
              <a:t>, font, </a:t>
            </a:r>
            <a:r>
              <a:rPr lang="en-US" sz="2800" dirty="0" err="1">
                <a:solidFill>
                  <a:srgbClr val="00B050"/>
                </a:solidFill>
              </a:rPr>
              <a:t>configSettingsXml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config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databaseConnection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startIndex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endIndex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charsCount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populate, _</a:t>
            </a:r>
            <a:r>
              <a:rPr lang="en-US" sz="2800" dirty="0" err="1">
                <a:solidFill>
                  <a:srgbClr val="FF0000"/>
                </a:solidFill>
              </a:rPr>
              <a:t>firtName</a:t>
            </a:r>
            <a:r>
              <a:rPr lang="en-US" sz="2800" dirty="0">
                <a:solidFill>
                  <a:srgbClr val="FF0000"/>
                </a:solidFill>
              </a:rPr>
              <a:t>, __temp, </a:t>
            </a:r>
            <a:r>
              <a:rPr lang="en-US" sz="2800" dirty="0" err="1">
                <a:solidFill>
                  <a:srgbClr val="FF0000"/>
                </a:solidFill>
              </a:rPr>
              <a:t>LastName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last_name</a:t>
            </a:r>
            <a:r>
              <a:rPr lang="en-US" sz="2800" dirty="0">
                <a:solidFill>
                  <a:srgbClr val="FF0000"/>
                </a:solidFill>
              </a:rPr>
              <a:t>, LAST_NAME, </a:t>
            </a:r>
            <a:r>
              <a:rPr lang="en-US" sz="2800" dirty="0" err="1">
                <a:solidFill>
                  <a:srgbClr val="FF0000"/>
                </a:solidFill>
              </a:rPr>
              <a:t>moveMargin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MAXSpeed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firstNameMiddleNameAndLastName</a:t>
            </a:r>
            <a:r>
              <a:rPr lang="en-US" sz="2800" dirty="0">
                <a:solidFill>
                  <a:srgbClr val="FF0000"/>
                </a:solidFill>
              </a:rPr>
              <a:t>, foo, bar, p, p1, p2</a:t>
            </a:r>
          </a:p>
        </p:txBody>
      </p:sp>
    </p:spTree>
    <p:extLst>
      <p:ext uri="{BB962C8B-B14F-4D97-AF65-F5344CB8AC3E}">
        <p14:creationId xmlns:p14="http://schemas.microsoft.com/office/powerpoint/2010/main" val="2023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Булеви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трябва да предполага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 възможна стойност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Използвайте само позитивни имена на булеви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11848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Булеви променливи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B050"/>
                </a:solidFill>
              </a:rPr>
              <a:t>customerFound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hasPendingPayment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isPrime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validAddress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positiveBalance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notFound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findCustomerById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isUnsuccessfull</a:t>
            </a:r>
            <a:r>
              <a:rPr lang="en-US" sz="2800" dirty="0">
                <a:solidFill>
                  <a:srgbClr val="FF0000"/>
                </a:solidFill>
              </a:rPr>
              <a:t>, list, </a:t>
            </a:r>
            <a:r>
              <a:rPr lang="en-US" sz="2800" dirty="0" smtClean="0">
                <a:solidFill>
                  <a:srgbClr val="FF0000"/>
                </a:solidFill>
              </a:rPr>
              <a:t>run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programStop</a:t>
            </a:r>
            <a:r>
              <a:rPr lang="en-US" sz="2800" dirty="0">
                <a:solidFill>
                  <a:srgbClr val="FF0000"/>
                </a:solidFill>
              </a:rPr>
              <a:t>, player</a:t>
            </a:r>
          </a:p>
        </p:txBody>
      </p:sp>
    </p:spTree>
    <p:extLst>
      <p:ext uri="{BB962C8B-B14F-4D97-AF65-F5344CB8AC3E}">
        <p14:creationId xmlns:p14="http://schemas.microsoft.com/office/powerpoint/2010/main" val="8758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CAPITAL_LETTERS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UPPER_CASE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Трябва ясно и точно да описват какво съдържат</a:t>
            </a:r>
          </a:p>
        </p:txBody>
      </p:sp>
    </p:spTree>
    <p:extLst>
      <p:ext uri="{BB962C8B-B14F-4D97-AF65-F5344CB8AC3E}">
        <p14:creationId xmlns:p14="http://schemas.microsoft.com/office/powerpoint/2010/main" val="25709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public static final String DEFAULT_PAGE_SIZE = "A4";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private static final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READ_BUFFER_SIZE = 8192;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NAME = "Audi";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BufSize</a:t>
            </a:r>
            <a:r>
              <a:rPr lang="en-US" sz="2400" dirty="0">
                <a:solidFill>
                  <a:srgbClr val="FF0000"/>
                </a:solidFill>
              </a:rPr>
              <a:t> = 256;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String PAGE = "A4";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давайте подвеждащи имена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Подвеждащо именувани променливи са по-лоши от грешно именувани такива!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Ако променлива се казва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firstName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 то не записвайте в нея години или ЕГН на даден човек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Може да звучи банално, но МНОГО внимавайте с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copy-paste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Временни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Нужни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ли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наистина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временните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временни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по-добър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начин да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именува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temp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tmp</a:t>
            </a:r>
            <a:endParaRPr lang="ru-RU" sz="2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Прилагателно + Съществително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Трябва да обяснява за какво е този клас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му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значещо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Student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FileSystem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BinaryTreeNode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Constants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MathUtils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CheckBox</a:t>
            </a:r>
            <a:r>
              <a:rPr lang="en-US" sz="2800" dirty="0">
                <a:solidFill>
                  <a:srgbClr val="00B050"/>
                </a:solidFill>
              </a:rPr>
              <a:t>, Calendar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Move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FindUsers</a:t>
            </a:r>
            <a:r>
              <a:rPr lang="en-US" sz="2800" dirty="0">
                <a:solidFill>
                  <a:srgbClr val="FF0000"/>
                </a:solidFill>
              </a:rPr>
              <a:t>, Fast, Optimize, </a:t>
            </a:r>
            <a:r>
              <a:rPr lang="en-US" sz="2800" dirty="0" err="1">
                <a:solidFill>
                  <a:srgbClr val="FF0000"/>
                </a:solidFill>
              </a:rPr>
              <a:t>Extremly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FastFindInDatabase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Check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“able”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+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>
                <a:solidFill>
                  <a:srgbClr val="00B050"/>
                </a:solidFill>
              </a:rPr>
              <a:t>Serializable , Enumerable, Comparable, </a:t>
            </a:r>
            <a:r>
              <a:rPr lang="en-US" sz="2800" dirty="0" smtClean="0">
                <a:solidFill>
                  <a:srgbClr val="00B050"/>
                </a:solidFill>
              </a:rPr>
              <a:t>	Runnable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CharSequence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OutputStream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list, </a:t>
            </a:r>
            <a:r>
              <a:rPr lang="en-US" sz="2800" dirty="0" err="1">
                <a:solidFill>
                  <a:srgbClr val="FF0000"/>
                </a:solidFill>
              </a:rPr>
              <a:t>FindUsers</a:t>
            </a:r>
            <a:r>
              <a:rPr lang="en-US" sz="2800" dirty="0">
                <a:solidFill>
                  <a:srgbClr val="FF0000"/>
                </a:solidFill>
              </a:rPr>
              <a:t>, Run, </a:t>
            </a:r>
            <a:r>
              <a:rPr lang="en-US" sz="2800" dirty="0" err="1">
                <a:solidFill>
                  <a:srgbClr val="FF0000"/>
                </a:solidFill>
              </a:rPr>
              <a:t>IMemoryOptimize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	OPTIMIZER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FastFindInDatabase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INumber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Защо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 да не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мразят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колегите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си поддържаме лесно продуктите, които създаваме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да намалим възможността за грешки и бъгове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да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преизползваме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кода лесно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</a:t>
            </a:r>
            <a:r>
              <a:rPr lang="bg-BG" dirty="0" err="1" smtClean="0">
                <a:solidFill>
                  <a:schemeClr val="accent6"/>
                </a:solidFill>
              </a:rPr>
              <a:t>енумерации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CAPITALS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UPPERS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>
                <a:solidFill>
                  <a:srgbClr val="00B050"/>
                </a:solidFill>
              </a:rPr>
              <a:t>enum</a:t>
            </a:r>
            <a:r>
              <a:rPr lang="en-US" sz="2800" dirty="0">
                <a:solidFill>
                  <a:srgbClr val="00B050"/>
                </a:solidFill>
              </a:rPr>
              <a:t> Suit { CLUBS, DIAMONDS, HEARTS, SPADES 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enum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Color { RED, GREEN, BLUE }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enum</a:t>
            </a:r>
            <a:r>
              <a:rPr lang="en-US" sz="2800" dirty="0">
                <a:solidFill>
                  <a:srgbClr val="FF0000"/>
                </a:solidFill>
              </a:rPr>
              <a:t> Color {red, green, blue, </a:t>
            </a:r>
            <a:r>
              <a:rPr lang="en-US" sz="2800" dirty="0" smtClean="0">
                <a:solidFill>
                  <a:srgbClr val="FF0000"/>
                </a:solidFill>
              </a:rPr>
              <a:t>white}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enum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PAGE_FORMAT {A4, A5, A3, LEGAL, …}</a:t>
            </a:r>
          </a:p>
        </p:txBody>
      </p:sp>
    </p:spTree>
    <p:extLst>
      <p:ext uri="{BB962C8B-B14F-4D97-AF65-F5344CB8AC3E}">
        <p14:creationId xmlns:p14="http://schemas.microsoft.com/office/powerpoint/2010/main" val="2314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bg-BG" dirty="0" err="1" smtClean="0">
                <a:solidFill>
                  <a:schemeClr val="accent6"/>
                </a:solidFill>
              </a:rPr>
              <a:t>енумерация</a:t>
            </a:r>
            <a:r>
              <a:rPr lang="en-US" dirty="0" smtClean="0">
                <a:solidFill>
                  <a:schemeClr val="accent6"/>
                </a:solidFill>
              </a:rPr>
              <a:t> (enumeration)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Enum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Type –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тип, който се използва за изброяване или списък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когато имаме малък краен списък от стойности да използваме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Enum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b="1" dirty="0" smtClean="0">
                <a:solidFill>
                  <a:schemeClr val="accent6"/>
                </a:solidFill>
              </a:rPr>
              <a:t>Пример: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public </a:t>
            </a:r>
            <a:r>
              <a:rPr lang="en-US" sz="2800" b="1" dirty="0" err="1">
                <a:solidFill>
                  <a:schemeClr val="accent6"/>
                </a:solidFill>
              </a:rPr>
              <a:t>enum</a:t>
            </a:r>
            <a:r>
              <a:rPr lang="en-US" sz="2800" b="1" dirty="0">
                <a:solidFill>
                  <a:schemeClr val="accent6"/>
                </a:solidFill>
              </a:rPr>
              <a:t> Company 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 smtClean="0">
                <a:solidFill>
                  <a:schemeClr val="accent6"/>
                </a:solidFill>
              </a:rPr>
              <a:t>EBAY</a:t>
            </a:r>
            <a:r>
              <a:rPr lang="en-US" sz="2800" b="1" dirty="0">
                <a:solidFill>
                  <a:schemeClr val="accent6"/>
                </a:solidFill>
              </a:rPr>
              <a:t>, PAYPAL, GOOGLE, YAHOO, ATT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}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Предпочитани формати: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com., company., product., component.,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com.apple.quicktime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hibernate.core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ibm.db2_data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Eclipse.Core</a:t>
            </a:r>
            <a:r>
              <a:rPr lang="en-US" sz="2800" dirty="0" smtClean="0">
                <a:solidFill>
                  <a:srgbClr val="FF0000"/>
                </a:solidFill>
              </a:rPr>
              <a:t>, IBM.DB2.Data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папки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Папките трябва да следват именуването на пакетите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Предпочитани формати: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apple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quicktime</a:t>
            </a: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com.apple.quicktime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ibm.db2_data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името на файла да същото като името на класа, който се намира в него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при </a:t>
            </a:r>
            <a:r>
              <a:rPr lang="en-US" sz="2800" dirty="0" smtClean="0">
                <a:solidFill>
                  <a:srgbClr val="00B050"/>
                </a:solidFill>
              </a:rPr>
              <a:t>class: Student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file</a:t>
            </a:r>
            <a:r>
              <a:rPr lang="bg-BG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name: Student.java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SourceCode.java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</a:t>
            </a:r>
            <a:r>
              <a:rPr lang="en-US" dirty="0" smtClean="0">
                <a:solidFill>
                  <a:schemeClr val="accent6"/>
                </a:solidFill>
              </a:rPr>
              <a:t>JAR </a:t>
            </a:r>
            <a:r>
              <a:rPr lang="bg-BG" dirty="0" smtClean="0">
                <a:solidFill>
                  <a:schemeClr val="accent6"/>
                </a:solidFill>
              </a:rPr>
              <a:t>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файловете трябва да съдържат една или няколко думи, разделени от тире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>
                    <a:lumMod val="95000"/>
                  </a:schemeClr>
                </a:solidFill>
              </a:rPr>
              <a:t>Допустимо е да съдържат и версията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ant-apache-log4j.jar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xalan25.jar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Ant.Apache.Log4J.jar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Oracle.JDBC.Drivers.jar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приложения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Името на приложението трябва да е значимо и забележително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+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>
                <a:solidFill>
                  <a:srgbClr val="00B050"/>
                </a:solidFill>
              </a:rPr>
              <a:t>BlogEngine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NewsAggregatorSerivice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zadacha_14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online_shop_temp2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Съществително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Прилагателно + Съществително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метода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описва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цел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метода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отговаря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въпроса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Какво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прави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Много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често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не можете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сетите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за добро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метод,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намерението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е грешно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show, </a:t>
            </a:r>
            <a:r>
              <a:rPr lang="en-US" sz="2800" dirty="0" err="1" smtClean="0">
                <a:solidFill>
                  <a:srgbClr val="00B050"/>
                </a:solidFill>
              </a:rPr>
              <a:t>loadSettingsFile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findNodeByPattern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toString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printList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student, counter, white, generator, 	approximation, </a:t>
            </a:r>
            <a:r>
              <a:rPr lang="en-US" sz="2800" dirty="0" err="1" smtClean="0">
                <a:solidFill>
                  <a:srgbClr val="FF0000"/>
                </a:solidFill>
              </a:rPr>
              <a:t>mathUtils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връщащи 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>
                    <a:lumMod val="95000"/>
                  </a:schemeClr>
                </a:solidFill>
              </a:rPr>
              <a:t>Методите, които връщат стойност трябва да описват каква стойност връщат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noProof="1" smtClean="0">
                <a:solidFill>
                  <a:srgbClr val="00B050"/>
                </a:solidFill>
              </a:rPr>
              <a:t>	convertMetersToInches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noProof="1">
                <a:solidFill>
                  <a:srgbClr val="00B050"/>
                </a:solidFill>
              </a:rPr>
              <a:t>calculateSinus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endParaRPr lang="en-US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bg-BG" dirty="0" smtClean="0">
                <a:solidFill>
                  <a:srgbClr val="00B050"/>
                </a:solidFill>
              </a:rPr>
              <a:t>и дори </a:t>
            </a:r>
            <a:r>
              <a:rPr lang="en-US" dirty="0" smtClean="0">
                <a:solidFill>
                  <a:srgbClr val="00B050"/>
                </a:solidFill>
              </a:rPr>
              <a:t>sinus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metersInches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convert, </a:t>
            </a:r>
            <a:r>
              <a:rPr lang="en-US" sz="2800" dirty="0" err="1" smtClean="0">
                <a:solidFill>
                  <a:srgbClr val="FF0000"/>
                </a:solidFill>
              </a:rPr>
              <a:t>convertUnit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measureFont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Кода да 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самодокументиращ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и ако има допълнителни коментари те да са ефективни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Покриване на изключения – дори при неправилно използване на приложението, то да има правилно поведение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Оптимизиран код без повторения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Грешно именувани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Oracle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също имат лошо именувани методи: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offer() / poll()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Вместо: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enqueue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/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dequeue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„</a:t>
            </a:r>
            <a:r>
              <a:rPr lang="en-US" dirty="0" smtClean="0">
                <a:solidFill>
                  <a:schemeClr val="accent6"/>
                </a:solidFill>
              </a:rPr>
              <a:t>Single Purpose</a:t>
            </a:r>
            <a:r>
              <a:rPr lang="bg-BG" dirty="0" smtClean="0">
                <a:solidFill>
                  <a:schemeClr val="accent6"/>
                </a:solidFill>
              </a:rPr>
              <a:t>“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Методите трябва да имат само една цел и да извършват само едно крайно действие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Как ще кръстите метод, който сваля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torrent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файл и изчислява </a:t>
            </a:r>
            <a:r>
              <a:rPr lang="bg-BG" sz="2800" dirty="0" err="1" smtClean="0">
                <a:solidFill>
                  <a:schemeClr val="bg1">
                    <a:lumMod val="95000"/>
                  </a:schemeClr>
                </a:solidFill>
              </a:rPr>
              <a:t>фактуриел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? 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FF0000"/>
                </a:solidFill>
              </a:rPr>
              <a:t>DownloadTorrentFileAndCalculateFactorial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По-добре е методи, който не правят точно едно нещо да се преработят, вместо да се опитваме да ги именуване със сложни имена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името на 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Колко дълго трябва да е името на един метод?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Отговор: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Трябва да е точно толкова дълго, колкото е необходимо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bg-BG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съкращавайте методи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абревиатури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Средите за разработка имат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autocomplete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“Cohesion</a:t>
            </a:r>
            <a:r>
              <a:rPr lang="en-US" dirty="0" smtClean="0">
                <a:solidFill>
                  <a:schemeClr val="accent6"/>
                </a:solidFill>
              </a:rPr>
              <a:t>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Мерна единица измерване до колко методите в един клас са свързани или асоциирани с него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Измерва силата на връзките между отделните функционалности в един модул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Можем да преценим колко силно са „сплотени“ дадени методи от даден клас с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Два вида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Cohesion: Good or Bad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“Strong Cohesion”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Кохезията трябва да е силна!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 този начин всеки един клас ще знае какво точно прави и това може да се определи само по методите в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методи: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sin(), cos(), abs(),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(), pow()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др.,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ясно определят неговата функция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 smtClean="0">
                <a:solidFill>
                  <a:schemeClr val="accent6"/>
                </a:solidFill>
              </a:rPr>
              <a:t>Coupling”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Начин да определим колко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свързани са отделните класове или модули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Измерва зависимостта между отделните модули и до определя до колкото могат да работят един без друг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Два вида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Coupling: Tight or Loose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“Loose </a:t>
            </a:r>
            <a:r>
              <a:rPr lang="en-US" dirty="0">
                <a:solidFill>
                  <a:schemeClr val="accent6"/>
                </a:solidFill>
              </a:rPr>
              <a:t>Coupling</a:t>
            </a:r>
            <a:r>
              <a:rPr lang="en-US" dirty="0" smtClean="0">
                <a:solidFill>
                  <a:schemeClr val="accent6"/>
                </a:solidFill>
              </a:rPr>
              <a:t>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трябва да има силна връзка между отделните модули!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Желателно е модулите да могат да работят независимо един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Желателно е модулите да са лесно заменяеми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Тези неща се постигат като се спазва правилото за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“Loose Coupling”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Защитено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Трябва да пишем кода си така, че дори когато потребителите на продукта да го използват грешно, той да работи вярно и да не допуска грешки или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Винаги трябва да правим достатъчно проверки, за да не се допускат изключения, а изключенията трябва да се обработват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Рефакториране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Refactoring)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Рефакторирането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представлява преработване на кода, най-често от неговия автор, което да премахне всички разминавания от принципите за качествен код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Много значима част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създаването на приложения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 какво се </a:t>
            </a:r>
            <a:r>
              <a:rPr lang="bg-BG" dirty="0" err="1" smtClean="0">
                <a:solidFill>
                  <a:schemeClr val="accent6"/>
                </a:solidFill>
              </a:rPr>
              <a:t>изразяв</a:t>
            </a:r>
            <a:r>
              <a:rPr lang="en-US" dirty="0" smtClean="0">
                <a:solidFill>
                  <a:schemeClr val="accent6"/>
                </a:solidFill>
              </a:rPr>
              <a:t>a?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повтарящ се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Съкратяване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дълги методи или класове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Намаляне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броя на параметрите на методите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ненужни коментари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Оправяне имената на променливи, методи или класове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Изтестван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прегледан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Правилен подбор на структурите от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простен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 сложна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объркваща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логика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Кратки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ясни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имена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Добре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форматиран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организиран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Pair Programming or Code Review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Pair Programming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един програмист пише код, докато друг го наблюдава и проверява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Code Review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проверка на кода, който сте написали от ваш колега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Оптимизиране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Откриване на проблемната част и анализиране на самия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Преглед на използваните алгоритми и проучване на други алтернативи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излишни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Промяна в използваните структури от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Купуване на още хардуер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Тестване и </a:t>
            </a:r>
            <a:r>
              <a:rPr lang="en-US" dirty="0" smtClean="0">
                <a:solidFill>
                  <a:schemeClr val="accent6"/>
                </a:solidFill>
              </a:rPr>
              <a:t>Debugging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Винаги проверявайте сами кода, който се написали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Разпишете си различни от стандартните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test cases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пробвайте с тях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Пробвайте с крайни и невалидно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проблем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дебъгвайте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по-ефективно е от гледането на кода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представляват код който тества друг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две основни функции: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Лесно откриване на проблем, след промяна на кода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Запазване на състоянието на работеща система, като се покриват основни функционалности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лесно да се мине през целия код при различни сценарии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Лесна поддръжка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Драстично намаляване на бъговете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Лесно се разбира за какво се използва даден код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тестовете се пишат от ПРОГРАМИСТИ!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r>
              <a:rPr lang="bg-BG" dirty="0" smtClean="0">
                <a:solidFill>
                  <a:schemeClr val="accent6"/>
                </a:solidFill>
              </a:rPr>
              <a:t> - 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newworldsoftware.com/Images/contentimages/un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477000" cy="18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Test Driven Development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Първо се пишат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После се пише програмния код на приложението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пускат,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да проверят до колко написания код е верен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също търпят някакви промени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Качествен код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4774834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Форматиране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public static void main(String[]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result=020, counter=5, z;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switch(result){case 10:z=5;System.out.println(z);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break;case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9:counter=0;break;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     case 8:System.out.println("Soft");break;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default:System.out.println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("Academy ");{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	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("Lazar");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for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 = 0; k &lt; counter; k++) {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(k - 'f');break;}} {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("Intellect!");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Форматиране на </a:t>
            </a:r>
            <a:r>
              <a:rPr lang="bg-BG" dirty="0" smtClean="0">
                <a:solidFill>
                  <a:schemeClr val="accent6"/>
                </a:solidFill>
              </a:rPr>
              <a:t>кода - 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33337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Форматиране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Отварящата скоба на същия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вложен ред е с един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вътре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 по една операция на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Дори след като форматираме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кода,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той все още е неясен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променливите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Прилагателно + Съществително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Трябва да обяснява за какво е тази променлива или каква е нейната цел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Разрешено е кратко име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променлива,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нейният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живот е твърде кратък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В един проект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сходни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употреба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16654</TotalTime>
  <Words>1411</Words>
  <Application>Microsoft Office PowerPoint</Application>
  <PresentationFormat>On-screen Show (4:3)</PresentationFormat>
  <Paragraphs>302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Качествен код</vt:lpstr>
      <vt:lpstr>Защо е важно?</vt:lpstr>
      <vt:lpstr>Какво е важно?</vt:lpstr>
      <vt:lpstr>Какво е важно?</vt:lpstr>
      <vt:lpstr>Качествен код</vt:lpstr>
      <vt:lpstr>Форматиране на кода</vt:lpstr>
      <vt:lpstr>Форматиране на кода - Демо</vt:lpstr>
      <vt:lpstr>Форматиране на кода</vt:lpstr>
      <vt:lpstr>Именуване на променливите </vt:lpstr>
      <vt:lpstr>Именуване на променливите </vt:lpstr>
      <vt:lpstr>Булеви променливи</vt:lpstr>
      <vt:lpstr>Булеви променливи </vt:lpstr>
      <vt:lpstr>Константи</vt:lpstr>
      <vt:lpstr>Константи</vt:lpstr>
      <vt:lpstr>Не давайте подвеждащи имена</vt:lpstr>
      <vt:lpstr>Временни променливи</vt:lpstr>
      <vt:lpstr>Именуване на класове</vt:lpstr>
      <vt:lpstr>Именуване на класовете</vt:lpstr>
      <vt:lpstr>Именуване на интерфейси</vt:lpstr>
      <vt:lpstr>Именуване на енумерации </vt:lpstr>
      <vt:lpstr>Какво е енумерация (enumeration)?</vt:lpstr>
      <vt:lpstr>Именуване на пакети</vt:lpstr>
      <vt:lpstr>Именуване на папки</vt:lpstr>
      <vt:lpstr>Именуване на файлове</vt:lpstr>
      <vt:lpstr>Именуване на JAR файлове</vt:lpstr>
      <vt:lpstr>Именуване на приложения</vt:lpstr>
      <vt:lpstr>Именуване на методи</vt:lpstr>
      <vt:lpstr>Именуване на методи</vt:lpstr>
      <vt:lpstr>Методи връщащи стойност</vt:lpstr>
      <vt:lpstr>Грешно именувани методи</vt:lpstr>
      <vt:lpstr>„Single Purpose“</vt:lpstr>
      <vt:lpstr>Дължина на името на методите</vt:lpstr>
      <vt:lpstr>“Cohesion” </vt:lpstr>
      <vt:lpstr>“Strong Cohesion” </vt:lpstr>
      <vt:lpstr>“Coupling” </vt:lpstr>
      <vt:lpstr>“Loose Coupling” </vt:lpstr>
      <vt:lpstr>Защитено програмиране</vt:lpstr>
      <vt:lpstr>Рефакториране (Refactoring)</vt:lpstr>
      <vt:lpstr>В какво се изразявa?</vt:lpstr>
      <vt:lpstr>Pair Programming or Code Review</vt:lpstr>
      <vt:lpstr>Оптимизиране на кода</vt:lpstr>
      <vt:lpstr>Тестване и Debugging</vt:lpstr>
      <vt:lpstr>Unit Testing</vt:lpstr>
      <vt:lpstr>Unit Testing</vt:lpstr>
      <vt:lpstr>Unit Testing - Демо</vt:lpstr>
      <vt:lpstr>Test Driven Development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239</cp:revision>
  <dcterms:created xsi:type="dcterms:W3CDTF">2015-03-24T20:13:30Z</dcterms:created>
  <dcterms:modified xsi:type="dcterms:W3CDTF">2015-09-01T07:56:52Z</dcterms:modified>
</cp:coreProperties>
</file>