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71" r:id="rId5"/>
    <p:sldId id="266" r:id="rId6"/>
    <p:sldId id="258" r:id="rId7"/>
    <p:sldId id="257" r:id="rId8"/>
    <p:sldId id="275" r:id="rId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4660"/>
  </p:normalViewPr>
  <p:slideViewPr>
    <p:cSldViewPr>
      <p:cViewPr>
        <p:scale>
          <a:sx n="125" d="100"/>
          <a:sy n="125" d="100"/>
        </p:scale>
        <p:origin x="222"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8.12.2016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8.12.2016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8.12.2016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8.12.2016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8.12.2016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8.12.2016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8.12.2016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1342034"/>
            <a:ext cx="7772400" cy="1470025"/>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200" dirty="0" smtClean="0">
                <a:solidFill>
                  <a:schemeClr val="accent6"/>
                </a:solidFill>
              </a:rPr>
              <a:t>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a:t>
            </a: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“Blue” partition. </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Understanding MBR and GPT partitions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94" y="3421303"/>
            <a:ext cx="3607106" cy="3097738"/>
          </a:xfrm>
          <a:prstGeom prst="rect">
            <a:avLst/>
          </a:prstGeom>
        </p:spPr>
      </p:pic>
      <p:cxnSp>
        <p:nvCxnSpPr>
          <p:cNvPr id="7" name="Straight Arrow Connector 6"/>
          <p:cNvCxnSpPr/>
          <p:nvPr/>
        </p:nvCxnSpPr>
        <p:spPr>
          <a:xfrm flipV="1">
            <a:off x="2819400" y="3886200"/>
            <a:ext cx="2133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1800" dirty="0" smtClean="0">
                <a:solidFill>
                  <a:schemeClr val="accent6"/>
                </a:solidFill>
              </a:rPr>
              <a:t>How devices are represented in Linux ? </a:t>
            </a:r>
            <a:br>
              <a:rPr lang="en-US" sz="1800" dirty="0" smtClean="0">
                <a:solidFill>
                  <a:schemeClr val="accent6"/>
                </a:solidFill>
              </a:rPr>
            </a:br>
            <a:r>
              <a:rPr lang="en-US" sz="1800" dirty="0" smtClean="0">
                <a:solidFill>
                  <a:schemeClr val="accent6"/>
                </a:solidFill>
              </a:rPr>
              <a:t>In Linux, for the most part you have ‘Character’ and ‘Block’ devices.</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ls –l tty0</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ls –l /dev/</a:t>
            </a:r>
            <a:r>
              <a:rPr lang="en-US" sz="1800" dirty="0" err="1" smtClean="0">
                <a:solidFill>
                  <a:schemeClr val="bg1"/>
                </a:solidFill>
              </a:rPr>
              <a:t>sda</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All devices in Linux are under /dev directory or file system. </a:t>
            </a:r>
            <a:br>
              <a:rPr lang="en-US" sz="1800" dirty="0" smtClean="0">
                <a:solidFill>
                  <a:schemeClr val="accent6"/>
                </a:solidFill>
              </a:rPr>
            </a:br>
            <a:r>
              <a:rPr lang="en-US" sz="1800" dirty="0" smtClean="0">
                <a:solidFill>
                  <a:schemeClr val="accent6"/>
                </a:solidFill>
              </a:rPr>
              <a:t>Block devices can be cached in memory and read back from cache, writes can be buffered. Character devices writing/reading is an immediate action.</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An interface is a channel capable of transferring data in parallel mode – transmitting multiple bits simultaneously. The most common interfaces are SCSI and SATA. Linux started representing the device with the SCSI/IDE interfaces and continued with just SCSI, no matter that the hard disk might use SATA. IDEs are no longer used.</a:t>
            </a:r>
            <a:br>
              <a:rPr lang="en-US" sz="1800" dirty="0" smtClean="0">
                <a:solidFill>
                  <a:schemeClr val="accent6"/>
                </a:solidFill>
              </a:rPr>
            </a:br>
            <a:endParaRPr lang="en-US" sz="1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038600"/>
            <a:ext cx="3733800" cy="2362200"/>
          </a:xfrm>
          <a:prstGeom prst="rect">
            <a:avLst/>
          </a:prstGeom>
        </p:spPr>
      </p:pic>
    </p:spTree>
    <p:extLst>
      <p:ext uri="{BB962C8B-B14F-4D97-AF65-F5344CB8AC3E}">
        <p14:creationId xmlns:p14="http://schemas.microsoft.com/office/powerpoint/2010/main" val="1999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the personal computer was invented in early 1982s, a system was needed </a:t>
            </a:r>
            <a:r>
              <a:rPr lang="en-US" sz="2000" smtClean="0">
                <a:solidFill>
                  <a:schemeClr val="accent6"/>
                </a:solidFill>
              </a:rPr>
              <a:t>to defines </a:t>
            </a:r>
            <a:r>
              <a:rPr lang="en-US" sz="2000" dirty="0" smtClean="0">
                <a:solidFill>
                  <a:schemeClr val="accent6"/>
                </a:solidFill>
              </a:rPr>
              <a:t>hard disk layout. It became known as Master Boot Record(MBR). It is stored on the first sector and represents how the hard disk is partitioned and it also loads the boot loader. The limitation of MBR is that only 4 partitions could be created. A workaround is to create an extended partition, within it, a number of logical partitions.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375" y="2565400"/>
            <a:ext cx="3905250" cy="2624400"/>
          </a:xfrm>
          <a:prstGeom prst="rect">
            <a:avLst/>
          </a:prstGeom>
        </p:spPr>
      </p:pic>
      <p:sp>
        <p:nvSpPr>
          <p:cNvPr id="5" name="TextBox 4"/>
          <p:cNvSpPr txBox="1"/>
          <p:nvPr/>
        </p:nvSpPr>
        <p:spPr>
          <a:xfrm>
            <a:off x="1447800" y="5203911"/>
            <a:ext cx="6858000" cy="1754326"/>
          </a:xfrm>
          <a:prstGeom prst="rect">
            <a:avLst/>
          </a:prstGeom>
          <a:noFill/>
        </p:spPr>
        <p:txBody>
          <a:bodyPr wrap="square" rtlCol="0">
            <a:spAutoFit/>
          </a:bodyPr>
          <a:lstStyle/>
          <a:p>
            <a:r>
              <a:rPr lang="en-US" dirty="0" smtClean="0">
                <a:solidFill>
                  <a:schemeClr val="accent6"/>
                </a:solidFill>
              </a:rPr>
              <a:t>You could manipulate the partition table on MRB with ‘</a:t>
            </a:r>
            <a:r>
              <a:rPr lang="en-US" dirty="0" err="1" smtClean="0">
                <a:solidFill>
                  <a:schemeClr val="accent6"/>
                </a:solidFill>
              </a:rPr>
              <a:t>fdisk</a:t>
            </a:r>
            <a:r>
              <a:rPr lang="en-US" dirty="0" smtClean="0">
                <a:solidFill>
                  <a:schemeClr val="accent6"/>
                </a:solidFill>
              </a:rPr>
              <a:t>’</a:t>
            </a:r>
          </a:p>
          <a:p>
            <a:r>
              <a:rPr lang="en-US" dirty="0" smtClean="0">
                <a:solidFill>
                  <a:srgbClr val="FF0000"/>
                </a:solidFill>
              </a:rPr>
              <a:t>Exercises:</a:t>
            </a:r>
          </a:p>
          <a:p>
            <a:pPr marL="342900" indent="-342900">
              <a:buAutoNum type="arabicPeriod"/>
            </a:pPr>
            <a:r>
              <a:rPr lang="en-US" dirty="0" smtClean="0">
                <a:solidFill>
                  <a:schemeClr val="accent6"/>
                </a:solidFill>
              </a:rPr>
              <a:t>Add a new disk on your VM.</a:t>
            </a:r>
          </a:p>
          <a:p>
            <a:pPr marL="342900" indent="-342900">
              <a:buAutoNum type="arabicPeriod"/>
            </a:pPr>
            <a:r>
              <a:rPr lang="en-US" dirty="0" smtClean="0">
                <a:solidFill>
                  <a:schemeClr val="accent6"/>
                </a:solidFill>
              </a:rPr>
              <a:t>Create 3 main partition and one extended.</a:t>
            </a:r>
          </a:p>
          <a:p>
            <a:pPr marL="342900" indent="-342900">
              <a:buAutoNum type="arabicPeriod"/>
            </a:pPr>
            <a:r>
              <a:rPr lang="en-US" dirty="0" smtClean="0">
                <a:solidFill>
                  <a:schemeClr val="accent6"/>
                </a:solidFill>
              </a:rPr>
              <a:t>On the extended partition, create two more partitions.</a:t>
            </a:r>
          </a:p>
          <a:p>
            <a:r>
              <a:rPr lang="en-US" dirty="0" smtClean="0">
                <a:solidFill>
                  <a:schemeClr val="accent6"/>
                </a:solidFill>
              </a:rPr>
              <a:t>4. </a:t>
            </a:r>
            <a:r>
              <a:rPr lang="en-US" dirty="0">
                <a:solidFill>
                  <a:schemeClr val="accent6"/>
                </a:solidFill>
              </a:rPr>
              <a:t> </a:t>
            </a:r>
            <a:r>
              <a:rPr lang="en-US" dirty="0" smtClean="0">
                <a:solidFill>
                  <a:schemeClr val="accent6"/>
                </a:solidFill>
              </a:rPr>
              <a:t> Google what does a ‘swap’ partition do, create one swap partition.</a:t>
            </a:r>
          </a:p>
        </p:txBody>
      </p:sp>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647426"/>
          </a:xfrm>
          <a:prstGeom prst="rect">
            <a:avLst/>
          </a:prstGeom>
          <a:noFill/>
        </p:spPr>
        <p:txBody>
          <a:bodyPr wrap="square" rtlCol="0">
            <a:spAutoFit/>
          </a:bodyPr>
          <a:lstStyle/>
          <a:p>
            <a:r>
              <a:rPr lang="en-US" dirty="0" smtClean="0">
                <a:solidFill>
                  <a:schemeClr val="accent6"/>
                </a:solidFill>
              </a:rPr>
              <a:t>The need for GPT Partitions</a:t>
            </a:r>
          </a:p>
          <a:p>
            <a:r>
              <a:rPr lang="en-US" dirty="0" smtClean="0">
                <a:solidFill>
                  <a:schemeClr val="accent6"/>
                </a:solidFill>
              </a:rPr>
              <a:t>Current computer hard drives have become too big to be addressed by the MBR partitions. That is why a new partitioning scheme was needed. This scheme is the GUID Partition Table(GPT). On computers using the new Unified Extensible Firmware Interface (UEFI) as a replacement for the old BIOS, GPT partitions are the only way to address disks.</a:t>
            </a:r>
          </a:p>
          <a:p>
            <a:endParaRPr lang="en-US" dirty="0">
              <a:solidFill>
                <a:schemeClr val="accent6"/>
              </a:solidFill>
            </a:endParaRPr>
          </a:p>
          <a:p>
            <a:r>
              <a:rPr lang="en-US" dirty="0" smtClean="0">
                <a:solidFill>
                  <a:schemeClr val="accent6"/>
                </a:solidFill>
              </a:rPr>
              <a:t>In GPT, up to 128 partitions can be created. A backup copy of the GUID partition table is created by default at the end of the disk, which eliminates the single point of failure that exists in MBR. The 2TB limit no longer exists.</a:t>
            </a:r>
          </a:p>
          <a:p>
            <a:endParaRPr lang="en-US" dirty="0">
              <a:solidFill>
                <a:schemeClr val="accent6"/>
              </a:solidFill>
            </a:endParaRPr>
          </a:p>
          <a:p>
            <a:endParaRPr lang="en-US"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Let’s do this together!</a:t>
            </a:r>
            <a:br>
              <a:rPr lang="en-US" sz="2400" dirty="0" smtClean="0">
                <a:solidFill>
                  <a:schemeClr val="accent6"/>
                </a:solidFill>
              </a:rPr>
            </a:br>
            <a:r>
              <a:rPr lang="en-US" sz="2400" dirty="0" smtClean="0">
                <a:solidFill>
                  <a:schemeClr val="accent6"/>
                </a:solidFill>
              </a:rPr>
              <a:t>1. </a:t>
            </a:r>
            <a:r>
              <a:rPr lang="en-US" sz="2400" dirty="0" smtClean="0">
                <a:solidFill>
                  <a:schemeClr val="bg1"/>
                </a:solidFill>
              </a:rPr>
              <a:t>(while true; do echo “I smell Linux power”; sleep 1; done)</a:t>
            </a:r>
            <a:br>
              <a:rPr lang="en-US" sz="2400" dirty="0" smtClean="0">
                <a:solidFill>
                  <a:schemeClr val="bg1"/>
                </a:solidFill>
              </a:rPr>
            </a:br>
            <a:r>
              <a:rPr lang="en-US" sz="2400" dirty="0" smtClean="0">
                <a:solidFill>
                  <a:schemeClr val="accent6"/>
                </a:solidFill>
              </a:rPr>
              <a:t>2. Are u able to use the shell ? </a:t>
            </a:r>
            <a:r>
              <a:rPr lang="en-US" sz="2400" dirty="0" smtClean="0">
                <a:solidFill>
                  <a:schemeClr val="bg1"/>
                </a:solidFill>
              </a:rPr>
              <a:t>Ctrl + Z; </a:t>
            </a:r>
            <a:br>
              <a:rPr lang="en-US" sz="2400" dirty="0" smtClean="0">
                <a:solidFill>
                  <a:schemeClr val="bg1"/>
                </a:solidFill>
              </a:rPr>
            </a:br>
            <a:r>
              <a:rPr lang="en-US" sz="2400" dirty="0" smtClean="0">
                <a:solidFill>
                  <a:schemeClr val="accent6"/>
                </a:solidFill>
              </a:rPr>
              <a:t>3. Run </a:t>
            </a:r>
            <a:r>
              <a:rPr lang="en-US" sz="2400" dirty="0" smtClean="0">
                <a:solidFill>
                  <a:schemeClr val="bg1"/>
                </a:solidFill>
              </a:rPr>
              <a:t>jobs</a:t>
            </a:r>
            <a:r>
              <a:rPr lang="en-US" sz="2400" dirty="0" smtClean="0">
                <a:solidFill>
                  <a:schemeClr val="accent6"/>
                </a:solidFill>
              </a:rPr>
              <a:t>, anything familiar there ?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fg</a:t>
            </a:r>
            <a:r>
              <a:rPr lang="en-US" sz="2400" dirty="0" smtClean="0">
                <a:solidFill>
                  <a:schemeClr val="bg1"/>
                </a:solidFill>
              </a:rPr>
              <a:t> 1</a:t>
            </a:r>
            <a:r>
              <a:rPr lang="en-US" sz="2400" dirty="0" smtClean="0">
                <a:solidFill>
                  <a:schemeClr val="accent6"/>
                </a:solidFill>
              </a:rPr>
              <a:t>, what do you think happened ? </a:t>
            </a:r>
            <a:br>
              <a:rPr lang="en-US" sz="2400" dirty="0" smtClean="0">
                <a:solidFill>
                  <a:schemeClr val="accent6"/>
                </a:solidFill>
              </a:rPr>
            </a:br>
            <a:r>
              <a:rPr lang="en-US" sz="2400" dirty="0" smtClean="0">
                <a:solidFill>
                  <a:schemeClr val="accent6"/>
                </a:solidFill>
              </a:rPr>
              <a:t>5. Run the first command in the background, but add </a:t>
            </a:r>
            <a:r>
              <a:rPr lang="en-US" sz="2400" dirty="0" smtClean="0">
                <a:solidFill>
                  <a:schemeClr val="bg1"/>
                </a:solidFill>
              </a:rPr>
              <a:t>–n</a:t>
            </a:r>
            <a:r>
              <a:rPr lang="en-US" sz="2400" dirty="0" smtClean="0">
                <a:solidFill>
                  <a:schemeClr val="accent6"/>
                </a:solidFill>
              </a:rPr>
              <a:t> to echo and change it to Unix power.</a:t>
            </a:r>
            <a:r>
              <a:rPr lang="en-US" sz="2400" dirty="0">
                <a:solidFill>
                  <a:schemeClr val="bg1"/>
                </a:solidFill>
              </a:rPr>
              <a:t/>
            </a:r>
            <a:br>
              <a:rPr lang="en-US" sz="2400" dirty="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accent6"/>
                </a:solidFill>
              </a:rPr>
              <a:t>Tasks on Linux are started as processes. Once process can start several worker threads. As a Linux admin, you cannot manage individual threads, it is the programmer of the multithreaded application that has to define how threads relate to one another.</a:t>
            </a:r>
            <a:r>
              <a:rPr lang="en-US" sz="2400" dirty="0">
                <a:solidFill>
                  <a:schemeClr val="bg1"/>
                </a:solidFill>
              </a:rPr>
              <a:t/>
            </a:r>
            <a:br>
              <a:rPr lang="en-US" sz="2400" dirty="0">
                <a:solidFill>
                  <a:schemeClr val="bg1"/>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571684" y="449580"/>
            <a:ext cx="8084820" cy="3693319"/>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Managing Parent Child Relations</a:t>
            </a:r>
            <a:br>
              <a:rPr lang="en-US" dirty="0">
                <a:solidFill>
                  <a:schemeClr val="accent6"/>
                </a:solidFill>
              </a:rPr>
            </a:br>
            <a:r>
              <a:rPr lang="en-US" dirty="0">
                <a:solidFill>
                  <a:schemeClr val="accent6"/>
                </a:solidFill>
              </a:rPr>
              <a:t>When a process is started from the shell, it becomes a child process of that shell. The parent is needed to manage the child. For that reason, all processes started from a shell are terminated when that shell is stopped</a:t>
            </a:r>
            <a:r>
              <a:rPr lang="en-US" dirty="0" smtClean="0">
                <a:solidFill>
                  <a:schemeClr val="accent6"/>
                </a:solidFill>
              </a:rPr>
              <a:t>.</a:t>
            </a:r>
          </a:p>
          <a:p>
            <a:endParaRPr lang="en-US" dirty="0">
              <a:solidFill>
                <a:schemeClr val="accent6"/>
              </a:solidFill>
            </a:endParaRPr>
          </a:p>
          <a:p>
            <a:r>
              <a:rPr lang="en-US" dirty="0" smtClean="0">
                <a:solidFill>
                  <a:schemeClr val="accent6"/>
                </a:solidFill>
              </a:rPr>
              <a:t>Sending to a process a signal.</a:t>
            </a:r>
          </a:p>
          <a:p>
            <a:r>
              <a:rPr lang="en-US" dirty="0" smtClean="0">
                <a:solidFill>
                  <a:schemeClr val="accent6"/>
                </a:solidFill>
              </a:rPr>
              <a:t>You could inform a process that you are expecting a behavior out of it. Most often it’s the ‘kill’ command to terminate the process either gently(by releasing all resources that it covers) or by a quick murder no matter what.</a:t>
            </a:r>
          </a:p>
          <a:p>
            <a:endParaRPr lang="en-US" dirty="0">
              <a:solidFill>
                <a:schemeClr val="accent6"/>
              </a:solidFill>
            </a:endParaRPr>
          </a:p>
          <a:p>
            <a:r>
              <a:rPr lang="en-US" dirty="0">
                <a:solidFill>
                  <a:schemeClr val="accent6"/>
                </a:solidFill>
              </a:rPr>
              <a:t/>
            </a:r>
            <a:br>
              <a:rPr lang="en-US" dirty="0">
                <a:solidFill>
                  <a:schemeClr val="accent6"/>
                </a:solidFill>
              </a:rPr>
            </a:br>
            <a:endParaRPr lang="en-US" dirty="0" smtClean="0">
              <a:solidFill>
                <a:schemeClr val="accent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8468580"/>
              </p:ext>
            </p:extLst>
          </p:nvPr>
        </p:nvGraphicFramePr>
        <p:xfrm>
          <a:off x="312788" y="3296352"/>
          <a:ext cx="8145412" cy="3409548"/>
        </p:xfrm>
        <a:graphic>
          <a:graphicData uri="http://schemas.openxmlformats.org/drawingml/2006/table">
            <a:tbl>
              <a:tblPr firstRow="1" bandRow="1">
                <a:tableStyleId>{5C22544A-7EE6-4342-B048-85BDC9FD1C3A}</a:tableStyleId>
              </a:tblPr>
              <a:tblGrid>
                <a:gridCol w="2036353"/>
                <a:gridCol w="2036353"/>
                <a:gridCol w="2036353"/>
                <a:gridCol w="2036353"/>
              </a:tblGrid>
              <a:tr h="1001628">
                <a:tc>
                  <a:txBody>
                    <a:bodyPr/>
                    <a:lstStyle/>
                    <a:p>
                      <a:pPr algn="ctr"/>
                      <a:r>
                        <a:rPr lang="en-US" dirty="0" smtClean="0"/>
                        <a:t>Signal</a:t>
                      </a:r>
                      <a:r>
                        <a:rPr lang="en-US" baseline="0" dirty="0" smtClean="0"/>
                        <a:t> number</a:t>
                      </a:r>
                      <a:endParaRPr lang="en-US" dirty="0"/>
                    </a:p>
                  </a:txBody>
                  <a:tcPr/>
                </a:tc>
                <a:tc>
                  <a:txBody>
                    <a:bodyPr/>
                    <a:lstStyle/>
                    <a:p>
                      <a:pPr algn="ctr"/>
                      <a:r>
                        <a:rPr lang="en-US" dirty="0" smtClean="0"/>
                        <a:t>Short name</a:t>
                      </a:r>
                      <a:endParaRPr lang="en-US" dirty="0"/>
                    </a:p>
                  </a:txBody>
                  <a:tcPr/>
                </a:tc>
                <a:tc>
                  <a:txBody>
                    <a:bodyPr/>
                    <a:lstStyle/>
                    <a:p>
                      <a:pPr algn="ctr"/>
                      <a:r>
                        <a:rPr lang="en-US" dirty="0" smtClean="0"/>
                        <a:t>Definition</a:t>
                      </a:r>
                      <a:endParaRPr lang="en-US" dirty="0"/>
                    </a:p>
                  </a:txBody>
                  <a:tcPr/>
                </a:tc>
                <a:tc>
                  <a:txBody>
                    <a:bodyPr/>
                    <a:lstStyle/>
                    <a:p>
                      <a:pPr algn="ctr"/>
                      <a:r>
                        <a:rPr lang="en-US" dirty="0" smtClean="0"/>
                        <a:t>Purpose</a:t>
                      </a:r>
                      <a:endParaRPr lang="en-US" dirty="0"/>
                    </a:p>
                  </a:txBody>
                  <a:tcPr/>
                </a:tc>
              </a:tr>
              <a:tr h="485274">
                <a:tc>
                  <a:txBody>
                    <a:bodyPr/>
                    <a:lstStyle/>
                    <a:p>
                      <a:pPr algn="ctr"/>
                      <a:r>
                        <a:rPr lang="en-US" sz="1400" dirty="0" smtClean="0"/>
                        <a:t>1</a:t>
                      </a:r>
                      <a:endParaRPr lang="en-US" sz="1400" dirty="0"/>
                    </a:p>
                  </a:txBody>
                  <a:tcPr/>
                </a:tc>
                <a:tc>
                  <a:txBody>
                    <a:bodyPr/>
                    <a:lstStyle/>
                    <a:p>
                      <a:pPr algn="ctr"/>
                      <a:r>
                        <a:rPr lang="en-US" sz="1400" dirty="0" smtClean="0"/>
                        <a:t>HUP</a:t>
                      </a:r>
                      <a:endParaRPr lang="en-US" sz="1400" dirty="0"/>
                    </a:p>
                  </a:txBody>
                  <a:tcPr/>
                </a:tc>
                <a:tc>
                  <a:txBody>
                    <a:bodyPr/>
                    <a:lstStyle/>
                    <a:p>
                      <a:r>
                        <a:rPr lang="en-US" sz="1400" dirty="0" err="1" smtClean="0"/>
                        <a:t>Hangup</a:t>
                      </a:r>
                      <a:endParaRPr lang="en-US" sz="1400" dirty="0"/>
                    </a:p>
                  </a:txBody>
                  <a:tcPr/>
                </a:tc>
                <a:tc>
                  <a:txBody>
                    <a:bodyPr/>
                    <a:lstStyle/>
                    <a:p>
                      <a:r>
                        <a:rPr lang="en-US" sz="1400" dirty="0" smtClean="0"/>
                        <a:t>Used to report termination of the controlling process</a:t>
                      </a:r>
                      <a:r>
                        <a:rPr lang="en-US" sz="1400" baseline="0" dirty="0" smtClean="0"/>
                        <a:t> of a terminal.</a:t>
                      </a:r>
                      <a:endParaRPr lang="en-US" sz="1400" dirty="0"/>
                    </a:p>
                  </a:txBody>
                  <a:tcPr/>
                </a:tc>
              </a:tr>
              <a:tr h="485274">
                <a:tc>
                  <a:txBody>
                    <a:bodyPr/>
                    <a:lstStyle/>
                    <a:p>
                      <a:pPr algn="ctr"/>
                      <a:r>
                        <a:rPr lang="en-US" sz="1400" dirty="0" smtClean="0"/>
                        <a:t> 9</a:t>
                      </a:r>
                      <a:endParaRPr lang="en-US" sz="1400" dirty="0"/>
                    </a:p>
                  </a:txBody>
                  <a:tcPr/>
                </a:tc>
                <a:tc>
                  <a:txBody>
                    <a:bodyPr/>
                    <a:lstStyle/>
                    <a:p>
                      <a:pPr algn="ctr"/>
                      <a:r>
                        <a:rPr lang="en-US" sz="1400" dirty="0" smtClean="0"/>
                        <a:t>KILL</a:t>
                      </a:r>
                      <a:endParaRPr lang="en-US" sz="1400" dirty="0"/>
                    </a:p>
                  </a:txBody>
                  <a:tcPr/>
                </a:tc>
                <a:tc>
                  <a:txBody>
                    <a:bodyPr/>
                    <a:lstStyle/>
                    <a:p>
                      <a:r>
                        <a:rPr lang="en-US" sz="1400" dirty="0" smtClean="0"/>
                        <a:t>Kill, </a:t>
                      </a:r>
                      <a:r>
                        <a:rPr lang="en-US" sz="1400" dirty="0" err="1" smtClean="0"/>
                        <a:t>unblockable</a:t>
                      </a:r>
                      <a:endParaRPr lang="en-US" sz="1400" dirty="0"/>
                    </a:p>
                  </a:txBody>
                  <a:tcPr/>
                </a:tc>
                <a:tc>
                  <a:txBody>
                    <a:bodyPr/>
                    <a:lstStyle/>
                    <a:p>
                      <a:r>
                        <a:rPr lang="en-US" sz="1400" dirty="0" smtClean="0"/>
                        <a:t>Causes program</a:t>
                      </a:r>
                      <a:r>
                        <a:rPr lang="en-US" sz="1400" baseline="0" dirty="0" smtClean="0"/>
                        <a:t> termination. Cannot be ignored, always fatal.</a:t>
                      </a:r>
                      <a:endParaRPr lang="en-US" sz="1400" dirty="0"/>
                    </a:p>
                  </a:txBody>
                  <a:tcPr/>
                </a:tc>
              </a:tr>
              <a:tr h="485274">
                <a:tc>
                  <a:txBody>
                    <a:bodyPr/>
                    <a:lstStyle/>
                    <a:p>
                      <a:pPr algn="ctr"/>
                      <a:r>
                        <a:rPr lang="en-US" sz="1400" dirty="0" smtClean="0"/>
                        <a:t>15</a:t>
                      </a:r>
                      <a:endParaRPr lang="en-US" sz="1400" dirty="0"/>
                    </a:p>
                  </a:txBody>
                  <a:tcPr/>
                </a:tc>
                <a:tc>
                  <a:txBody>
                    <a:bodyPr/>
                    <a:lstStyle/>
                    <a:p>
                      <a:pPr algn="ctr"/>
                      <a:r>
                        <a:rPr lang="en-US" sz="1400" dirty="0" smtClean="0"/>
                        <a:t>TERM</a:t>
                      </a:r>
                      <a:endParaRPr lang="en-US" sz="1400" dirty="0"/>
                    </a:p>
                  </a:txBody>
                  <a:tcPr/>
                </a:tc>
                <a:tc>
                  <a:txBody>
                    <a:bodyPr/>
                    <a:lstStyle/>
                    <a:p>
                      <a:r>
                        <a:rPr lang="en-US" sz="1400" dirty="0" smtClean="0"/>
                        <a:t>Terminate</a:t>
                      </a:r>
                      <a:endParaRPr lang="en-US" sz="1400" dirty="0"/>
                    </a:p>
                  </a:txBody>
                  <a:tcPr/>
                </a:tc>
                <a:tc>
                  <a:txBody>
                    <a:bodyPr/>
                    <a:lstStyle/>
                    <a:p>
                      <a:r>
                        <a:rPr lang="en-US" sz="1400" dirty="0" smtClean="0"/>
                        <a:t>This is the default</a:t>
                      </a:r>
                      <a:r>
                        <a:rPr lang="en-US" sz="1400" baseline="0" dirty="0" smtClean="0"/>
                        <a:t> kill signal, it asks politely the program to terminate.</a:t>
                      </a:r>
                      <a:endParaRPr lang="en-US" sz="1400" dirty="0"/>
                    </a:p>
                  </a:txBody>
                  <a:tcPr/>
                </a:tc>
              </a:tr>
            </a:tbl>
          </a:graphicData>
        </a:graphic>
      </p:graphicFrame>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8382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rgbClr val="FF0000"/>
                </a:solidFill>
              </a:rPr>
              <a:t>Exercises:</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1. List your processes and try to gently kill a process that is not needed.</a:t>
            </a:r>
            <a:br>
              <a:rPr lang="en-US" sz="2400" dirty="0" smtClean="0">
                <a:solidFill>
                  <a:schemeClr val="accent6"/>
                </a:solidFill>
              </a:rPr>
            </a:br>
            <a:r>
              <a:rPr lang="en-US" sz="2400" dirty="0" smtClean="0">
                <a:solidFill>
                  <a:schemeClr val="accent6"/>
                </a:solidFill>
              </a:rPr>
              <a:t>2. See the result, run the killed process again and try to brutally kill it.</a:t>
            </a:r>
            <a:br>
              <a:rPr lang="en-US" sz="2400" dirty="0" smtClean="0">
                <a:solidFill>
                  <a:schemeClr val="accent6"/>
                </a:solidFill>
              </a:rPr>
            </a:br>
            <a:r>
              <a:rPr lang="en-US" sz="2400" dirty="0" smtClean="0">
                <a:solidFill>
                  <a:schemeClr val="accent6"/>
                </a:solidFill>
              </a:rPr>
              <a:t>3. Try to kill the first </a:t>
            </a:r>
            <a:r>
              <a:rPr lang="en-US" sz="2400" dirty="0" err="1" smtClean="0">
                <a:solidFill>
                  <a:schemeClr val="accent6"/>
                </a:solidFill>
              </a:rPr>
              <a:t>systemd</a:t>
            </a:r>
            <a:r>
              <a:rPr lang="en-US" sz="2400" dirty="0" smtClean="0">
                <a:solidFill>
                  <a:schemeClr val="accent6"/>
                </a:solidFill>
              </a:rPr>
              <a:t> process, what happens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pstree</a:t>
            </a:r>
            <a:r>
              <a:rPr lang="en-US" sz="2400" dirty="0" smtClean="0">
                <a:solidFill>
                  <a:schemeClr val="accent6"/>
                </a:solidFill>
              </a:rPr>
              <a:t> to see a tree representation of all running processes.</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a:solidFill>
                  <a:schemeClr val="bg1"/>
                </a:solidFill>
              </a:rPr>
              <a:t>k</a:t>
            </a:r>
            <a:r>
              <a:rPr lang="en-US" sz="2400" dirty="0" err="1" smtClean="0">
                <a:solidFill>
                  <a:schemeClr val="bg1"/>
                </a:solidFill>
              </a:rPr>
              <a:t>illall</a:t>
            </a:r>
            <a:r>
              <a:rPr lang="en-US" sz="2400" dirty="0" smtClean="0">
                <a:solidFill>
                  <a:schemeClr val="bg1"/>
                </a:solidFill>
              </a:rPr>
              <a:t> </a:t>
            </a:r>
            <a:r>
              <a:rPr lang="en-US" sz="2400" dirty="0" smtClean="0">
                <a:solidFill>
                  <a:schemeClr val="accent6"/>
                </a:solidFill>
              </a:rPr>
              <a:t>=&gt; send a signal to one or more processes matching selection criteria.</a:t>
            </a:r>
            <a:br>
              <a:rPr lang="en-US" sz="2400" dirty="0" smtClean="0">
                <a:solidFill>
                  <a:schemeClr val="accent6"/>
                </a:solidFill>
              </a:rPr>
            </a:br>
            <a:r>
              <a:rPr lang="en-US" sz="2400" dirty="0" err="1">
                <a:solidFill>
                  <a:schemeClr val="bg1"/>
                </a:solidFill>
              </a:rPr>
              <a:t>p</a:t>
            </a:r>
            <a:r>
              <a:rPr lang="en-US" sz="2400" dirty="0" err="1" smtClean="0">
                <a:solidFill>
                  <a:schemeClr val="bg1"/>
                </a:solidFill>
              </a:rPr>
              <a:t>kill</a:t>
            </a:r>
            <a:r>
              <a:rPr lang="en-US" sz="2400" dirty="0" smtClean="0">
                <a:solidFill>
                  <a:schemeClr val="accent6"/>
                </a:solidFill>
              </a:rPr>
              <a:t> =&gt; uses advanced search criteria.</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Examples:</a:t>
            </a:r>
            <a:br>
              <a:rPr lang="en-US" sz="2400" dirty="0" smtClean="0">
                <a:solidFill>
                  <a:schemeClr val="accent6"/>
                </a:solidFill>
              </a:rPr>
            </a:br>
            <a:r>
              <a:rPr lang="en-US" sz="2400" dirty="0" err="1" smtClean="0">
                <a:solidFill>
                  <a:schemeClr val="bg1"/>
                </a:solidFill>
              </a:rPr>
              <a:t>pkill</a:t>
            </a:r>
            <a:r>
              <a:rPr lang="en-US" sz="2400" dirty="0" smtClean="0">
                <a:solidFill>
                  <a:schemeClr val="bg1"/>
                </a:solidFill>
              </a:rPr>
              <a:t> –SIGKILL –u bob </a:t>
            </a:r>
            <a:r>
              <a:rPr lang="en-US" sz="2400" dirty="0" smtClean="0">
                <a:solidFill>
                  <a:schemeClr val="accent6"/>
                </a:solidFill>
              </a:rPr>
              <a:t>=&gt; kills all processes owned by bob.</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When Linux processes are started, they are started with a specific priority. By default, all regular processes are equal and started with the same priority (20). In some cases, it is useful to change the default priority that was assigned to the process when it was started. Use </a:t>
            </a:r>
            <a:r>
              <a:rPr lang="en-US" sz="2400" dirty="0" smtClean="0">
                <a:solidFill>
                  <a:schemeClr val="bg1"/>
                </a:solidFill>
              </a:rPr>
              <a:t>nice</a:t>
            </a:r>
            <a:r>
              <a:rPr lang="en-US" sz="2400" dirty="0" smtClean="0">
                <a:solidFill>
                  <a:schemeClr val="accent6"/>
                </a:solidFill>
              </a:rPr>
              <a:t>/</a:t>
            </a:r>
            <a:r>
              <a:rPr lang="en-US" sz="2400" dirty="0" err="1" smtClean="0">
                <a:solidFill>
                  <a:schemeClr val="bg1"/>
                </a:solidFill>
              </a:rPr>
              <a:t>renice</a:t>
            </a:r>
            <a:r>
              <a:rPr lang="en-US" sz="2400" dirty="0" smtClean="0">
                <a:solidFill>
                  <a:schemeClr val="accent6"/>
                </a:solidFill>
              </a:rPr>
              <a:t>.</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a:solidFill>
                  <a:srgbClr val="FF0000"/>
                </a:solidFill>
              </a:rPr>
              <a:t>:</a:t>
            </a:r>
            <a:r>
              <a:rPr lang="en-US" dirty="0">
                <a:solidFill>
                  <a:schemeClr val="accent6"/>
                </a:solidFill>
              </a:rPr>
              <a:t/>
            </a:r>
            <a:br>
              <a:rPr lang="en-US" dirty="0">
                <a:solidFill>
                  <a:schemeClr val="accent6"/>
                </a:solidFill>
              </a:rPr>
            </a:br>
            <a:r>
              <a:rPr lang="en-US" sz="1800" dirty="0">
                <a:solidFill>
                  <a:schemeClr val="accent6"/>
                </a:solidFill>
              </a:rPr>
              <a:t>1. Explain in class what does ‘load average’ metric means.</a:t>
            </a:r>
            <a:br>
              <a:rPr lang="en-US" sz="1800" dirty="0">
                <a:solidFill>
                  <a:schemeClr val="accent6"/>
                </a:solidFill>
              </a:rPr>
            </a:br>
            <a:r>
              <a:rPr lang="en-US" sz="1800" dirty="0">
                <a:solidFill>
                  <a:schemeClr val="accent6"/>
                </a:solidFill>
              </a:rPr>
              <a:t>2. Grep for ‘model name’ in ‘/proc/</a:t>
            </a:r>
            <a:r>
              <a:rPr lang="en-US" sz="1800" dirty="0" err="1">
                <a:solidFill>
                  <a:schemeClr val="accent6"/>
                </a:solidFill>
              </a:rPr>
              <a:t>cpuinfo</a:t>
            </a:r>
            <a:r>
              <a:rPr lang="en-US" sz="1800" dirty="0">
                <a:solidFill>
                  <a:schemeClr val="accent6"/>
                </a:solidFill>
              </a:rPr>
              <a:t>’, explain to your colleague sitting why you are searching in /</a:t>
            </a:r>
            <a:r>
              <a:rPr lang="en-US" sz="1800" dirty="0" smtClean="0">
                <a:solidFill>
                  <a:schemeClr val="accent6"/>
                </a:solidFill>
              </a:rPr>
              <a:t>proc</a:t>
            </a:r>
            <a:br>
              <a:rPr lang="en-US" sz="1800" dirty="0" smtClean="0">
                <a:solidFill>
                  <a:schemeClr val="accent6"/>
                </a:solidFill>
              </a:rPr>
            </a:br>
            <a:r>
              <a:rPr lang="en-US" sz="1800" dirty="0" smtClean="0">
                <a:solidFill>
                  <a:schemeClr val="accent6"/>
                </a:solidFill>
              </a:rPr>
              <a:t>3. Start a process with ‘</a:t>
            </a:r>
            <a:r>
              <a:rPr lang="en-US" sz="1800" dirty="0" smtClean="0">
                <a:solidFill>
                  <a:schemeClr val="bg1"/>
                </a:solidFill>
              </a:rPr>
              <a:t>nice –n 5 </a:t>
            </a:r>
            <a:r>
              <a:rPr lang="en-US" sz="1800" dirty="0" err="1" smtClean="0">
                <a:solidFill>
                  <a:schemeClr val="bg1"/>
                </a:solidFill>
              </a:rPr>
              <a:t>dd</a:t>
            </a:r>
            <a:r>
              <a:rPr lang="en-US" sz="1800" dirty="0" smtClean="0">
                <a:solidFill>
                  <a:schemeClr val="bg1"/>
                </a:solidFill>
              </a:rPr>
              <a:t> if=/dev/zero of=/dev/null &amp;</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Find PID of the above process, and change </a:t>
            </a:r>
            <a:r>
              <a:rPr lang="en-US" sz="1800" smtClean="0">
                <a:solidFill>
                  <a:schemeClr val="accent6"/>
                </a:solidFill>
              </a:rPr>
              <a:t>it’s priority to 10.</a:t>
            </a:r>
            <a:r>
              <a:rPr lang="en-US" sz="1800" dirty="0">
                <a:solidFill>
                  <a:schemeClr val="accent6"/>
                </a:solidFill>
              </a:rPr>
              <a:t/>
            </a:r>
            <a:br>
              <a:rPr lang="en-US" sz="1800" dirty="0">
                <a:solidFill>
                  <a:schemeClr val="accent6"/>
                </a:solidFill>
              </a:rPr>
            </a:br>
            <a:endParaRPr lang="en-US" sz="1800" dirty="0"/>
          </a:p>
        </p:txBody>
      </p:sp>
    </p:spTree>
    <p:extLst>
      <p:ext uri="{BB962C8B-B14F-4D97-AF65-F5344CB8AC3E}">
        <p14:creationId xmlns:p14="http://schemas.microsoft.com/office/powerpoint/2010/main" val="267300087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1945</TotalTime>
  <Words>240</Words>
  <Application>Microsoft Office PowerPoint</Application>
  <PresentationFormat>On-screen Show (4:3)</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                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       “Blue” partition.           Exercises:  1. Create a file in your home directory. 2. List it’s permissions.  4. Do you think it’s safe to let the root user to log in inside a server from remote ( SSH ) ?   </vt:lpstr>
      <vt:lpstr>  How devices are represented in Linux ?  In Linux, for the most part you have ‘Character’ and ‘Block’ devices. Exercises: 1. ls –l tty0 2. ls –l /dev/sda All devices in Linux are under /dev directory or file system.  Block devices can be cached in memory and read back from cache, writes can be buffered. Character devices writing/reading is an immediate action.  An interface is a channel capable of transferring data in parallel mode – transmitting multiple bits simultaneously. The most common interfaces are SCSI and SATA. Linux started representing the device with the SCSI/IDE interfaces and continued with just SCSI, no matter that the hard disk might use SATA. IDEs are no longer used. </vt:lpstr>
      <vt:lpstr>               When the personal computer was invented in early 1982s, a system was needed to defines hard disk layout. It became known as Master Boot Record(MBR). It is stored on the first sector and represents how the hard disk is partitioned and it also loads the boot loader. The limitation of MBR is that only 4 partitions could be created. A workaround is to create an extended partition, within it, a number of logical partitions.         </vt:lpstr>
      <vt:lpstr>PowerPoint Presentation</vt:lpstr>
      <vt:lpstr>   Let’s do this together! 1. (while true; do echo “I smell Linux power”; sleep 1; done) 2. Are u able to use the shell ? Ctrl + Z;  3. Run jobs, anything familiar there ?  4. Run fg 1, what do you think happened ?  5. Run the first command in the background, but add –n to echo and change it to Unix power.  Tasks on Linux are started as processes. Once process can start several worker threads. As a Linux admin, you cannot manage individual threads, it is the programmer of the multithreaded application that has to define how threads relate to one another.  </vt:lpstr>
      <vt:lpstr>              </vt:lpstr>
      <vt:lpstr>                             Exercises: 1. List your processes and try to gently kill a process that is not needed. 2. See the result, run the killed process again and try to brutally kill it. 3. Try to kill the first systemd process, what happens  ? 4. Run pstree to see a tree representation of all running processes.  killall =&gt; send a signal to one or more processes matching selection criteria. pkill =&gt; uses advanced search criteria.  Examples: pkill –SIGKILL –u bob =&gt; kills all processes owned by bob.  When Linux processes are started, they are started with a specific priority. By default, all regular processes are equal and started with the same priority (20). In some cases, it is useful to change the default priority that was assigned to the process when it was started. Use nice/renice.                    </vt:lpstr>
      <vt:lpstr>        Homework: 1. Explain in class what does ‘load average’ metric means. 2. Grep for ‘model name’ in ‘/proc/cpuinfo’, explain to your colleague sitting why you are searching in /proc 3. Start a process with ‘nice –n 5 dd if=/dev/zero of=/dev/null &amp;’ 4. Find PID of the above process, and change it’s priority to 10.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570</cp:revision>
  <dcterms:created xsi:type="dcterms:W3CDTF">2015-03-24T20:13:30Z</dcterms:created>
  <dcterms:modified xsi:type="dcterms:W3CDTF">2016-12-08T11:21:46Z</dcterms:modified>
</cp:coreProperties>
</file>