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85" r:id="rId2"/>
    <p:sldId id="294" r:id="rId3"/>
    <p:sldId id="295" r:id="rId4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lichev, Iliya" initials="BI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03" autoAdjust="0"/>
    <p:restoredTop sz="92239" autoAdjust="0"/>
  </p:normalViewPr>
  <p:slideViewPr>
    <p:cSldViewPr>
      <p:cViewPr varScale="1">
        <p:scale>
          <a:sx n="69" d="100"/>
          <a:sy n="69" d="100"/>
        </p:scale>
        <p:origin x="117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861919-8521-4274-BB91-998CD62CEE44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2BCF9D-D7FD-459D-AAE8-97A015896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86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7.5.2017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7.5.2017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7.5.2017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7.5.2017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7.5.2017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7.5.2017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7.5.2017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7.5.2017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7.5.2017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7.5.2017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7.5.2017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7.5.2017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What is Configuration </a:t>
            </a:r>
            <a:r>
              <a:rPr lang="en-US" sz="2000" dirty="0">
                <a:solidFill>
                  <a:schemeClr val="accent6"/>
                </a:solidFill>
              </a:rPr>
              <a:t>management </a:t>
            </a:r>
            <a:r>
              <a:rPr lang="en-US" sz="2000" dirty="0" smtClean="0">
                <a:solidFill>
                  <a:schemeClr val="accent6"/>
                </a:solidFill>
              </a:rPr>
              <a:t>?</a:t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Wikipedia =&gt;  </a:t>
            </a:r>
            <a:r>
              <a:rPr lang="en-US" sz="2000" dirty="0">
                <a:solidFill>
                  <a:schemeClr val="accent6"/>
                </a:solidFill>
              </a:rPr>
              <a:t>Configuration management (CM) is a systems engineering process for establishing and maintaining consistency of a product's performance, functional, and physical attributes with its requirements, design, and operational information throughout its </a:t>
            </a:r>
            <a:r>
              <a:rPr lang="en-US" sz="2000" dirty="0" smtClean="0">
                <a:solidFill>
                  <a:schemeClr val="accent6"/>
                </a:solidFill>
              </a:rPr>
              <a:t>life.</a:t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In our context</a:t>
            </a:r>
            <a:r>
              <a:rPr lang="bg-BG" sz="2000" dirty="0" smtClean="0">
                <a:solidFill>
                  <a:schemeClr val="accent6"/>
                </a:solidFill>
              </a:rPr>
              <a:t>, </a:t>
            </a:r>
            <a:r>
              <a:rPr lang="en-US" sz="2000" dirty="0" smtClean="0">
                <a:solidFill>
                  <a:schemeClr val="accent6"/>
                </a:solidFill>
              </a:rPr>
              <a:t>managing a set of servers from one central location using a tool called </a:t>
            </a:r>
            <a:r>
              <a:rPr lang="en-US" sz="2000" dirty="0" err="1" smtClean="0">
                <a:solidFill>
                  <a:schemeClr val="accent6"/>
                </a:solidFill>
              </a:rPr>
              <a:t>Ansible</a:t>
            </a:r>
            <a:r>
              <a:rPr lang="en-US" sz="2000" dirty="0" smtClean="0">
                <a:solidFill>
                  <a:schemeClr val="accent6"/>
                </a:solidFill>
              </a:rPr>
              <a:t> </a:t>
            </a:r>
            <a:r>
              <a:rPr lang="en-US" sz="2000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 </a:t>
            </a:r>
            <a:br>
              <a:rPr lang="en-US" sz="2000" dirty="0" smtClean="0">
                <a:solidFill>
                  <a:schemeClr val="accent6"/>
                </a:solidFill>
                <a:sym typeface="Wingdings" panose="05000000000000000000" pitchFamily="2" charset="2"/>
              </a:rPr>
            </a:br>
            <a:r>
              <a:rPr lang="en-US" sz="2000" dirty="0">
                <a:solidFill>
                  <a:schemeClr val="accent6"/>
                </a:solidFill>
                <a:sym typeface="Wingdings" panose="05000000000000000000" pitchFamily="2" charset="2"/>
              </a:rPr>
              <a:t/>
            </a:r>
            <a:br>
              <a:rPr lang="en-US" sz="2000" dirty="0">
                <a:solidFill>
                  <a:schemeClr val="accent6"/>
                </a:solidFill>
                <a:sym typeface="Wingdings" panose="05000000000000000000" pitchFamily="2" charset="2"/>
              </a:rPr>
            </a:br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Exercises:</a:t>
            </a:r>
            <a:r>
              <a:rPr lang="en-US" sz="2000" dirty="0" smtClean="0">
                <a:solidFill>
                  <a:schemeClr val="accent6"/>
                </a:solidFill>
                <a:sym typeface="Wingdings" panose="05000000000000000000" pitchFamily="2" charset="2"/>
              </a:rPr>
              <a:t/>
            </a:r>
            <a:br>
              <a:rPr lang="en-US" sz="2000" dirty="0" smtClean="0">
                <a:solidFill>
                  <a:schemeClr val="accent6"/>
                </a:solidFill>
                <a:sym typeface="Wingdings" panose="05000000000000000000" pitchFamily="2" charset="2"/>
              </a:rPr>
            </a:br>
            <a:r>
              <a:rPr lang="en-US" sz="2000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1. </a:t>
            </a:r>
            <a:r>
              <a:rPr lang="en-US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yum info </a:t>
            </a:r>
            <a:r>
              <a:rPr lang="en-US" sz="20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ansible</a:t>
            </a:r>
            <a:r>
              <a:rPr lang="en-US" sz="2000" dirty="0" smtClean="0">
                <a:solidFill>
                  <a:schemeClr val="accent6"/>
                </a:solidFill>
                <a:sym typeface="Wingdings" panose="05000000000000000000" pitchFamily="2" charset="2"/>
              </a:rPr>
              <a:t/>
            </a:r>
            <a:br>
              <a:rPr lang="en-US" sz="2000" dirty="0" smtClean="0">
                <a:solidFill>
                  <a:schemeClr val="accent6"/>
                </a:solidFill>
                <a:sym typeface="Wingdings" panose="05000000000000000000" pitchFamily="2" charset="2"/>
              </a:rPr>
            </a:br>
            <a:r>
              <a:rPr lang="en-US" sz="2000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2. </a:t>
            </a:r>
            <a:r>
              <a:rPr lang="en-US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yum –y install </a:t>
            </a:r>
            <a:r>
              <a:rPr lang="en-US" sz="20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ansible</a:t>
            </a:r>
            <a:r>
              <a:rPr lang="en-US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/>
            </a:r>
            <a:br>
              <a:rPr lang="en-US" sz="2000" dirty="0" smtClean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en-US" sz="2000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3. </a:t>
            </a:r>
            <a:r>
              <a:rPr lang="en-US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man </a:t>
            </a:r>
            <a:r>
              <a:rPr lang="en-US" sz="20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ansible</a:t>
            </a: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> </a:t>
            </a:r>
            <a:endParaRPr lang="en-US" sz="16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592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endParaRPr lang="en-US" sz="1600" dirty="0">
              <a:solidFill>
                <a:schemeClr val="accent6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846138"/>
            <a:ext cx="88392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6"/>
                </a:solidFill>
              </a:rPr>
              <a:t>Ansible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depends on SSH access to the servers you are managing. </a:t>
            </a:r>
            <a:r>
              <a:rPr lang="en-US" dirty="0" err="1" smtClean="0">
                <a:solidFill>
                  <a:schemeClr val="accent6"/>
                </a:solidFill>
              </a:rPr>
              <a:t>Ansible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works best when you have SSH public key authentication configured so that you don’t have to use passwords to access your hosts.</a:t>
            </a:r>
          </a:p>
          <a:p>
            <a:endParaRPr lang="en-US" dirty="0" smtClean="0">
              <a:solidFill>
                <a:schemeClr val="accent6"/>
              </a:solidFill>
            </a:endParaRPr>
          </a:p>
          <a:p>
            <a:r>
              <a:rPr lang="en-US" dirty="0" err="1" smtClean="0">
                <a:solidFill>
                  <a:schemeClr val="accent6"/>
                </a:solidFill>
              </a:rPr>
              <a:t>Ansible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uses an inventory file to determine what hosts to work against. In its simplest form, an inventory file is just a text file containing a list of host names or IP addresses - one on each line. </a:t>
            </a:r>
          </a:p>
          <a:p>
            <a:endParaRPr lang="en-US" dirty="0" smtClean="0">
              <a:solidFill>
                <a:schemeClr val="accent6"/>
              </a:solidFill>
            </a:endParaRPr>
          </a:p>
          <a:p>
            <a:r>
              <a:rPr lang="en-US" dirty="0" smtClean="0">
                <a:solidFill>
                  <a:schemeClr val="accent6"/>
                </a:solidFill>
              </a:rPr>
              <a:t>The default location is 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etc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ansible</a:t>
            </a:r>
            <a:r>
              <a:rPr lang="en-US" dirty="0" smtClean="0">
                <a:solidFill>
                  <a:schemeClr val="bg1"/>
                </a:solidFill>
              </a:rPr>
              <a:t>/hosts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accent6"/>
                </a:solidFill>
              </a:rPr>
              <a:t>Ansible</a:t>
            </a:r>
            <a:r>
              <a:rPr lang="en-US" dirty="0">
                <a:solidFill>
                  <a:schemeClr val="accent6"/>
                </a:solidFill>
              </a:rPr>
              <a:t> will attempt to remote connect to the machines using your current user name, just like SSH would. To override the remote user name, just use the ‘</a:t>
            </a:r>
            <a:r>
              <a:rPr lang="en-US" dirty="0">
                <a:solidFill>
                  <a:schemeClr val="bg1"/>
                </a:solidFill>
              </a:rPr>
              <a:t>-u</a:t>
            </a:r>
            <a:r>
              <a:rPr lang="en-US" dirty="0">
                <a:solidFill>
                  <a:schemeClr val="accent6"/>
                </a:solidFill>
              </a:rPr>
              <a:t>’ parameter.</a:t>
            </a:r>
            <a:endParaRPr lang="en-US" dirty="0" smtClean="0">
              <a:solidFill>
                <a:schemeClr val="accent6"/>
              </a:solidFill>
            </a:endParaRPr>
          </a:p>
          <a:p>
            <a:endParaRPr lang="en-US" dirty="0" smtClean="0">
              <a:solidFill>
                <a:schemeClr val="accent6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Exercises: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	1. add ‘</a:t>
            </a:r>
            <a:r>
              <a:rPr lang="en-US" dirty="0" err="1" smtClean="0">
                <a:solidFill>
                  <a:schemeClr val="bg1"/>
                </a:solidFill>
              </a:rPr>
              <a:t>ansible</a:t>
            </a:r>
            <a:r>
              <a:rPr lang="en-US" dirty="0" smtClean="0">
                <a:solidFill>
                  <a:schemeClr val="accent6"/>
                </a:solidFill>
              </a:rPr>
              <a:t>’ user to the </a:t>
            </a:r>
            <a:r>
              <a:rPr lang="en-US" dirty="0" err="1" smtClean="0">
                <a:solidFill>
                  <a:schemeClr val="accent6"/>
                </a:solidFill>
              </a:rPr>
              <a:t>ansible</a:t>
            </a:r>
            <a:r>
              <a:rPr lang="en-US" dirty="0" smtClean="0">
                <a:solidFill>
                  <a:schemeClr val="accent6"/>
                </a:solidFill>
              </a:rPr>
              <a:t> server as </a:t>
            </a:r>
            <a:r>
              <a:rPr lang="en-US" dirty="0" err="1" smtClean="0">
                <a:solidFill>
                  <a:schemeClr val="bg1"/>
                </a:solidFill>
              </a:rPr>
              <a:t>sudo</a:t>
            </a:r>
            <a:r>
              <a:rPr lang="en-US" dirty="0" smtClean="0">
                <a:solidFill>
                  <a:schemeClr val="accent6"/>
                </a:solidFill>
              </a:rPr>
              <a:t>. Generate </a:t>
            </a:r>
            <a:r>
              <a:rPr lang="en-US" dirty="0" err="1" smtClean="0">
                <a:solidFill>
                  <a:schemeClr val="bg1"/>
                </a:solidFill>
              </a:rPr>
              <a:t>ssh</a:t>
            </a:r>
            <a:r>
              <a:rPr lang="en-US" dirty="0" smtClean="0">
                <a:solidFill>
                  <a:schemeClr val="bg1"/>
                </a:solidFill>
              </a:rPr>
              <a:t>-keys</a:t>
            </a:r>
            <a:r>
              <a:rPr lang="en-US" dirty="0" smtClean="0">
                <a:solidFill>
                  <a:schemeClr val="accent6"/>
                </a:solidFill>
              </a:rPr>
              <a:t> for him, set its password to ‘</a:t>
            </a:r>
            <a:r>
              <a:rPr lang="en-US" dirty="0" err="1" smtClean="0">
                <a:solidFill>
                  <a:schemeClr val="bg1"/>
                </a:solidFill>
              </a:rPr>
              <a:t>linuxacademy</a:t>
            </a:r>
            <a:r>
              <a:rPr lang="en-US" dirty="0" smtClean="0">
                <a:solidFill>
                  <a:schemeClr val="accent6"/>
                </a:solidFill>
              </a:rPr>
              <a:t>’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	2. add ‘</a:t>
            </a:r>
            <a:r>
              <a:rPr lang="en-US" dirty="0" err="1" smtClean="0">
                <a:solidFill>
                  <a:schemeClr val="bg1"/>
                </a:solidFill>
              </a:rPr>
              <a:t>ansible</a:t>
            </a:r>
            <a:r>
              <a:rPr lang="en-US" dirty="0" smtClean="0">
                <a:solidFill>
                  <a:schemeClr val="accent6"/>
                </a:solidFill>
              </a:rPr>
              <a:t>’ user to the </a:t>
            </a:r>
            <a:r>
              <a:rPr lang="en-US" dirty="0" err="1" smtClean="0">
                <a:solidFill>
                  <a:schemeClr val="accent6"/>
                </a:solidFill>
              </a:rPr>
              <a:t>ansible</a:t>
            </a:r>
            <a:r>
              <a:rPr lang="en-US" dirty="0" smtClean="0">
                <a:solidFill>
                  <a:schemeClr val="accent6"/>
                </a:solidFill>
              </a:rPr>
              <a:t> slave node. Repeat the password.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	3. </a:t>
            </a:r>
            <a:r>
              <a:rPr lang="en-US" dirty="0" err="1" smtClean="0">
                <a:solidFill>
                  <a:schemeClr val="bg1"/>
                </a:solidFill>
              </a:rPr>
              <a:t>ansible</a:t>
            </a:r>
            <a:r>
              <a:rPr lang="en-US" dirty="0" smtClean="0">
                <a:solidFill>
                  <a:schemeClr val="bg1"/>
                </a:solidFill>
              </a:rPr>
              <a:t> all –m ping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accent6"/>
                </a:solidFill>
              </a:rPr>
              <a:t>4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r>
              <a:rPr lang="en-US" dirty="0" err="1" smtClean="0">
                <a:solidFill>
                  <a:schemeClr val="bg1"/>
                </a:solidFill>
              </a:rPr>
              <a:t>ansible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all -m ping -u </a:t>
            </a:r>
            <a:r>
              <a:rPr lang="en-US" dirty="0" err="1">
                <a:solidFill>
                  <a:schemeClr val="bg1"/>
                </a:solidFill>
              </a:rPr>
              <a:t>ansible</a:t>
            </a:r>
            <a:r>
              <a:rPr lang="en-US" dirty="0">
                <a:solidFill>
                  <a:schemeClr val="bg1"/>
                </a:solidFill>
              </a:rPr>
              <a:t> --ask-pass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accent6"/>
                </a:solidFill>
              </a:rPr>
              <a:t>5. Google search about </a:t>
            </a:r>
            <a:r>
              <a:rPr lang="en-US" dirty="0" err="1" smtClean="0">
                <a:solidFill>
                  <a:schemeClr val="accent6"/>
                </a:solidFill>
              </a:rPr>
              <a:t>Ansible</a:t>
            </a:r>
            <a:r>
              <a:rPr lang="en-US" dirty="0" smtClean="0">
                <a:solidFill>
                  <a:schemeClr val="accent6"/>
                </a:solidFill>
              </a:rPr>
              <a:t> modules.</a:t>
            </a:r>
          </a:p>
          <a:p>
            <a:r>
              <a:rPr lang="en-US" dirty="0">
                <a:solidFill>
                  <a:schemeClr val="accent6"/>
                </a:solidFill>
              </a:rPr>
              <a:t>	</a:t>
            </a:r>
            <a:r>
              <a:rPr lang="en-US" dirty="0" smtClean="0">
                <a:solidFill>
                  <a:schemeClr val="accent6"/>
                </a:solidFill>
              </a:rPr>
              <a:t>6. Discussion between 3 and 4.</a:t>
            </a:r>
            <a:endParaRPr lang="en-US" dirty="0">
              <a:solidFill>
                <a:schemeClr val="accent6"/>
              </a:solidFill>
            </a:endParaRPr>
          </a:p>
          <a:p>
            <a:r>
              <a:rPr lang="en-US" dirty="0" smtClean="0"/>
              <a:t>- </a:t>
            </a:r>
            <a:r>
              <a:rPr lang="en-US" dirty="0"/>
              <a:t>one on each line. For example:</a:t>
            </a:r>
          </a:p>
        </p:txBody>
      </p:sp>
    </p:spTree>
    <p:extLst>
      <p:ext uri="{BB962C8B-B14F-4D97-AF65-F5344CB8AC3E}">
        <p14:creationId xmlns:p14="http://schemas.microsoft.com/office/powerpoint/2010/main" val="189524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Running a live command on all nodes</a:t>
            </a: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Exercises:</a:t>
            </a: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 err="1" smtClean="0">
                <a:solidFill>
                  <a:schemeClr val="bg1"/>
                </a:solidFill>
              </a:rPr>
              <a:t>ansible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all -a "/bin/echo </a:t>
            </a:r>
            <a:r>
              <a:rPr lang="en-US" sz="2000" dirty="0" smtClean="0">
                <a:solidFill>
                  <a:schemeClr val="bg1"/>
                </a:solidFill>
              </a:rPr>
              <a:t>hello“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err="1" smtClean="0">
                <a:solidFill>
                  <a:schemeClr val="bg1"/>
                </a:solidFill>
              </a:rPr>
              <a:t>ansible</a:t>
            </a:r>
            <a:r>
              <a:rPr lang="en-US" sz="2000" dirty="0" smtClean="0">
                <a:solidFill>
                  <a:schemeClr val="bg1"/>
                </a:solidFill>
              </a:rPr>
              <a:t> all -a “</a:t>
            </a:r>
            <a:r>
              <a:rPr lang="en-US" sz="2000" dirty="0" err="1" smtClean="0">
                <a:solidFill>
                  <a:schemeClr val="bg1"/>
                </a:solidFill>
              </a:rPr>
              <a:t>df</a:t>
            </a:r>
            <a:r>
              <a:rPr lang="en-US" sz="2000" dirty="0" smtClean="0">
                <a:solidFill>
                  <a:schemeClr val="bg1"/>
                </a:solidFill>
              </a:rPr>
              <a:t> –</a:t>
            </a:r>
            <a:r>
              <a:rPr lang="en-US" sz="2000" dirty="0" err="1" smtClean="0">
                <a:solidFill>
                  <a:schemeClr val="bg1"/>
                </a:solidFill>
              </a:rPr>
              <a:t>hT</a:t>
            </a:r>
            <a:r>
              <a:rPr lang="en-US" sz="2000" dirty="0" smtClean="0">
                <a:solidFill>
                  <a:schemeClr val="bg1"/>
                </a:solidFill>
              </a:rPr>
              <a:t> | </a:t>
            </a:r>
            <a:r>
              <a:rPr lang="en-US" sz="2000" dirty="0" err="1" smtClean="0">
                <a:solidFill>
                  <a:schemeClr val="bg1"/>
                </a:solidFill>
              </a:rPr>
              <a:t>grep</a:t>
            </a:r>
            <a:r>
              <a:rPr lang="en-US" sz="2000" dirty="0" smtClean="0">
                <a:solidFill>
                  <a:schemeClr val="bg1"/>
                </a:solidFill>
              </a:rPr>
              <a:t> –v </a:t>
            </a:r>
            <a:r>
              <a:rPr lang="en-US" sz="2000" dirty="0" err="1" smtClean="0">
                <a:solidFill>
                  <a:schemeClr val="bg1"/>
                </a:solidFill>
              </a:rPr>
              <a:t>tmfs</a:t>
            </a:r>
            <a:r>
              <a:rPr lang="en-US" sz="2000" dirty="0" smtClean="0">
                <a:solidFill>
                  <a:schemeClr val="bg1"/>
                </a:solidFill>
              </a:rPr>
              <a:t>”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/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Did you see, we could get information about our nodes without loosing time to login and check, </a:t>
            </a:r>
            <a:r>
              <a:rPr lang="en-US" sz="2000" smtClean="0">
                <a:solidFill>
                  <a:schemeClr val="accent6"/>
                </a:solidFill>
              </a:rPr>
              <a:t>so great ! 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810000"/>
            <a:ext cx="8229600" cy="45259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741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3230</TotalTime>
  <Words>120</Words>
  <Application>Microsoft Office PowerPoint</Application>
  <PresentationFormat>On-screen Show (4:3)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Theme</vt:lpstr>
      <vt:lpstr>                     What is Configuration management ?  Wikipedia =&gt;  Configuration management (CM) is a systems engineering process for establishing and maintaining consistency of a product's performance, functional, and physical attributes with its requirements, design, and operational information throughout its life.  In our context, managing a set of servers from one central location using a tool called Ansible    Exercises: 1. yum info ansible 2. yum –y install ansible 3. man ansible   </vt:lpstr>
      <vt:lpstr>                                     </vt:lpstr>
      <vt:lpstr>    Running a live command on all nodes Exercises: ansible all -a "/bin/echo hello“ ansible all -a “df –hT | grep –v tmfs”  Did you see, we could get information about our nodes without loosing time to login and check, so great !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ifbeli</cp:lastModifiedBy>
  <cp:revision>983</cp:revision>
  <dcterms:created xsi:type="dcterms:W3CDTF">2015-03-24T20:13:30Z</dcterms:created>
  <dcterms:modified xsi:type="dcterms:W3CDTF">2017-05-07T19:17:02Z</dcterms:modified>
</cp:coreProperties>
</file>