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6" r:id="rId3"/>
    <p:sldId id="274" r:id="rId4"/>
    <p:sldId id="277" r:id="rId5"/>
    <p:sldId id="271" r:id="rId6"/>
    <p:sldId id="266" r:id="rId7"/>
    <p:sldId id="258" r:id="rId8"/>
    <p:sldId id="257" r:id="rId9"/>
    <p:sldId id="275" r:id="rId1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77" autoAdjust="0"/>
    <p:restoredTop sz="94622"/>
  </p:normalViewPr>
  <p:slideViewPr>
    <p:cSldViewPr>
      <p:cViewPr varScale="1">
        <p:scale>
          <a:sx n="78" d="100"/>
          <a:sy n="78" d="100"/>
        </p:scale>
        <p:origin x="148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4FDBA-27FC-E44F-AA15-55042CCDDDD7}" type="datetimeFigureOut">
              <a:rPr lang="en-US" smtClean="0"/>
              <a:t>4/5/17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E4D46-35BE-944B-B27D-7CD793E165E7}" type="slidenum">
              <a:rPr lang="en-US" smtClean="0"/>
              <a:t>‹#›</a:t>
            </a:fld>
            <a:endParaRPr lang="en-US"/>
          </a:p>
        </p:txBody>
      </p:sp>
    </p:spTree>
    <p:extLst>
      <p:ext uri="{BB962C8B-B14F-4D97-AF65-F5344CB8AC3E}">
        <p14:creationId xmlns:p14="http://schemas.microsoft.com/office/powerpoint/2010/main" val="1279203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E4D46-35BE-944B-B27D-7CD793E165E7}" type="slidenum">
              <a:rPr lang="en-US" smtClean="0"/>
              <a:t>4</a:t>
            </a:fld>
            <a:endParaRPr lang="en-US"/>
          </a:p>
        </p:txBody>
      </p:sp>
    </p:spTree>
    <p:extLst>
      <p:ext uri="{BB962C8B-B14F-4D97-AF65-F5344CB8AC3E}">
        <p14:creationId xmlns:p14="http://schemas.microsoft.com/office/powerpoint/2010/main" val="1108955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E4D46-35BE-944B-B27D-7CD793E165E7}" type="slidenum">
              <a:rPr lang="en-US" smtClean="0"/>
              <a:t>6</a:t>
            </a:fld>
            <a:endParaRPr lang="en-US"/>
          </a:p>
        </p:txBody>
      </p:sp>
    </p:spTree>
    <p:extLst>
      <p:ext uri="{BB962C8B-B14F-4D97-AF65-F5344CB8AC3E}">
        <p14:creationId xmlns:p14="http://schemas.microsoft.com/office/powerpoint/2010/main" val="18339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A process is a running instance of launched, executable program(browser, office suite).</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 process consist of</a:t>
            </a:r>
            <a:br>
              <a:rPr lang="en-US" sz="3100" dirty="0" smtClean="0">
                <a:solidFill>
                  <a:schemeClr val="accent6"/>
                </a:solidFill>
              </a:rPr>
            </a:br>
            <a:r>
              <a:rPr lang="en-US" sz="3100" dirty="0" smtClean="0">
                <a:solidFill>
                  <a:schemeClr val="accent6"/>
                </a:solidFill>
              </a:rPr>
              <a:t>an address space of allocated memory.</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Security properties, including ownership credentials and privileges.</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One or more execution threads of program code.</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A process state.</a:t>
            </a: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1371600" y="714544"/>
            <a:ext cx="7924800" cy="2308324"/>
          </a:xfrm>
          <a:prstGeom prst="rect">
            <a:avLst/>
          </a:prstGeom>
          <a:noFill/>
        </p:spPr>
        <p:txBody>
          <a:bodyPr wrap="square" rtlCol="0">
            <a:spAutoFit/>
          </a:bodyPr>
          <a:lstStyle/>
          <a:p>
            <a:r>
              <a:rPr lang="en-US" sz="3600" dirty="0">
                <a:ln w="0"/>
                <a:solidFill>
                  <a:schemeClr val="accent1"/>
                </a:solidFill>
                <a:effectLst>
                  <a:outerShdw blurRad="38100" dist="25400" dir="5400000" algn="ctr" rotWithShape="0">
                    <a:srgbClr val="6E747A">
                      <a:alpha val="43000"/>
                    </a:srgbClr>
                  </a:outerShdw>
                </a:effectLst>
              </a:rPr>
              <a:t>	</a:t>
            </a:r>
            <a:r>
              <a:rPr lang="en-US" sz="3600" dirty="0" smtClean="0">
                <a:ln w="0"/>
                <a:solidFill>
                  <a:schemeClr val="accent1"/>
                </a:solidFill>
                <a:effectLst>
                  <a:outerShdw blurRad="38100" dist="25400" dir="5400000" algn="ctr" rotWithShape="0">
                    <a:srgbClr val="6E747A">
                      <a:alpha val="43000"/>
                    </a:srgbClr>
                  </a:outerShdw>
                </a:effectLst>
              </a:rPr>
              <a:t>	</a:t>
            </a:r>
            <a:r>
              <a:rPr lang="en-US" sz="3600" dirty="0" smtClean="0">
                <a:ln w="0"/>
                <a:solidFill>
                  <a:schemeClr val="accent1"/>
                </a:solidFill>
                <a:effectLst>
                  <a:outerShdw blurRad="38100" dist="25400" dir="5400000" algn="ctr" rotWithShape="0">
                    <a:srgbClr val="6E747A">
                      <a:alpha val="43000"/>
                    </a:srgbClr>
                  </a:outerShdw>
                </a:effectLst>
              </a:rPr>
              <a:t>Processes</a:t>
            </a:r>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An</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A</a:t>
            </a:r>
            <a:br>
              <a:rPr lang="en-US" sz="3200" dirty="0" smtClean="0"/>
            </a:br>
            <a:r>
              <a:rPr lang="en-US" sz="2700" dirty="0" smtClean="0">
                <a:solidFill>
                  <a:schemeClr val="accent6"/>
                </a:solidFill>
              </a:rPr>
              <a:t>An existing (parent) process duplicates its own address space(fork) to create a new (child) process structure.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Every new process is assigned a unique process ID(PID) for tracking and security. The PID and the parent’s process ID(PPID) are elements of the new process environment</a:t>
            </a:r>
            <a:r>
              <a:rPr lang="en-US" sz="3200" dirty="0" smtClean="0">
                <a:solidFill>
                  <a:schemeClr val="accent6"/>
                </a:solidFill>
              </a:rPr>
              <a:t>.</a:t>
            </a:r>
            <a:br>
              <a:rPr lang="en-US" sz="3200" dirty="0" smtClean="0">
                <a:solidFill>
                  <a:schemeClr val="accent6"/>
                </a:solidFill>
              </a:rPr>
            </a:br>
            <a:r>
              <a:rPr lang="en-US" sz="3200" dirty="0">
                <a:solidFill>
                  <a:schemeClr val="accent6"/>
                </a:solidFill>
              </a:rPr>
              <a:t/>
            </a:r>
            <a:br>
              <a:rPr lang="en-US" sz="3200" dirty="0">
                <a:solidFill>
                  <a:schemeClr val="accent6"/>
                </a:solidFill>
              </a:rPr>
            </a:b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314" y="3886200"/>
            <a:ext cx="8229600" cy="2217992"/>
          </a:xfrm>
        </p:spPr>
      </p:pic>
    </p:spTree>
    <p:extLst>
      <p:ext uri="{BB962C8B-B14F-4D97-AF65-F5344CB8AC3E}">
        <p14:creationId xmlns:p14="http://schemas.microsoft.com/office/powerpoint/2010/main" val="125025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Listing </a:t>
            </a:r>
            <a:r>
              <a:rPr lang="en-US" sz="2000" dirty="0">
                <a:solidFill>
                  <a:schemeClr val="accent6"/>
                </a:solidFill>
              </a:rPr>
              <a:t>your processes: </a:t>
            </a:r>
            <a:br>
              <a:rPr lang="en-US" sz="2000" dirty="0">
                <a:solidFill>
                  <a:schemeClr val="accent6"/>
                </a:solidFill>
              </a:rPr>
            </a:br>
            <a:r>
              <a:rPr lang="en-US" sz="2000" dirty="0" err="1">
                <a:solidFill>
                  <a:schemeClr val="bg1"/>
                </a:solidFill>
              </a:rPr>
              <a:t>ps</a:t>
            </a:r>
            <a:r>
              <a:rPr lang="en-US" sz="2000" dirty="0">
                <a:solidFill>
                  <a:schemeClr val="bg1"/>
                </a:solidFill>
              </a:rPr>
              <a:t> –</a:t>
            </a:r>
            <a:r>
              <a:rPr lang="en-US" sz="2000" dirty="0" err="1">
                <a:solidFill>
                  <a:schemeClr val="bg1"/>
                </a:solidFill>
              </a:rPr>
              <a:t>ef</a:t>
            </a:r>
            <a:r>
              <a:rPr lang="en-US" sz="2000" dirty="0">
                <a:solidFill>
                  <a:schemeClr val="accent6"/>
                </a:solidFill>
              </a:rPr>
              <a:t> =&gt; if used without any arguments, </a:t>
            </a:r>
            <a:r>
              <a:rPr lang="en-US" sz="2000" dirty="0" err="1">
                <a:solidFill>
                  <a:schemeClr val="bg1"/>
                </a:solidFill>
              </a:rPr>
              <a:t>ps</a:t>
            </a:r>
            <a:r>
              <a:rPr lang="en-US" sz="2000" dirty="0">
                <a:solidFill>
                  <a:schemeClr val="accent6"/>
                </a:solidFill>
              </a:rPr>
              <a:t> shows only processes that have been started by the current user</a:t>
            </a:r>
            <a:r>
              <a:rPr lang="en-US" sz="2000" dirty="0" smtClean="0">
                <a:solidFill>
                  <a:schemeClr val="accent6"/>
                </a:solidFill>
              </a:rPr>
              <a:t>.</a:t>
            </a:r>
            <a:br>
              <a:rPr lang="en-US" sz="2000" dirty="0" smtClean="0">
                <a:solidFill>
                  <a:schemeClr val="accent6"/>
                </a:solidFill>
              </a:rPr>
            </a:br>
            <a:r>
              <a:rPr lang="en-US" sz="2000" dirty="0" err="1" smtClean="0">
                <a:solidFill>
                  <a:schemeClr val="bg1"/>
                </a:solidFill>
              </a:rPr>
              <a:t>ps</a:t>
            </a:r>
            <a:r>
              <a:rPr lang="en-US" sz="2000" dirty="0" smtClean="0">
                <a:solidFill>
                  <a:schemeClr val="bg1"/>
                </a:solidFill>
              </a:rPr>
              <a:t> aux </a:t>
            </a:r>
            <a:r>
              <a:rPr lang="en-US" sz="2000" dirty="0" smtClean="0">
                <a:solidFill>
                  <a:schemeClr val="accent6"/>
                </a:solidFill>
              </a:rPr>
              <a:t>=&gt; a more detailed info.</a:t>
            </a:r>
            <a:r>
              <a:rPr lang="en-US" sz="2000" dirty="0">
                <a:solidFill>
                  <a:schemeClr val="accent6"/>
                </a:solidFill>
              </a:rPr>
              <a:t/>
            </a:r>
            <a:br>
              <a:rPr lang="en-US" sz="2000" dirty="0">
                <a:solidFill>
                  <a:schemeClr val="accent6"/>
                </a:solidFill>
              </a:rPr>
            </a:br>
            <a:r>
              <a:rPr lang="en-US" sz="2000" dirty="0">
                <a:solidFill>
                  <a:schemeClr val="bg1"/>
                </a:solidFill>
              </a:rPr>
              <a:t>top</a:t>
            </a:r>
            <a:r>
              <a:rPr lang="en-US" sz="2000" dirty="0">
                <a:solidFill>
                  <a:schemeClr val="accent6"/>
                </a:solidFill>
              </a:rPr>
              <a:t> =&gt; gives an overview of the most active processes</a:t>
            </a:r>
            <a:r>
              <a:rPr lang="en-US" sz="2000" dirty="0" smtClean="0">
                <a:solidFill>
                  <a:schemeClr val="accent6"/>
                </a:solidFill>
              </a:rPr>
              <a:t>.</a:t>
            </a:r>
            <a:br>
              <a:rPr lang="en-US" sz="2000" dirty="0" smtClean="0">
                <a:solidFill>
                  <a:schemeClr val="accent6"/>
                </a:solidFill>
              </a:rPr>
            </a:br>
            <a:r>
              <a:rPr lang="en-US" sz="2000" dirty="0" err="1" smtClean="0">
                <a:solidFill>
                  <a:schemeClr val="bg1"/>
                </a:solidFill>
              </a:rPr>
              <a:t>pstree</a:t>
            </a:r>
            <a:r>
              <a:rPr lang="en-US" sz="2000" dirty="0" smtClean="0">
                <a:solidFill>
                  <a:schemeClr val="accent6"/>
                </a:solidFill>
              </a:rPr>
              <a:t> =&gt; display a tree of processes.</a:t>
            </a: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a:solidFill>
                  <a:schemeClr val="accent6"/>
                </a:solidFill>
              </a:rPr>
              <a:t/>
            </a:r>
            <a:br>
              <a:rPr lang="en-US" sz="2000" dirty="0">
                <a:solidFill>
                  <a:schemeClr val="accent6"/>
                </a:solidFill>
              </a:rPr>
            </a:br>
            <a:r>
              <a:rPr lang="en-US" sz="2000" dirty="0">
                <a:solidFill>
                  <a:schemeClr val="accent6"/>
                </a:solidFill>
              </a:rPr>
              <a:t>1. List all your processes</a:t>
            </a:r>
            <a:br>
              <a:rPr lang="en-US" sz="2000" dirty="0">
                <a:solidFill>
                  <a:schemeClr val="accent6"/>
                </a:solidFill>
              </a:rPr>
            </a:br>
            <a:r>
              <a:rPr lang="en-US" sz="2000" dirty="0">
                <a:solidFill>
                  <a:schemeClr val="accent6"/>
                </a:solidFill>
              </a:rPr>
              <a:t>2. Sort them by memory usage</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1600" dirty="0" smtClean="0">
                <a:solidFill>
                  <a:schemeClr val="accent6"/>
                </a:solidFill>
              </a:rPr>
              <a:t>Any process may create a child one. All processes are descendants of the first system process, which is </a:t>
            </a:r>
            <a:r>
              <a:rPr lang="en-US" sz="1600" dirty="0" err="1" smtClean="0">
                <a:solidFill>
                  <a:schemeClr val="accent6"/>
                </a:solidFill>
              </a:rPr>
              <a:t>systemd</a:t>
            </a:r>
            <a:r>
              <a:rPr lang="en-US" sz="1600" dirty="0" smtClean="0">
                <a:solidFill>
                  <a:schemeClr val="accent6"/>
                </a:solidFill>
              </a:rPr>
              <a:t>(1). Normally, a parent process sleeps while the child process run, setting a request(wait) to be signaled when the child completes.</a:t>
            </a:r>
            <a:r>
              <a:rPr lang="en-US" sz="2200" dirty="0" smtClean="0">
                <a:solidFill>
                  <a:schemeClr val="accent6"/>
                </a:solidFill>
              </a:rPr>
              <a:t/>
            </a:r>
            <a:br>
              <a:rPr lang="en-US" sz="2200" dirty="0" smtClean="0">
                <a:solidFill>
                  <a:schemeClr val="accent6"/>
                </a:solidFill>
              </a:rPr>
            </a:br>
            <a:r>
              <a:rPr lang="en-US" sz="2200" dirty="0" smtClean="0">
                <a:solidFill>
                  <a:srgbClr val="FF0000"/>
                </a:solidFill>
              </a:rPr>
              <a:t>Exercise:</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Find in the ‘</a:t>
            </a:r>
            <a:r>
              <a:rPr lang="en-US" sz="2200" dirty="0" err="1" smtClean="0">
                <a:solidFill>
                  <a:schemeClr val="bg2"/>
                </a:solidFill>
              </a:rPr>
              <a:t>ps</a:t>
            </a:r>
            <a:r>
              <a:rPr lang="en-US" sz="2200" dirty="0" smtClean="0">
                <a:solidFill>
                  <a:schemeClr val="accent6"/>
                </a:solidFill>
              </a:rPr>
              <a:t>’ man page does the STAT column value mean?</a:t>
            </a: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393502"/>
            <a:ext cx="4638675" cy="2426397"/>
          </a:xfrm>
          <a:prstGeom prst="rect">
            <a:avLst/>
          </a:prstGeom>
        </p:spPr>
      </p:pic>
    </p:spTree>
    <p:extLst>
      <p:ext uri="{BB962C8B-B14F-4D97-AF65-F5344CB8AC3E}">
        <p14:creationId xmlns:p14="http://schemas.microsoft.com/office/powerpoint/2010/main" val="258843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8227915"/>
              </p:ext>
            </p:extLst>
          </p:nvPr>
        </p:nvGraphicFramePr>
        <p:xfrm>
          <a:off x="609600" y="-208280"/>
          <a:ext cx="7924800" cy="7403488"/>
        </p:xfrm>
        <a:graphic>
          <a:graphicData uri="http://schemas.openxmlformats.org/drawingml/2006/table">
            <a:tbl>
              <a:tblPr firstRow="1" bandRow="1">
                <a:tableStyleId>{5C22544A-7EE6-4342-B048-85BDC9FD1C3A}</a:tableStyleId>
              </a:tblPr>
              <a:tblGrid>
                <a:gridCol w="2641600"/>
                <a:gridCol w="2641600"/>
                <a:gridCol w="2641600"/>
              </a:tblGrid>
              <a:tr h="568551">
                <a:tc>
                  <a:txBody>
                    <a:bodyPr/>
                    <a:lstStyle/>
                    <a:p>
                      <a:r>
                        <a:rPr lang="en-US" dirty="0" smtClean="0"/>
                        <a:t>Name</a:t>
                      </a:r>
                      <a:endParaRPr lang="en-US" dirty="0"/>
                    </a:p>
                  </a:txBody>
                  <a:tcPr/>
                </a:tc>
                <a:tc>
                  <a:txBody>
                    <a:bodyPr/>
                    <a:lstStyle/>
                    <a:p>
                      <a:r>
                        <a:rPr lang="en-US" dirty="0" smtClean="0"/>
                        <a:t>Flag</a:t>
                      </a:r>
                      <a:endParaRPr lang="en-US" dirty="0"/>
                    </a:p>
                  </a:txBody>
                  <a:tcPr/>
                </a:tc>
                <a:tc>
                  <a:txBody>
                    <a:bodyPr/>
                    <a:lstStyle/>
                    <a:p>
                      <a:r>
                        <a:rPr lang="en-US" dirty="0" smtClean="0"/>
                        <a:t>Kernel-defined state name</a:t>
                      </a:r>
                      <a:r>
                        <a:rPr lang="en-US" baseline="0" dirty="0" smtClean="0"/>
                        <a:t> and </a:t>
                      </a:r>
                      <a:r>
                        <a:rPr lang="en-US" baseline="0" dirty="0" err="1" smtClean="0"/>
                        <a:t>descipriont</a:t>
                      </a:r>
                      <a:endParaRPr lang="en-US" dirty="0"/>
                    </a:p>
                  </a:txBody>
                  <a:tcPr/>
                </a:tc>
              </a:tr>
              <a:tr h="812216">
                <a:tc>
                  <a:txBody>
                    <a:bodyPr/>
                    <a:lstStyle/>
                    <a:p>
                      <a:r>
                        <a:rPr lang="en-US" dirty="0" smtClean="0"/>
                        <a:t>Running</a:t>
                      </a:r>
                      <a:endParaRPr lang="en-US" dirty="0"/>
                    </a:p>
                  </a:txBody>
                  <a:tcPr/>
                </a:tc>
                <a:tc>
                  <a:txBody>
                    <a:bodyPr/>
                    <a:lstStyle/>
                    <a:p>
                      <a:r>
                        <a:rPr lang="en-US" dirty="0" smtClean="0"/>
                        <a:t>R</a:t>
                      </a:r>
                      <a:endParaRPr lang="en-US" dirty="0"/>
                    </a:p>
                  </a:txBody>
                  <a:tcPr/>
                </a:tc>
                <a:tc>
                  <a:txBody>
                    <a:bodyPr/>
                    <a:lstStyle/>
                    <a:p>
                      <a:r>
                        <a:rPr lang="en-US" dirty="0" smtClean="0"/>
                        <a:t>The</a:t>
                      </a:r>
                      <a:r>
                        <a:rPr lang="en-US" baseline="0" dirty="0" smtClean="0"/>
                        <a:t> process is either executing on a CPU or waiting to run. </a:t>
                      </a:r>
                      <a:endParaRPr lang="en-US" dirty="0"/>
                    </a:p>
                  </a:txBody>
                  <a:tcPr/>
                </a:tc>
              </a:tr>
              <a:tr h="1299546">
                <a:tc>
                  <a:txBody>
                    <a:bodyPr/>
                    <a:lstStyle/>
                    <a:p>
                      <a:r>
                        <a:rPr lang="en-US" dirty="0" smtClean="0"/>
                        <a:t>Sleeping</a:t>
                      </a:r>
                      <a:endParaRPr lang="en-US" dirty="0"/>
                    </a:p>
                  </a:txBody>
                  <a:tcPr/>
                </a:tc>
                <a:tc>
                  <a:txBody>
                    <a:bodyPr/>
                    <a:lstStyle/>
                    <a:p>
                      <a:r>
                        <a:rPr lang="en-US" dirty="0" smtClean="0"/>
                        <a:t>S</a:t>
                      </a:r>
                      <a:endParaRPr lang="en-US" dirty="0"/>
                    </a:p>
                  </a:txBody>
                  <a:tcPr/>
                </a:tc>
                <a:tc>
                  <a:txBody>
                    <a:bodyPr/>
                    <a:lstStyle/>
                    <a:p>
                      <a:r>
                        <a:rPr lang="en-US" dirty="0" smtClean="0"/>
                        <a:t>Process is waiting for some condition,</a:t>
                      </a:r>
                      <a:r>
                        <a:rPr lang="en-US" baseline="0" dirty="0" smtClean="0"/>
                        <a:t> a hardware request, system resource access, or signal.</a:t>
                      </a:r>
                      <a:r>
                        <a:rPr lang="en-US" dirty="0" smtClean="0"/>
                        <a:t> </a:t>
                      </a:r>
                      <a:endParaRPr lang="en-US" dirty="0"/>
                    </a:p>
                  </a:txBody>
                  <a:tcPr/>
                </a:tc>
              </a:tr>
              <a:tr h="1299546">
                <a:tc>
                  <a:txBody>
                    <a:bodyPr/>
                    <a:lstStyle/>
                    <a:p>
                      <a:r>
                        <a:rPr lang="en-US" dirty="0" smtClean="0"/>
                        <a:t>Stopped</a:t>
                      </a:r>
                      <a:endParaRPr lang="en-US" dirty="0"/>
                    </a:p>
                  </a:txBody>
                  <a:tcPr/>
                </a:tc>
                <a:tc>
                  <a:txBody>
                    <a:bodyPr/>
                    <a:lstStyle/>
                    <a:p>
                      <a:r>
                        <a:rPr lang="en-US" dirty="0" smtClean="0"/>
                        <a:t>T</a:t>
                      </a:r>
                      <a:endParaRPr lang="en-US" dirty="0"/>
                    </a:p>
                  </a:txBody>
                  <a:tcPr/>
                </a:tc>
                <a:tc>
                  <a:txBody>
                    <a:bodyPr/>
                    <a:lstStyle/>
                    <a:p>
                      <a:r>
                        <a:rPr lang="en-US" dirty="0" smtClean="0"/>
                        <a:t>The process has</a:t>
                      </a:r>
                      <a:r>
                        <a:rPr lang="en-US" baseline="0" dirty="0" smtClean="0"/>
                        <a:t> been Stopped(suspended), usually by being signaled by a user or another process.</a:t>
                      </a:r>
                      <a:endParaRPr lang="en-US" dirty="0"/>
                    </a:p>
                  </a:txBody>
                  <a:tcPr/>
                </a:tc>
              </a:tr>
              <a:tr h="1543211">
                <a:tc>
                  <a:txBody>
                    <a:bodyPr/>
                    <a:lstStyle/>
                    <a:p>
                      <a:r>
                        <a:rPr lang="en-US" dirty="0" smtClean="0"/>
                        <a:t>Zombie</a:t>
                      </a:r>
                      <a:endParaRPr lang="en-US" dirty="0"/>
                    </a:p>
                  </a:txBody>
                  <a:tcPr/>
                </a:tc>
                <a:tc>
                  <a:txBody>
                    <a:bodyPr/>
                    <a:lstStyle/>
                    <a:p>
                      <a:r>
                        <a:rPr lang="en-US" dirty="0" smtClean="0"/>
                        <a:t>Z</a:t>
                      </a:r>
                      <a:r>
                        <a:rPr lang="en-US" baseline="0" dirty="0" smtClean="0"/>
                        <a:t>  | X </a:t>
                      </a:r>
                      <a:endParaRPr lang="en-US" dirty="0"/>
                    </a:p>
                  </a:txBody>
                  <a:tcPr/>
                </a:tc>
                <a:tc>
                  <a:txBody>
                    <a:bodyPr/>
                    <a:lstStyle/>
                    <a:p>
                      <a:r>
                        <a:rPr lang="en-US" dirty="0" smtClean="0"/>
                        <a:t>Z</a:t>
                      </a:r>
                      <a:r>
                        <a:rPr lang="en-US" baseline="0" dirty="0" smtClean="0"/>
                        <a:t> =&gt; EXIT_ZOMBIE: a child process signals its parent as it exits. All resources except for the process identity(PID) are released.</a:t>
                      </a:r>
                      <a:endParaRPr lang="en-US" dirty="0"/>
                    </a:p>
                  </a:txBody>
                  <a:tcPr/>
                </a:tc>
              </a:tr>
              <a:tr h="1543211">
                <a:tc>
                  <a:txBody>
                    <a:bodyPr/>
                    <a:lstStyle/>
                    <a:p>
                      <a:endParaRPr lang="en-US" dirty="0"/>
                    </a:p>
                  </a:txBody>
                  <a:tcPr/>
                </a:tc>
                <a:tc>
                  <a:txBody>
                    <a:bodyPr/>
                    <a:lstStyle/>
                    <a:p>
                      <a:endParaRPr lang="en-US" dirty="0"/>
                    </a:p>
                  </a:txBody>
                  <a:tcPr/>
                </a:tc>
                <a:tc>
                  <a:txBody>
                    <a:bodyPr/>
                    <a:lstStyle/>
                    <a:p>
                      <a:r>
                        <a:rPr lang="en-US" dirty="0" smtClean="0"/>
                        <a:t>X =&gt; EXIT_DEAD;</a:t>
                      </a:r>
                      <a:r>
                        <a:rPr lang="en-US" baseline="0" dirty="0" smtClean="0"/>
                        <a:t>  when the </a:t>
                      </a:r>
                      <a:r>
                        <a:rPr lang="en-US" baseline="0" dirty="0" err="1" smtClean="0"/>
                        <a:t>parcent</a:t>
                      </a:r>
                      <a:r>
                        <a:rPr lang="en-US" baseline="0" dirty="0" smtClean="0"/>
                        <a:t> cleans up the </a:t>
                      </a:r>
                      <a:r>
                        <a:rPr lang="en-US" baseline="0" dirty="0" err="1" smtClean="0"/>
                        <a:t>remainig</a:t>
                      </a:r>
                      <a:r>
                        <a:rPr lang="en-US" baseline="0" dirty="0" smtClean="0"/>
                        <a:t> child process structure, the process is now released completely.</a:t>
                      </a:r>
                      <a:endParaRPr lang="en-US" dirty="0"/>
                    </a:p>
                  </a:txBody>
                  <a:tcPr/>
                </a:tc>
              </a:tr>
            </a:tbl>
          </a:graphicData>
        </a:graphic>
      </p:graphicFrame>
    </p:spTree>
    <p:extLst>
      <p:ext uri="{BB962C8B-B14F-4D97-AF65-F5344CB8AC3E}">
        <p14:creationId xmlns:p14="http://schemas.microsoft.com/office/powerpoint/2010/main" val="117026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4339650"/>
          </a:xfrm>
          <a:prstGeom prst="rect">
            <a:avLst/>
          </a:prstGeom>
          <a:noFill/>
        </p:spPr>
        <p:txBody>
          <a:bodyPr wrap="square" rtlCol="0">
            <a:spAutoFit/>
          </a:bodyPr>
          <a:lstStyle/>
          <a:p>
            <a:endParaRPr lang="en-US" dirty="0" smtClean="0">
              <a:solidFill>
                <a:schemeClr val="accent6"/>
              </a:solidFill>
            </a:endParaRPr>
          </a:p>
          <a:p>
            <a:r>
              <a:rPr lang="en-US" sz="1600" dirty="0" smtClean="0">
                <a:solidFill>
                  <a:schemeClr val="accent6"/>
                </a:solidFill>
              </a:rPr>
              <a:t>Managing shell jobs =&gt; when a user types a command, a shell job is started. If no particular measures have been taken, the job is started as a foreground process, occupying the terminal. </a:t>
            </a:r>
          </a:p>
          <a:p>
            <a:endParaRPr lang="en-US" sz="1600" dirty="0">
              <a:solidFill>
                <a:schemeClr val="accent6"/>
              </a:solidFill>
            </a:endParaRPr>
          </a:p>
          <a:p>
            <a:r>
              <a:rPr lang="en-US" sz="1600" dirty="0" smtClean="0">
                <a:solidFill>
                  <a:schemeClr val="accent6"/>
                </a:solidFill>
              </a:rPr>
              <a:t>Running jobs in the foreground and background =&gt; by default as stated above, any executed command is started as foreground job. For many commands, that does not matter because the command often takes a little while to complete, after which it returns access to the shell from which it was started. </a:t>
            </a:r>
          </a:p>
          <a:p>
            <a:endParaRPr lang="en-US" sz="1600" dirty="0">
              <a:solidFill>
                <a:schemeClr val="accent6"/>
              </a:solidFill>
            </a:endParaRPr>
          </a:p>
          <a:p>
            <a:r>
              <a:rPr lang="en-US" sz="1600" dirty="0" smtClean="0">
                <a:solidFill>
                  <a:schemeClr val="accent6"/>
                </a:solidFill>
              </a:rPr>
              <a:t>Sometimes however, it might be useful to start commands in the background. This makes sense for processes that do not require user interaction. If you know that a job will take a long time to complete, you can start it with </a:t>
            </a:r>
            <a:r>
              <a:rPr lang="en-US" dirty="0" smtClean="0">
                <a:solidFill>
                  <a:schemeClr val="accent6"/>
                </a:solidFill>
              </a:rPr>
              <a:t>an ‘</a:t>
            </a:r>
            <a:r>
              <a:rPr lang="en-US" dirty="0" smtClean="0">
                <a:solidFill>
                  <a:schemeClr val="bg2"/>
                </a:solidFill>
              </a:rPr>
              <a:t>&amp;’</a:t>
            </a:r>
            <a:r>
              <a:rPr lang="en-US" dirty="0" smtClean="0">
                <a:solidFill>
                  <a:schemeClr val="accent6"/>
                </a:solidFill>
              </a:rPr>
              <a:t> behind it. </a:t>
            </a: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43028"/>
            <a:ext cx="7440976" cy="2795603"/>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Let’s do this together!</a:t>
            </a:r>
            <a:br>
              <a:rPr lang="en-US" sz="2400" dirty="0" smtClean="0">
                <a:solidFill>
                  <a:schemeClr val="accent6"/>
                </a:solidFill>
              </a:rPr>
            </a:br>
            <a:r>
              <a:rPr lang="en-US" sz="2400" dirty="0" smtClean="0">
                <a:solidFill>
                  <a:schemeClr val="accent6"/>
                </a:solidFill>
              </a:rPr>
              <a:t>1. </a:t>
            </a:r>
            <a:r>
              <a:rPr lang="en-US" sz="2400" dirty="0" smtClean="0">
                <a:solidFill>
                  <a:schemeClr val="bg1"/>
                </a:solidFill>
              </a:rPr>
              <a:t>(while true; do echo “I smell Linux power”; sleep 1; done)</a:t>
            </a:r>
            <a:br>
              <a:rPr lang="en-US" sz="2400" dirty="0" smtClean="0">
                <a:solidFill>
                  <a:schemeClr val="bg1"/>
                </a:solidFill>
              </a:rPr>
            </a:br>
            <a:r>
              <a:rPr lang="en-US" sz="2400" dirty="0" smtClean="0">
                <a:solidFill>
                  <a:schemeClr val="accent6"/>
                </a:solidFill>
              </a:rPr>
              <a:t>2. Are u able to use the shell ? </a:t>
            </a:r>
            <a:r>
              <a:rPr lang="en-US" sz="2400" dirty="0" smtClean="0">
                <a:solidFill>
                  <a:schemeClr val="bg1"/>
                </a:solidFill>
              </a:rPr>
              <a:t>Ctrl + Z; </a:t>
            </a:r>
            <a:br>
              <a:rPr lang="en-US" sz="2400" dirty="0" smtClean="0">
                <a:solidFill>
                  <a:schemeClr val="bg1"/>
                </a:solidFill>
              </a:rPr>
            </a:br>
            <a:r>
              <a:rPr lang="en-US" sz="2400" dirty="0" smtClean="0">
                <a:solidFill>
                  <a:schemeClr val="accent6"/>
                </a:solidFill>
              </a:rPr>
              <a:t>3. Run </a:t>
            </a:r>
            <a:r>
              <a:rPr lang="en-US" sz="2400" dirty="0" smtClean="0">
                <a:solidFill>
                  <a:schemeClr val="bg1"/>
                </a:solidFill>
              </a:rPr>
              <a:t>jobs</a:t>
            </a:r>
            <a:r>
              <a:rPr lang="en-US" sz="2400" dirty="0" smtClean="0">
                <a:solidFill>
                  <a:schemeClr val="accent6"/>
                </a:solidFill>
              </a:rPr>
              <a:t>, anything familiar there ? </a:t>
            </a:r>
            <a:br>
              <a:rPr lang="en-US" sz="2400" dirty="0" smtClean="0">
                <a:solidFill>
                  <a:schemeClr val="accent6"/>
                </a:solidFill>
              </a:rPr>
            </a:br>
            <a:r>
              <a:rPr lang="en-US" sz="2400" dirty="0" smtClean="0">
                <a:solidFill>
                  <a:schemeClr val="accent6"/>
                </a:solidFill>
              </a:rPr>
              <a:t>4. Run </a:t>
            </a:r>
            <a:r>
              <a:rPr lang="en-US" sz="2400" dirty="0" err="1" smtClean="0">
                <a:solidFill>
                  <a:schemeClr val="bg1"/>
                </a:solidFill>
              </a:rPr>
              <a:t>fg</a:t>
            </a:r>
            <a:r>
              <a:rPr lang="en-US" sz="2400" dirty="0" smtClean="0">
                <a:solidFill>
                  <a:schemeClr val="bg1"/>
                </a:solidFill>
              </a:rPr>
              <a:t> 1</a:t>
            </a:r>
            <a:r>
              <a:rPr lang="en-US" sz="2400" dirty="0" smtClean="0">
                <a:solidFill>
                  <a:schemeClr val="accent6"/>
                </a:solidFill>
              </a:rPr>
              <a:t>, what do you think happened ? </a:t>
            </a:r>
            <a:br>
              <a:rPr lang="en-US" sz="2400" dirty="0" smtClean="0">
                <a:solidFill>
                  <a:schemeClr val="accent6"/>
                </a:solidFill>
              </a:rPr>
            </a:br>
            <a:r>
              <a:rPr lang="en-US" sz="2400" dirty="0" smtClean="0">
                <a:solidFill>
                  <a:schemeClr val="accent6"/>
                </a:solidFill>
              </a:rPr>
              <a:t>5. Run the first command in the background, but add </a:t>
            </a:r>
            <a:r>
              <a:rPr lang="en-US" sz="2400" dirty="0" smtClean="0">
                <a:solidFill>
                  <a:schemeClr val="bg1"/>
                </a:solidFill>
              </a:rPr>
              <a:t>–n</a:t>
            </a:r>
            <a:r>
              <a:rPr lang="en-US" sz="2400" dirty="0" smtClean="0">
                <a:solidFill>
                  <a:schemeClr val="accent6"/>
                </a:solidFill>
              </a:rPr>
              <a:t> to echo and change it to Unix power.</a:t>
            </a:r>
            <a:r>
              <a:rPr lang="en-US" sz="2400" dirty="0">
                <a:solidFill>
                  <a:schemeClr val="bg1"/>
                </a:solidFill>
              </a:rPr>
              <a:t/>
            </a:r>
            <a:br>
              <a:rPr lang="en-US" sz="2400" dirty="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accent6"/>
                </a:solidFill>
              </a:rPr>
              <a:t>Tasks on Linux are started as processes. Once process can start several worker threads. As a Linux admin, you cannot manage individual threads, it is the programmer of the multithreaded application that has to define how threads relate to one another.</a:t>
            </a:r>
            <a:r>
              <a:rPr lang="en-US" sz="2400" dirty="0">
                <a:solidFill>
                  <a:schemeClr val="bg1"/>
                </a:solidFill>
              </a:rPr>
              <a:t/>
            </a:r>
            <a:br>
              <a:rPr lang="en-US" sz="2400" dirty="0">
                <a:solidFill>
                  <a:schemeClr val="bg1"/>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571684" y="449580"/>
            <a:ext cx="8084820" cy="3693319"/>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Managing Parent Child Relations</a:t>
            </a:r>
            <a:br>
              <a:rPr lang="en-US" dirty="0">
                <a:solidFill>
                  <a:schemeClr val="accent6"/>
                </a:solidFill>
              </a:rPr>
            </a:br>
            <a:r>
              <a:rPr lang="en-US" dirty="0">
                <a:solidFill>
                  <a:schemeClr val="accent6"/>
                </a:solidFill>
              </a:rPr>
              <a:t>When a process is started from the shell, it becomes a child process of that shell. The parent is needed to manage the child. For that reason, all processes started from a shell are terminated when that shell is stopped</a:t>
            </a:r>
            <a:r>
              <a:rPr lang="en-US" dirty="0" smtClean="0">
                <a:solidFill>
                  <a:schemeClr val="accent6"/>
                </a:solidFill>
              </a:rPr>
              <a:t>.</a:t>
            </a:r>
          </a:p>
          <a:p>
            <a:endParaRPr lang="en-US" dirty="0">
              <a:solidFill>
                <a:schemeClr val="accent6"/>
              </a:solidFill>
            </a:endParaRPr>
          </a:p>
          <a:p>
            <a:r>
              <a:rPr lang="en-US" dirty="0" smtClean="0">
                <a:solidFill>
                  <a:schemeClr val="accent6"/>
                </a:solidFill>
              </a:rPr>
              <a:t>Sending to a process a signal.</a:t>
            </a:r>
          </a:p>
          <a:p>
            <a:r>
              <a:rPr lang="en-US" dirty="0" smtClean="0">
                <a:solidFill>
                  <a:schemeClr val="accent6"/>
                </a:solidFill>
              </a:rPr>
              <a:t>You could inform a process that you are expecting a behavior out of it. Most often it’s the ‘</a:t>
            </a:r>
            <a:r>
              <a:rPr lang="en-US" dirty="0" smtClean="0">
                <a:solidFill>
                  <a:schemeClr val="bg1"/>
                </a:solidFill>
              </a:rPr>
              <a:t>kill</a:t>
            </a:r>
            <a:r>
              <a:rPr lang="en-US" dirty="0" smtClean="0">
                <a:solidFill>
                  <a:schemeClr val="accent6"/>
                </a:solidFill>
              </a:rPr>
              <a:t>’ command to terminate the process either gently(by releasing all resources that it covers) or by a quick murder no matter what.</a:t>
            </a:r>
          </a:p>
          <a:p>
            <a:endParaRPr lang="en-US" dirty="0">
              <a:solidFill>
                <a:schemeClr val="accent6"/>
              </a:solidFill>
            </a:endParaRPr>
          </a:p>
          <a:p>
            <a:r>
              <a:rPr lang="en-US" dirty="0">
                <a:solidFill>
                  <a:schemeClr val="accent6"/>
                </a:solidFill>
              </a:rPr>
              <a:t/>
            </a:r>
            <a:br>
              <a:rPr lang="en-US" dirty="0">
                <a:solidFill>
                  <a:schemeClr val="accent6"/>
                </a:solidFill>
              </a:rPr>
            </a:br>
            <a:endParaRPr lang="en-US" dirty="0" smtClean="0">
              <a:solidFill>
                <a:schemeClr val="accent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38468580"/>
              </p:ext>
            </p:extLst>
          </p:nvPr>
        </p:nvGraphicFramePr>
        <p:xfrm>
          <a:off x="312788" y="3296352"/>
          <a:ext cx="8145412" cy="3409548"/>
        </p:xfrm>
        <a:graphic>
          <a:graphicData uri="http://schemas.openxmlformats.org/drawingml/2006/table">
            <a:tbl>
              <a:tblPr firstRow="1" bandRow="1">
                <a:tableStyleId>{5C22544A-7EE6-4342-B048-85BDC9FD1C3A}</a:tableStyleId>
              </a:tblPr>
              <a:tblGrid>
                <a:gridCol w="2036353"/>
                <a:gridCol w="2036353"/>
                <a:gridCol w="2036353"/>
                <a:gridCol w="2036353"/>
              </a:tblGrid>
              <a:tr h="1001628">
                <a:tc>
                  <a:txBody>
                    <a:bodyPr/>
                    <a:lstStyle/>
                    <a:p>
                      <a:pPr algn="ctr"/>
                      <a:r>
                        <a:rPr lang="en-US" dirty="0" smtClean="0"/>
                        <a:t>Signal</a:t>
                      </a:r>
                      <a:r>
                        <a:rPr lang="en-US" baseline="0" dirty="0" smtClean="0"/>
                        <a:t> number</a:t>
                      </a:r>
                      <a:endParaRPr lang="en-US" dirty="0"/>
                    </a:p>
                  </a:txBody>
                  <a:tcPr/>
                </a:tc>
                <a:tc>
                  <a:txBody>
                    <a:bodyPr/>
                    <a:lstStyle/>
                    <a:p>
                      <a:pPr algn="ctr"/>
                      <a:r>
                        <a:rPr lang="en-US" dirty="0" smtClean="0"/>
                        <a:t>Short name</a:t>
                      </a:r>
                      <a:endParaRPr lang="en-US" dirty="0"/>
                    </a:p>
                  </a:txBody>
                  <a:tcPr/>
                </a:tc>
                <a:tc>
                  <a:txBody>
                    <a:bodyPr/>
                    <a:lstStyle/>
                    <a:p>
                      <a:pPr algn="ctr"/>
                      <a:r>
                        <a:rPr lang="en-US" dirty="0" smtClean="0"/>
                        <a:t>Definition</a:t>
                      </a:r>
                      <a:endParaRPr lang="en-US" dirty="0"/>
                    </a:p>
                  </a:txBody>
                  <a:tcPr/>
                </a:tc>
                <a:tc>
                  <a:txBody>
                    <a:bodyPr/>
                    <a:lstStyle/>
                    <a:p>
                      <a:pPr algn="ctr"/>
                      <a:r>
                        <a:rPr lang="en-US" dirty="0" smtClean="0"/>
                        <a:t>Purpose</a:t>
                      </a:r>
                      <a:endParaRPr lang="en-US" dirty="0"/>
                    </a:p>
                  </a:txBody>
                  <a:tcPr/>
                </a:tc>
              </a:tr>
              <a:tr h="485274">
                <a:tc>
                  <a:txBody>
                    <a:bodyPr/>
                    <a:lstStyle/>
                    <a:p>
                      <a:pPr algn="ctr"/>
                      <a:r>
                        <a:rPr lang="en-US" sz="1400" dirty="0" smtClean="0"/>
                        <a:t>1</a:t>
                      </a:r>
                      <a:endParaRPr lang="en-US" sz="1400" dirty="0"/>
                    </a:p>
                  </a:txBody>
                  <a:tcPr/>
                </a:tc>
                <a:tc>
                  <a:txBody>
                    <a:bodyPr/>
                    <a:lstStyle/>
                    <a:p>
                      <a:pPr algn="ctr"/>
                      <a:r>
                        <a:rPr lang="en-US" sz="1400" dirty="0" smtClean="0"/>
                        <a:t>HUP</a:t>
                      </a:r>
                      <a:endParaRPr lang="en-US" sz="1400" dirty="0"/>
                    </a:p>
                  </a:txBody>
                  <a:tcPr/>
                </a:tc>
                <a:tc>
                  <a:txBody>
                    <a:bodyPr/>
                    <a:lstStyle/>
                    <a:p>
                      <a:r>
                        <a:rPr lang="en-US" sz="1400" dirty="0" err="1" smtClean="0"/>
                        <a:t>Hangup</a:t>
                      </a:r>
                      <a:endParaRPr lang="en-US" sz="1400" dirty="0"/>
                    </a:p>
                  </a:txBody>
                  <a:tcPr/>
                </a:tc>
                <a:tc>
                  <a:txBody>
                    <a:bodyPr/>
                    <a:lstStyle/>
                    <a:p>
                      <a:r>
                        <a:rPr lang="en-US" sz="1400" dirty="0" smtClean="0"/>
                        <a:t>Used to report termination of the controlling process</a:t>
                      </a:r>
                      <a:r>
                        <a:rPr lang="en-US" sz="1400" baseline="0" dirty="0" smtClean="0"/>
                        <a:t> of a terminal.</a:t>
                      </a:r>
                      <a:endParaRPr lang="en-US" sz="1400" dirty="0"/>
                    </a:p>
                  </a:txBody>
                  <a:tcPr/>
                </a:tc>
              </a:tr>
              <a:tr h="485274">
                <a:tc>
                  <a:txBody>
                    <a:bodyPr/>
                    <a:lstStyle/>
                    <a:p>
                      <a:pPr algn="ctr"/>
                      <a:r>
                        <a:rPr lang="en-US" sz="1400" dirty="0" smtClean="0"/>
                        <a:t> 9</a:t>
                      </a:r>
                      <a:endParaRPr lang="en-US" sz="1400" dirty="0"/>
                    </a:p>
                  </a:txBody>
                  <a:tcPr/>
                </a:tc>
                <a:tc>
                  <a:txBody>
                    <a:bodyPr/>
                    <a:lstStyle/>
                    <a:p>
                      <a:pPr algn="ctr"/>
                      <a:r>
                        <a:rPr lang="en-US" sz="1400" dirty="0" smtClean="0"/>
                        <a:t>KILL</a:t>
                      </a:r>
                      <a:endParaRPr lang="en-US" sz="1400" dirty="0"/>
                    </a:p>
                  </a:txBody>
                  <a:tcPr/>
                </a:tc>
                <a:tc>
                  <a:txBody>
                    <a:bodyPr/>
                    <a:lstStyle/>
                    <a:p>
                      <a:r>
                        <a:rPr lang="en-US" sz="1400" dirty="0" smtClean="0"/>
                        <a:t>Kill, </a:t>
                      </a:r>
                      <a:r>
                        <a:rPr lang="en-US" sz="1400" dirty="0" err="1" smtClean="0"/>
                        <a:t>unblockable</a:t>
                      </a:r>
                      <a:endParaRPr lang="en-US" sz="1400" dirty="0"/>
                    </a:p>
                  </a:txBody>
                  <a:tcPr/>
                </a:tc>
                <a:tc>
                  <a:txBody>
                    <a:bodyPr/>
                    <a:lstStyle/>
                    <a:p>
                      <a:r>
                        <a:rPr lang="en-US" sz="1400" dirty="0" smtClean="0"/>
                        <a:t>Causes program</a:t>
                      </a:r>
                      <a:r>
                        <a:rPr lang="en-US" sz="1400" baseline="0" dirty="0" smtClean="0"/>
                        <a:t> termination. Cannot be ignored, always fatal.</a:t>
                      </a:r>
                      <a:endParaRPr lang="en-US" sz="1400" dirty="0"/>
                    </a:p>
                  </a:txBody>
                  <a:tcPr/>
                </a:tc>
              </a:tr>
              <a:tr h="485274">
                <a:tc>
                  <a:txBody>
                    <a:bodyPr/>
                    <a:lstStyle/>
                    <a:p>
                      <a:pPr algn="ctr"/>
                      <a:r>
                        <a:rPr lang="en-US" sz="1400" dirty="0" smtClean="0"/>
                        <a:t>15</a:t>
                      </a:r>
                      <a:endParaRPr lang="en-US" sz="1400" dirty="0"/>
                    </a:p>
                  </a:txBody>
                  <a:tcPr/>
                </a:tc>
                <a:tc>
                  <a:txBody>
                    <a:bodyPr/>
                    <a:lstStyle/>
                    <a:p>
                      <a:pPr algn="ctr"/>
                      <a:r>
                        <a:rPr lang="en-US" sz="1400" dirty="0" smtClean="0"/>
                        <a:t>TERM</a:t>
                      </a:r>
                      <a:endParaRPr lang="en-US" sz="1400" dirty="0"/>
                    </a:p>
                  </a:txBody>
                  <a:tcPr/>
                </a:tc>
                <a:tc>
                  <a:txBody>
                    <a:bodyPr/>
                    <a:lstStyle/>
                    <a:p>
                      <a:r>
                        <a:rPr lang="en-US" sz="1400" dirty="0" smtClean="0"/>
                        <a:t>Terminate</a:t>
                      </a:r>
                      <a:endParaRPr lang="en-US" sz="1400" dirty="0"/>
                    </a:p>
                  </a:txBody>
                  <a:tcPr/>
                </a:tc>
                <a:tc>
                  <a:txBody>
                    <a:bodyPr/>
                    <a:lstStyle/>
                    <a:p>
                      <a:r>
                        <a:rPr lang="en-US" sz="1400" dirty="0" smtClean="0"/>
                        <a:t>This is the default</a:t>
                      </a:r>
                      <a:r>
                        <a:rPr lang="en-US" sz="1400" baseline="0" dirty="0" smtClean="0"/>
                        <a:t> kill signal, it asks politely the program to terminate.</a:t>
                      </a:r>
                      <a:endParaRPr lang="en-US" sz="1400" dirty="0"/>
                    </a:p>
                  </a:txBody>
                  <a:tcPr/>
                </a:tc>
              </a:tr>
            </a:tbl>
          </a:graphicData>
        </a:graphic>
      </p:graphicFrame>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 y="8382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rgbClr val="FF0000"/>
                </a:solidFill>
              </a:rPr>
              <a:t>Exercises:</a:t>
            </a: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1. List your processes and try to gently kill a process that is not needed.</a:t>
            </a:r>
            <a:br>
              <a:rPr lang="en-US" sz="2400" dirty="0" smtClean="0">
                <a:solidFill>
                  <a:schemeClr val="accent6"/>
                </a:solidFill>
              </a:rPr>
            </a:br>
            <a:r>
              <a:rPr lang="en-US" sz="2400" dirty="0" smtClean="0">
                <a:solidFill>
                  <a:schemeClr val="accent6"/>
                </a:solidFill>
              </a:rPr>
              <a:t>2. See the result, run the killed process again and try to brutally kill it.</a:t>
            </a:r>
            <a:br>
              <a:rPr lang="en-US" sz="2400" dirty="0" smtClean="0">
                <a:solidFill>
                  <a:schemeClr val="accent6"/>
                </a:solidFill>
              </a:rPr>
            </a:br>
            <a:r>
              <a:rPr lang="en-US" sz="2400" dirty="0" smtClean="0">
                <a:solidFill>
                  <a:schemeClr val="accent6"/>
                </a:solidFill>
              </a:rPr>
              <a:t>3. Try to kill the first </a:t>
            </a:r>
            <a:r>
              <a:rPr lang="en-US" sz="2400" dirty="0" err="1" smtClean="0">
                <a:solidFill>
                  <a:schemeClr val="bg1"/>
                </a:solidFill>
              </a:rPr>
              <a:t>systemd</a:t>
            </a:r>
            <a:r>
              <a:rPr lang="en-US" sz="2400" dirty="0" smtClean="0">
                <a:solidFill>
                  <a:schemeClr val="accent6"/>
                </a:solidFill>
              </a:rPr>
              <a:t> process, what happens  ?</a:t>
            </a:r>
            <a:br>
              <a:rPr lang="en-US" sz="2400" dirty="0" smtClean="0">
                <a:solidFill>
                  <a:schemeClr val="accent6"/>
                </a:solidFill>
              </a:rPr>
            </a:br>
            <a:r>
              <a:rPr lang="en-US" sz="2400" dirty="0" smtClean="0">
                <a:solidFill>
                  <a:schemeClr val="accent6"/>
                </a:solidFill>
              </a:rPr>
              <a:t>4. Run </a:t>
            </a:r>
            <a:r>
              <a:rPr lang="en-US" sz="2400" dirty="0" err="1" smtClean="0">
                <a:solidFill>
                  <a:schemeClr val="bg1"/>
                </a:solidFill>
              </a:rPr>
              <a:t>pstree</a:t>
            </a:r>
            <a:r>
              <a:rPr lang="en-US" sz="2400" dirty="0" smtClean="0">
                <a:solidFill>
                  <a:schemeClr val="accent6"/>
                </a:solidFill>
              </a:rPr>
              <a:t> to see a tree representation of all running processes.</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a:solidFill>
                  <a:schemeClr val="bg1"/>
                </a:solidFill>
              </a:rPr>
              <a:t>k</a:t>
            </a:r>
            <a:r>
              <a:rPr lang="en-US" sz="2400" dirty="0" err="1" smtClean="0">
                <a:solidFill>
                  <a:schemeClr val="bg1"/>
                </a:solidFill>
              </a:rPr>
              <a:t>illall</a:t>
            </a:r>
            <a:r>
              <a:rPr lang="en-US" sz="2400" dirty="0" smtClean="0">
                <a:solidFill>
                  <a:schemeClr val="bg1"/>
                </a:solidFill>
              </a:rPr>
              <a:t> </a:t>
            </a:r>
            <a:r>
              <a:rPr lang="en-US" sz="2400" dirty="0" smtClean="0">
                <a:solidFill>
                  <a:schemeClr val="accent6"/>
                </a:solidFill>
              </a:rPr>
              <a:t>=&gt; send a signal to one or more processes matching selection criteria.</a:t>
            </a:r>
            <a:br>
              <a:rPr lang="en-US" sz="2400" dirty="0" smtClean="0">
                <a:solidFill>
                  <a:schemeClr val="accent6"/>
                </a:solidFill>
              </a:rPr>
            </a:br>
            <a:r>
              <a:rPr lang="en-US" sz="2400" dirty="0" err="1">
                <a:solidFill>
                  <a:schemeClr val="bg1"/>
                </a:solidFill>
              </a:rPr>
              <a:t>p</a:t>
            </a:r>
            <a:r>
              <a:rPr lang="en-US" sz="2400" dirty="0" err="1" smtClean="0">
                <a:solidFill>
                  <a:schemeClr val="bg1"/>
                </a:solidFill>
              </a:rPr>
              <a:t>kill</a:t>
            </a:r>
            <a:r>
              <a:rPr lang="en-US" sz="2400" dirty="0" smtClean="0">
                <a:solidFill>
                  <a:schemeClr val="accent6"/>
                </a:solidFill>
              </a:rPr>
              <a:t> =&gt; uses advanced search criteria.</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Examples:</a:t>
            </a:r>
            <a:br>
              <a:rPr lang="en-US" sz="2400" dirty="0" smtClean="0">
                <a:solidFill>
                  <a:schemeClr val="accent6"/>
                </a:solidFill>
              </a:rPr>
            </a:br>
            <a:r>
              <a:rPr lang="en-US" sz="2400" dirty="0" err="1" smtClean="0">
                <a:solidFill>
                  <a:schemeClr val="bg1"/>
                </a:solidFill>
              </a:rPr>
              <a:t>pkill</a:t>
            </a:r>
            <a:r>
              <a:rPr lang="en-US" sz="2400" dirty="0" smtClean="0">
                <a:solidFill>
                  <a:schemeClr val="bg1"/>
                </a:solidFill>
              </a:rPr>
              <a:t> –SIGKILL –u bob </a:t>
            </a:r>
            <a:r>
              <a:rPr lang="en-US" sz="2400" dirty="0" smtClean="0">
                <a:solidFill>
                  <a:schemeClr val="accent6"/>
                </a:solidFill>
              </a:rPr>
              <a:t>=&gt; kills all processes owned by bob.</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When Linux processes are started, they are started with a specific priority. By default, all regular processes are equal and started with the same priority (20). In some cases, it is useful to change the default priority that was assigned to the process when it was started. Use </a:t>
            </a:r>
            <a:r>
              <a:rPr lang="en-US" sz="2400" dirty="0" smtClean="0">
                <a:solidFill>
                  <a:schemeClr val="bg1"/>
                </a:solidFill>
              </a:rPr>
              <a:t>nice</a:t>
            </a:r>
            <a:r>
              <a:rPr lang="en-US" sz="2400" dirty="0" smtClean="0">
                <a:solidFill>
                  <a:schemeClr val="accent6"/>
                </a:solidFill>
              </a:rPr>
              <a:t>/</a:t>
            </a:r>
            <a:r>
              <a:rPr lang="en-US" sz="2400" dirty="0" err="1" smtClean="0">
                <a:solidFill>
                  <a:schemeClr val="bg1"/>
                </a:solidFill>
              </a:rPr>
              <a:t>renice</a:t>
            </a:r>
            <a:r>
              <a:rPr lang="en-US" sz="2400" dirty="0" smtClean="0">
                <a:solidFill>
                  <a:schemeClr val="accent6"/>
                </a:solidFill>
              </a:rPr>
              <a:t>.</a:t>
            </a:r>
            <a:r>
              <a:rPr lang="en-US" sz="1800" dirty="0" smtClean="0">
                <a:solidFill>
                  <a:schemeClr val="bg1"/>
                </a:solidFill>
              </a:rPr>
              <a:t/>
            </a:r>
            <a:br>
              <a:rPr lang="en-US" sz="18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Homework</a:t>
            </a:r>
            <a:r>
              <a:rPr lang="en-US" dirty="0">
                <a:solidFill>
                  <a:srgbClr val="FF0000"/>
                </a:solidFill>
              </a:rPr>
              <a:t>:</a:t>
            </a:r>
            <a:r>
              <a:rPr lang="en-US" dirty="0">
                <a:solidFill>
                  <a:schemeClr val="accent6"/>
                </a:solidFill>
              </a:rPr>
              <a:t/>
            </a:r>
            <a:br>
              <a:rPr lang="en-US" dirty="0">
                <a:solidFill>
                  <a:schemeClr val="accent6"/>
                </a:solidFill>
              </a:rPr>
            </a:br>
            <a:r>
              <a:rPr lang="en-US" sz="1800" dirty="0">
                <a:solidFill>
                  <a:schemeClr val="accent6"/>
                </a:solidFill>
              </a:rPr>
              <a:t>1. Explain in class what does ‘load average’ metric means.</a:t>
            </a:r>
            <a:br>
              <a:rPr lang="en-US" sz="1800" dirty="0">
                <a:solidFill>
                  <a:schemeClr val="accent6"/>
                </a:solidFill>
              </a:rPr>
            </a:br>
            <a:r>
              <a:rPr lang="en-US" sz="1800" dirty="0">
                <a:solidFill>
                  <a:schemeClr val="accent6"/>
                </a:solidFill>
              </a:rPr>
              <a:t>2. Grep for ‘model name’ in ‘/proc/</a:t>
            </a:r>
            <a:r>
              <a:rPr lang="en-US" sz="1800" dirty="0" err="1">
                <a:solidFill>
                  <a:schemeClr val="accent6"/>
                </a:solidFill>
              </a:rPr>
              <a:t>cpuinfo</a:t>
            </a:r>
            <a:r>
              <a:rPr lang="en-US" sz="1800" dirty="0">
                <a:solidFill>
                  <a:schemeClr val="accent6"/>
                </a:solidFill>
              </a:rPr>
              <a:t>’, explain to your colleague sitting why you are searching in /</a:t>
            </a:r>
            <a:r>
              <a:rPr lang="en-US" sz="1800" dirty="0" smtClean="0">
                <a:solidFill>
                  <a:schemeClr val="accent6"/>
                </a:solidFill>
              </a:rPr>
              <a:t>proc</a:t>
            </a:r>
            <a:br>
              <a:rPr lang="en-US" sz="1800" dirty="0" smtClean="0">
                <a:solidFill>
                  <a:schemeClr val="accent6"/>
                </a:solidFill>
              </a:rPr>
            </a:br>
            <a:r>
              <a:rPr lang="en-US" sz="1800" dirty="0" smtClean="0">
                <a:solidFill>
                  <a:schemeClr val="accent6"/>
                </a:solidFill>
              </a:rPr>
              <a:t>3. Start a process with ‘</a:t>
            </a:r>
            <a:r>
              <a:rPr lang="en-US" sz="1800" dirty="0" smtClean="0">
                <a:solidFill>
                  <a:schemeClr val="bg1"/>
                </a:solidFill>
              </a:rPr>
              <a:t>nice –n 5 </a:t>
            </a:r>
            <a:r>
              <a:rPr lang="en-US" sz="1800" dirty="0" err="1" smtClean="0">
                <a:solidFill>
                  <a:schemeClr val="bg1"/>
                </a:solidFill>
              </a:rPr>
              <a:t>dd</a:t>
            </a:r>
            <a:r>
              <a:rPr lang="en-US" sz="1800" dirty="0" smtClean="0">
                <a:solidFill>
                  <a:schemeClr val="bg1"/>
                </a:solidFill>
              </a:rPr>
              <a:t> if=/dev/zero of=/dev/null &amp;</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Find PID of the above process, and change it’s priority to 10.</a:t>
            </a:r>
            <a:r>
              <a:rPr lang="en-US" sz="1800" dirty="0">
                <a:solidFill>
                  <a:schemeClr val="accent6"/>
                </a:solidFill>
              </a:rPr>
              <a:t/>
            </a:r>
            <a:br>
              <a:rPr lang="en-US" sz="1800" dirty="0">
                <a:solidFill>
                  <a:schemeClr val="accent6"/>
                </a:solidFill>
              </a:rPr>
            </a:br>
            <a:endParaRPr lang="en-US" sz="1800" dirty="0"/>
          </a:p>
        </p:txBody>
      </p:sp>
    </p:spTree>
    <p:extLst>
      <p:ext uri="{BB962C8B-B14F-4D97-AF65-F5344CB8AC3E}">
        <p14:creationId xmlns:p14="http://schemas.microsoft.com/office/powerpoint/2010/main" val="267300087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1848</TotalTime>
  <Words>319</Words>
  <Application>Microsoft Macintosh PowerPoint</Application>
  <PresentationFormat>On-screen Show (4:3)</PresentationFormat>
  <Paragraphs>58</Paragraphs>
  <Slides>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Arial</vt:lpstr>
      <vt:lpstr>Office Theme</vt:lpstr>
      <vt:lpstr>                       A process is a running instance of launched, executable program(browser, office suite).   A process consist of an address space of allocated memory.  Security properties, including ownership credentials and privileges.  One or more execution threads of program code.  A process state.          Exercises:  1. Create a file in your home directory. 2. List it’s permissions.  4. Do you think it’s safe to let the root user to log in inside a server from remote ( SSH ) ?   </vt:lpstr>
      <vt:lpstr>An        A An existing (parent) process duplicates its own address space(fork) to create a new (child) process structure.   Every new process is assigned a unique process ID(PID) for tracking and security. The PID and the parent’s process ID(PPID) are elements of the new process environment.  </vt:lpstr>
      <vt:lpstr>              Listing your processes:  ps –ef =&gt; if used without any arguments, ps shows only processes that have been started by the current user. ps aux =&gt; a more detailed info. top =&gt; gives an overview of the most active processes. pstree =&gt; display a tree of processes. Exercises: 1. List all your processes 2. Sort them by memory usage.  Any process may create a child one. All processes are descendants of the first system process, which is systemd(1). Normally, a parent process sleeps while the child process run, setting a request(wait) to be signaled when the child completes. Exercise: 1. Find in the ‘ps’ man page does the STAT column value mean?   </vt:lpstr>
      <vt:lpstr>PowerPoint Presentation</vt:lpstr>
      <vt:lpstr>PowerPoint Presentation</vt:lpstr>
      <vt:lpstr>   Let’s do this together! 1. (while true; do echo “I smell Linux power”; sleep 1; done) 2. Are u able to use the shell ? Ctrl + Z;  3. Run jobs, anything familiar there ?  4. Run fg 1, what do you think happened ?  5. Run the first command in the background, but add –n to echo and change it to Unix power.  Tasks on Linux are started as processes. Once process can start several worker threads. As a Linux admin, you cannot manage individual threads, it is the programmer of the multithreaded application that has to define how threads relate to one another.  </vt:lpstr>
      <vt:lpstr>              </vt:lpstr>
      <vt:lpstr>                             Exercises: 1. List your processes and try to gently kill a process that is not needed. 2. See the result, run the killed process again and try to brutally kill it. 3. Try to kill the first systemd process, what happens  ? 4. Run pstree to see a tree representation of all running processes.  killall =&gt; send a signal to one or more processes matching selection criteria. pkill =&gt; uses advanced search criteria.  Examples: pkill –SIGKILL –u bob =&gt; kills all processes owned by bob.  When Linux processes are started, they are started with a specific priority. By default, all regular processes are equal and started with the same priority (20). In some cases, it is useful to change the default priority that was assigned to the process when it was started. Use nice/renice.                    </vt:lpstr>
      <vt:lpstr>        Homework: 1. Explain in class what does ‘load average’ metric means. 2. Grep for ‘model name’ in ‘/proc/cpuinfo’, explain to your colleague sitting why you are searching in /proc 3. Start a process with ‘nice –n 5 dd if=/dev/zero of=/dev/null &amp;’ 4. Find PID of the above process, and change it’s priority to 10.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562</cp:revision>
  <dcterms:created xsi:type="dcterms:W3CDTF">2015-03-24T20:13:30Z</dcterms:created>
  <dcterms:modified xsi:type="dcterms:W3CDTF">2017-04-05T12:11:58Z</dcterms:modified>
</cp:coreProperties>
</file>