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 id="272"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8" autoAdjust="0"/>
    <p:restoredTop sz="94627"/>
  </p:normalViewPr>
  <p:slideViewPr>
    <p:cSldViewPr>
      <p:cViewPr>
        <p:scale>
          <a:sx n="85" d="100"/>
          <a:sy n="85" d="100"/>
        </p:scale>
        <p:origin x="2344" y="7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19.04.17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19.04.17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19.04.17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19.04.17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19.04.17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19.04.17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19.04.17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229655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bg1"/>
                </a:solidFill>
              </a:rPr>
              <a:t>DNS is a hierarchical naming system </a:t>
            </a:r>
            <a:r>
              <a:rPr lang="en-US" sz="3100" dirty="0" smtClean="0">
                <a:solidFill>
                  <a:schemeClr val="accent6"/>
                </a:solidFill>
              </a:rPr>
              <a:t>that servers as a directory of networked hosts and resources.</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bg1"/>
                </a:solidFill>
              </a:rPr>
              <a:t>Domain</a:t>
            </a:r>
            <a:r>
              <a:rPr lang="en-US" sz="3100" dirty="0" smtClean="0">
                <a:solidFill>
                  <a:schemeClr val="accent6"/>
                </a:solidFill>
              </a:rPr>
              <a:t> is a collection of </a:t>
            </a:r>
            <a:r>
              <a:rPr lang="en-US" sz="3100" dirty="0" smtClean="0">
                <a:solidFill>
                  <a:schemeClr val="bg1"/>
                </a:solidFill>
              </a:rPr>
              <a:t>resource records </a:t>
            </a:r>
            <a:r>
              <a:rPr lang="en-US" sz="3100" dirty="0" smtClean="0">
                <a:solidFill>
                  <a:schemeClr val="accent6"/>
                </a:solidFill>
              </a:rPr>
              <a:t>that ends in a common name and represents an entire subtree of the DNS name space, such as </a:t>
            </a:r>
            <a:r>
              <a:rPr lang="en-US" sz="3100" dirty="0" err="1" smtClean="0">
                <a:solidFill>
                  <a:schemeClr val="bg1"/>
                </a:solidFill>
              </a:rPr>
              <a:t>example.com</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bg1"/>
                </a:solidFill>
              </a:rPr>
              <a:t>A subdomain </a:t>
            </a:r>
            <a:r>
              <a:rPr lang="en-US" sz="3100" dirty="0" smtClean="0">
                <a:solidFill>
                  <a:schemeClr val="accent6"/>
                </a:solidFill>
              </a:rPr>
              <a:t>is a domain that is a subtree of another domain, such as </a:t>
            </a:r>
            <a:r>
              <a:rPr lang="en-US" sz="3100" dirty="0" err="1" smtClean="0">
                <a:solidFill>
                  <a:schemeClr val="bg1"/>
                </a:solidFill>
              </a:rPr>
              <a:t>lab.example.com</a:t>
            </a:r>
            <a:r>
              <a:rPr lang="en-US" sz="3100" dirty="0" smtClean="0">
                <a:solidFill>
                  <a:schemeClr val="accent6"/>
                </a:solidFill>
              </a:rPr>
              <a:t>. This term is used when discussing the relationship of two domains to each other.</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bg1"/>
                </a:solidFill>
              </a:rPr>
              <a:t>A zone </a:t>
            </a:r>
            <a:r>
              <a:rPr lang="en-US" sz="3100" dirty="0" smtClean="0">
                <a:solidFill>
                  <a:schemeClr val="accent6"/>
                </a:solidFill>
              </a:rPr>
              <a:t>is the portion of the domain for which a particular name server is directly responsible or authoritative.</a:t>
            </a: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707886"/>
          </a:xfrm>
          <a:prstGeom prst="rect">
            <a:avLst/>
          </a:prstGeom>
          <a:noFill/>
        </p:spPr>
        <p:txBody>
          <a:bodyPr wrap="square" rtlCol="0">
            <a:spAutoFit/>
          </a:bodyPr>
          <a:lstStyle/>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172218"/>
            <a:ext cx="6477000" cy="4508500"/>
          </a:xfrm>
          <a:prstGeom prst="rect">
            <a:avLst/>
          </a:prstGeom>
        </p:spPr>
      </p:pic>
      <p:sp>
        <p:nvSpPr>
          <p:cNvPr id="2" name="TextBox 1"/>
          <p:cNvSpPr txBox="1"/>
          <p:nvPr/>
        </p:nvSpPr>
        <p:spPr>
          <a:xfrm>
            <a:off x="914400" y="963544"/>
            <a:ext cx="6096000" cy="830997"/>
          </a:xfrm>
          <a:prstGeom prst="rect">
            <a:avLst/>
          </a:prstGeom>
          <a:noFill/>
        </p:spPr>
        <p:txBody>
          <a:bodyPr wrap="square" rtlCol="0">
            <a:spAutoFit/>
          </a:bodyPr>
          <a:lstStyle/>
          <a:p>
            <a:r>
              <a:rPr lang="en-US" sz="2400" dirty="0" err="1" smtClean="0"/>
              <a:t>E</a:t>
            </a:r>
            <a:r>
              <a:rPr lang="en-US" sz="2400" dirty="0" err="1" smtClean="0">
                <a:solidFill>
                  <a:schemeClr val="accent6"/>
                </a:solidFill>
              </a:rPr>
              <a:t>Each</a:t>
            </a:r>
            <a:r>
              <a:rPr lang="en-US" sz="2400" dirty="0" smtClean="0">
                <a:solidFill>
                  <a:schemeClr val="accent6"/>
                </a:solidFill>
              </a:rPr>
              <a:t> level of the DNS hierarchy is delineated by the “</a:t>
            </a:r>
            <a:r>
              <a:rPr lang="en-US" sz="2400" dirty="0" smtClean="0">
                <a:solidFill>
                  <a:schemeClr val="bg1"/>
                </a:solidFill>
              </a:rPr>
              <a:t>.</a:t>
            </a:r>
            <a:r>
              <a:rPr lang="en-US" sz="2400" dirty="0" smtClean="0">
                <a:solidFill>
                  <a:schemeClr val="accent6"/>
                </a:solidFill>
              </a:rPr>
              <a:t>”, with “</a:t>
            </a:r>
            <a:r>
              <a:rPr lang="en-US" sz="2400" dirty="0" smtClean="0">
                <a:solidFill>
                  <a:schemeClr val="bg1"/>
                </a:solidFill>
              </a:rPr>
              <a:t>.</a:t>
            </a:r>
            <a:r>
              <a:rPr lang="en-US" sz="2400" dirty="0" smtClean="0">
                <a:solidFill>
                  <a:schemeClr val="accent6"/>
                </a:solidFill>
              </a:rPr>
              <a:t>” as the top level.  </a:t>
            </a:r>
            <a:endParaRPr lang="en-US" sz="2400" dirty="0"/>
          </a:p>
        </p:txBody>
      </p:sp>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8458200" cy="3352800"/>
          </a:xfrm>
        </p:spPr>
        <p:txBody>
          <a:bodyPr>
            <a:normAutofit fontScale="90000"/>
          </a:bodyPr>
          <a:lstStyle/>
          <a:p>
            <a:r>
              <a:rPr lang="en-US" sz="2200" dirty="0" smtClean="0">
                <a:solidFill>
                  <a:srgbClr val="FF0000"/>
                </a:solidFill>
              </a:rPr>
              <a:t>Anatomy of DNS lookups</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t>
            </a:r>
            <a:r>
              <a:rPr lang="en-US" sz="2200" dirty="0" smtClean="0">
                <a:solidFill>
                  <a:srgbClr val="FF0000"/>
                </a:solidFill>
              </a:rPr>
              <a:t/>
            </a:r>
            <a:br>
              <a:rPr lang="en-US" sz="2200" dirty="0" smtClean="0">
                <a:solidFill>
                  <a:srgbClr val="FF0000"/>
                </a:solidFill>
              </a:rPr>
            </a:br>
            <a:r>
              <a:rPr lang="en-US" sz="2200" dirty="0" smtClean="0">
                <a:solidFill>
                  <a:schemeClr val="accent6"/>
                </a:solidFill>
              </a:rPr>
              <a:t>When a system needs to perform name resolution using a DNS server, it begins by sending queries to the servers listed in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resolv.conf</a:t>
            </a:r>
            <a:r>
              <a:rPr lang="en-US" sz="2200" dirty="0" smtClean="0">
                <a:solidFill>
                  <a:schemeClr val="bg1"/>
                </a:solidFill>
              </a:rPr>
              <a:t> </a:t>
            </a:r>
            <a:r>
              <a:rPr lang="en-US" sz="2200" dirty="0" smtClean="0">
                <a:solidFill>
                  <a:schemeClr val="accent6"/>
                </a:solidFill>
              </a:rPr>
              <a:t>in order, until it gets a response or runs out of servers. The ‘</a:t>
            </a:r>
            <a:r>
              <a:rPr lang="en-US" sz="2200" dirty="0" smtClean="0">
                <a:solidFill>
                  <a:schemeClr val="bg1"/>
                </a:solidFill>
              </a:rPr>
              <a:t>host</a:t>
            </a:r>
            <a:r>
              <a:rPr lang="en-US" sz="2200" dirty="0" smtClean="0">
                <a:solidFill>
                  <a:schemeClr val="accent6"/>
                </a:solidFill>
              </a:rPr>
              <a:t>’ or ‘</a:t>
            </a:r>
            <a:r>
              <a:rPr lang="en-US" sz="2200" dirty="0" smtClean="0">
                <a:solidFill>
                  <a:schemeClr val="bg1"/>
                </a:solidFill>
              </a:rPr>
              <a:t>dig</a:t>
            </a:r>
            <a:r>
              <a:rPr lang="en-US" sz="2200" dirty="0" smtClean="0">
                <a:solidFill>
                  <a:schemeClr val="accent6"/>
                </a:solidFill>
              </a:rPr>
              <a:t>’ can be used to manually look up DNS names.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3 possible options after a query has been submitted:</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a:t>
            </a:r>
            <a:r>
              <a:rPr lang="en-US" sz="2200" dirty="0" smtClean="0">
                <a:solidFill>
                  <a:schemeClr val="accent3"/>
                </a:solidFill>
              </a:rPr>
              <a:t>. </a:t>
            </a:r>
            <a:r>
              <a:rPr lang="en-US" sz="2200" dirty="0" smtClean="0">
                <a:solidFill>
                  <a:schemeClr val="bg1"/>
                </a:solidFill>
              </a:rPr>
              <a:t>Local authoritative data </a:t>
            </a:r>
            <a:r>
              <a:rPr lang="en-US" sz="2200" dirty="0" smtClean="0">
                <a:solidFill>
                  <a:schemeClr val="accent6"/>
                </a:solidFill>
              </a:rPr>
              <a:t>=&gt; when the query arrives at a DNS server, the server first determines whether the information resides in a zone that it is responsible for. If it is, the server responds with information contained in its local zone file, AA(authoritative answer).</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2. </a:t>
            </a:r>
            <a:r>
              <a:rPr lang="en-US" sz="2200" dirty="0" smtClean="0">
                <a:solidFill>
                  <a:schemeClr val="bg1"/>
                </a:solidFill>
              </a:rPr>
              <a:t>Local cached non-</a:t>
            </a:r>
            <a:r>
              <a:rPr lang="en-US" sz="2200" dirty="0" err="1" smtClean="0">
                <a:solidFill>
                  <a:schemeClr val="bg1"/>
                </a:solidFill>
              </a:rPr>
              <a:t>auhtoritative</a:t>
            </a:r>
            <a:r>
              <a:rPr lang="en-US" sz="2200" dirty="0" smtClean="0">
                <a:solidFill>
                  <a:schemeClr val="bg1"/>
                </a:solidFill>
              </a:rPr>
              <a:t> data </a:t>
            </a:r>
            <a:r>
              <a:rPr lang="en-US" sz="2200" dirty="0" smtClean="0">
                <a:solidFill>
                  <a:schemeClr val="accent6"/>
                </a:solidFill>
              </a:rPr>
              <a:t>=&gt; not responsible, but still might have a copy in its cache. </a:t>
            </a:r>
            <a:br>
              <a:rPr lang="en-US" sz="2200" dirty="0" smtClean="0">
                <a:solidFill>
                  <a:schemeClr val="accent6"/>
                </a:solidFill>
              </a:rPr>
            </a:br>
            <a:r>
              <a:rPr lang="en-US" sz="2200" dirty="0" smtClean="0">
                <a:solidFill>
                  <a:schemeClr val="accent3"/>
                </a:solidFill>
              </a:rPr>
              <a:t/>
            </a:r>
            <a:br>
              <a:rPr lang="en-US" sz="2200" dirty="0" smtClean="0">
                <a:solidFill>
                  <a:schemeClr val="accent3"/>
                </a:solidFill>
              </a:rPr>
            </a:br>
            <a:r>
              <a:rPr lang="en-US" sz="2200" dirty="0" smtClean="0">
                <a:solidFill>
                  <a:schemeClr val="accent6"/>
                </a:solidFill>
              </a:rPr>
              <a:t>3. </a:t>
            </a:r>
            <a:r>
              <a:rPr lang="en-US" sz="2200" dirty="0" smtClean="0">
                <a:solidFill>
                  <a:schemeClr val="bg1"/>
                </a:solidFill>
              </a:rPr>
              <a:t>Remote non-authoritative data via recursion </a:t>
            </a:r>
            <a:r>
              <a:rPr lang="en-US" sz="2200" dirty="0" smtClean="0">
                <a:solidFill>
                  <a:schemeClr val="accent6"/>
                </a:solidFill>
              </a:rPr>
              <a:t>=&gt; not responsible, does not have the record in the cache, the DNS server will then perform another iterative query to the Top Level Domain(TLD) authoritative name server it was referred to. The DNS server with empty cache begins the recursion process by querying </a:t>
            </a:r>
            <a:r>
              <a:rPr lang="en-US" sz="2200" dirty="0" err="1" smtClean="0">
                <a:solidFill>
                  <a:schemeClr val="accent6"/>
                </a:solidFill>
              </a:rPr>
              <a:t>onf</a:t>
            </a:r>
            <a:r>
              <a:rPr lang="en-US" sz="2200" dirty="0" smtClean="0">
                <a:solidFill>
                  <a:schemeClr val="accent6"/>
                </a:solidFill>
              </a:rPr>
              <a:t> of the root name servers IP address retrieved from its local, pre-populated </a:t>
            </a:r>
            <a:r>
              <a:rPr lang="en-US" sz="2200" dirty="0" smtClean="0">
                <a:solidFill>
                  <a:schemeClr val="bg1"/>
                </a:solidFill>
              </a:rPr>
              <a:t>root hints file.</a:t>
            </a:r>
            <a:endParaRPr lang="en-US" sz="2200" dirty="0">
              <a:solidFill>
                <a:schemeClr val="bg1"/>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457200" y="685800"/>
            <a:ext cx="8305800" cy="2308324"/>
          </a:xfrm>
          <a:prstGeom prst="rect">
            <a:avLst/>
          </a:prstGeom>
          <a:noFill/>
        </p:spPr>
        <p:txBody>
          <a:bodyPr wrap="square" rtlCol="0">
            <a:spAutoFit/>
          </a:bodyPr>
          <a:lstStyle/>
          <a:p>
            <a:r>
              <a:rPr lang="en-US" dirty="0" smtClean="0">
                <a:solidFill>
                  <a:schemeClr val="bg1"/>
                </a:solidFill>
              </a:rPr>
              <a:t>DNS resource records</a:t>
            </a:r>
          </a:p>
          <a:p>
            <a:r>
              <a:rPr lang="en-US" dirty="0" smtClean="0">
                <a:solidFill>
                  <a:schemeClr val="accent6"/>
                </a:solidFill>
              </a:rPr>
              <a:t>DNS RR are entries in a DNS zone file that specify information about a particular name or object in the zone. A resource record contains a type, a TTL, a class and data elements</a:t>
            </a:r>
          </a:p>
          <a:p>
            <a:endParaRPr lang="en-US" dirty="0">
              <a:solidFill>
                <a:schemeClr val="accent6"/>
              </a:solidFill>
            </a:endParaRPr>
          </a:p>
          <a:p>
            <a:endParaRPr lang="en-US" dirty="0" smtClean="0">
              <a:solidFill>
                <a:schemeClr val="accent6"/>
              </a:solidFill>
            </a:endParaRPr>
          </a:p>
          <a:p>
            <a:endParaRPr lang="en-US" dirty="0" smtClean="0">
              <a:solidFill>
                <a:schemeClr val="accent6"/>
              </a:solidFill>
            </a:endParaRPr>
          </a:p>
          <a:p>
            <a:endParaRPr lang="en-US" dirty="0" smtClean="0">
              <a:solidFill>
                <a:schemeClr val="accent6"/>
              </a:solidFill>
            </a:endParaRPr>
          </a:p>
        </p:txBody>
      </p:sp>
      <p:sp>
        <p:nvSpPr>
          <p:cNvPr id="5" name="TextBox 4"/>
          <p:cNvSpPr txBox="1"/>
          <p:nvPr/>
        </p:nvSpPr>
        <p:spPr>
          <a:xfrm>
            <a:off x="0" y="3200400"/>
            <a:ext cx="9144000" cy="369332"/>
          </a:xfrm>
          <a:prstGeom prst="rect">
            <a:avLst/>
          </a:prstGeom>
          <a:noFill/>
        </p:spPr>
        <p:txBody>
          <a:bodyPr wrap="square" rtlCol="0">
            <a:spAutoFit/>
          </a:bodyPr>
          <a:lstStyle/>
          <a:p>
            <a:r>
              <a:rPr lang="en-US" dirty="0" smtClean="0">
                <a:solidFill>
                  <a:schemeClr val="accent6"/>
                </a:solidFill>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00383"/>
            <a:ext cx="7467600" cy="287469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4856837"/>
            <a:ext cx="7467600" cy="1366989"/>
          </a:xfrm>
          <a:prstGeom prst="rect">
            <a:avLst/>
          </a:prstGeom>
        </p:spPr>
      </p:pic>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Resource record types:</a:t>
            </a:r>
            <a:endParaRPr lang="en-US"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2832454"/>
              </p:ext>
            </p:extLst>
          </p:nvPr>
        </p:nvGraphicFramePr>
        <p:xfrm>
          <a:off x="457200" y="1600200"/>
          <a:ext cx="8229600" cy="4231640"/>
        </p:xfrm>
        <a:graphic>
          <a:graphicData uri="http://schemas.openxmlformats.org/drawingml/2006/table">
            <a:tbl>
              <a:tblPr firstRow="1" bandRow="1">
                <a:tableStyleId>{5C22544A-7EE6-4342-B048-85BDC9FD1C3A}</a:tableStyleId>
              </a:tblPr>
              <a:tblGrid>
                <a:gridCol w="4114800"/>
                <a:gridCol w="4114800"/>
              </a:tblGrid>
              <a:tr h="381000">
                <a:tc>
                  <a:txBody>
                    <a:bodyPr/>
                    <a:lstStyle/>
                    <a:p>
                      <a:r>
                        <a:rPr lang="en-US" dirty="0" err="1" smtClean="0"/>
                        <a:t>AbbreviationS</a:t>
                      </a:r>
                      <a:endParaRPr lang="en-US" dirty="0"/>
                    </a:p>
                  </a:txBody>
                  <a:tcPr/>
                </a:tc>
                <a:tc>
                  <a:txBody>
                    <a:bodyPr/>
                    <a:lstStyle/>
                    <a:p>
                      <a:r>
                        <a:rPr lang="en-US" dirty="0" smtClean="0"/>
                        <a:t>Meaning</a:t>
                      </a:r>
                      <a:endParaRPr lang="en-US" dirty="0"/>
                    </a:p>
                  </a:txBody>
                  <a:tcPr/>
                </a:tc>
              </a:tr>
              <a:tr h="370840">
                <a:tc>
                  <a:txBody>
                    <a:bodyPr/>
                    <a:lstStyle/>
                    <a:p>
                      <a:r>
                        <a:rPr lang="en-US" dirty="0" err="1" smtClean="0"/>
                        <a:t>cname</a:t>
                      </a:r>
                      <a:r>
                        <a:rPr lang="en-US" dirty="0" smtClean="0"/>
                        <a:t>(canonical name)</a:t>
                      </a:r>
                      <a:endParaRPr lang="en-US" dirty="0"/>
                    </a:p>
                  </a:txBody>
                  <a:tcPr/>
                </a:tc>
                <a:tc>
                  <a:txBody>
                    <a:bodyPr/>
                    <a:lstStyle/>
                    <a:p>
                      <a:r>
                        <a:rPr lang="en-US" dirty="0" smtClean="0"/>
                        <a:t>Aliases one name to another.</a:t>
                      </a:r>
                      <a:endParaRPr lang="en-US" dirty="0"/>
                    </a:p>
                  </a:txBody>
                  <a:tcPr/>
                </a:tc>
              </a:tr>
              <a:tr h="370840">
                <a:tc>
                  <a:txBody>
                    <a:bodyPr/>
                    <a:lstStyle/>
                    <a:p>
                      <a:r>
                        <a:rPr lang="en-US" dirty="0" err="1" smtClean="0"/>
                        <a:t>ptr</a:t>
                      </a:r>
                      <a:r>
                        <a:rPr lang="en-US" dirty="0" smtClean="0"/>
                        <a:t>(pointer)</a:t>
                      </a:r>
                      <a:endParaRPr lang="en-US" dirty="0"/>
                    </a:p>
                  </a:txBody>
                  <a:tcPr/>
                </a:tc>
                <a:tc>
                  <a:txBody>
                    <a:bodyPr/>
                    <a:lstStyle/>
                    <a:p>
                      <a:r>
                        <a:rPr lang="en-US" dirty="0" smtClean="0"/>
                        <a:t>Maps</a:t>
                      </a:r>
                      <a:r>
                        <a:rPr lang="en-US" baseline="0" dirty="0" smtClean="0"/>
                        <a:t> ipv4/ipv6 address to a host name</a:t>
                      </a:r>
                      <a:endParaRPr lang="en-US" dirty="0"/>
                    </a:p>
                  </a:txBody>
                  <a:tcPr/>
                </a:tc>
              </a:tr>
              <a:tr h="370840">
                <a:tc>
                  <a:txBody>
                    <a:bodyPr/>
                    <a:lstStyle/>
                    <a:p>
                      <a:r>
                        <a:rPr lang="en-US" dirty="0" smtClean="0"/>
                        <a:t>ns(name server) </a:t>
                      </a:r>
                      <a:endParaRPr lang="en-US" dirty="0"/>
                    </a:p>
                  </a:txBody>
                  <a:tcPr/>
                </a:tc>
                <a:tc>
                  <a:txBody>
                    <a:bodyPr/>
                    <a:lstStyle/>
                    <a:p>
                      <a:r>
                        <a:rPr lang="en-US" dirty="0" smtClean="0"/>
                        <a:t>Maps a domain name to a DNS</a:t>
                      </a:r>
                      <a:r>
                        <a:rPr lang="en-US" baseline="0" dirty="0" smtClean="0"/>
                        <a:t> name server which is authoritative for its DNS zone.</a:t>
                      </a:r>
                    </a:p>
                  </a:txBody>
                  <a:tcPr/>
                </a:tc>
              </a:tr>
              <a:tr h="370840">
                <a:tc>
                  <a:txBody>
                    <a:bodyPr/>
                    <a:lstStyle/>
                    <a:p>
                      <a:r>
                        <a:rPr lang="en-US" dirty="0" smtClean="0"/>
                        <a:t>SOA(start of authority)</a:t>
                      </a:r>
                      <a:endParaRPr lang="en-US" dirty="0"/>
                    </a:p>
                  </a:txBody>
                  <a:tcPr/>
                </a:tc>
                <a:tc>
                  <a:txBody>
                    <a:bodyPr/>
                    <a:lstStyle/>
                    <a:p>
                      <a:r>
                        <a:rPr lang="en-US" baseline="0" dirty="0" smtClean="0"/>
                        <a:t>Provides information how a DNS zone works.</a:t>
                      </a:r>
                    </a:p>
                  </a:txBody>
                  <a:tcPr/>
                </a:tc>
              </a:tr>
              <a:tr h="370840">
                <a:tc>
                  <a:txBody>
                    <a:bodyPr/>
                    <a:lstStyle/>
                    <a:p>
                      <a:r>
                        <a:rPr lang="en-US" dirty="0" smtClean="0"/>
                        <a:t>MX(mail exchange)</a:t>
                      </a:r>
                      <a:endParaRPr lang="en-US" dirty="0"/>
                    </a:p>
                  </a:txBody>
                  <a:tcPr/>
                </a:tc>
                <a:tc>
                  <a:txBody>
                    <a:bodyPr/>
                    <a:lstStyle/>
                    <a:p>
                      <a:r>
                        <a:rPr lang="en-US" baseline="0" dirty="0" smtClean="0"/>
                        <a:t>Maps a domain name to a mail exchange which will accept email for that name.</a:t>
                      </a:r>
                    </a:p>
                    <a:p>
                      <a:endParaRPr lang="en-US" baseline="0" dirty="0" smtClean="0"/>
                    </a:p>
                  </a:txBody>
                  <a:tcPr/>
                </a:tc>
              </a:tr>
              <a:tr h="370840">
                <a:tc>
                  <a:txBody>
                    <a:bodyPr/>
                    <a:lstStyle/>
                    <a:p>
                      <a:r>
                        <a:rPr lang="en-US" dirty="0" smtClean="0"/>
                        <a:t>SRV(service)</a:t>
                      </a:r>
                      <a:endParaRPr lang="en-US" dirty="0"/>
                    </a:p>
                  </a:txBody>
                  <a:tcPr/>
                </a:tc>
                <a:tc>
                  <a:txBody>
                    <a:bodyPr/>
                    <a:lstStyle/>
                    <a:p>
                      <a:r>
                        <a:rPr lang="en-US" baseline="0" dirty="0" smtClean="0"/>
                        <a:t>Locate the hosts which support a </a:t>
                      </a:r>
                      <a:r>
                        <a:rPr lang="en-US" baseline="0" smtClean="0"/>
                        <a:t>particular service for a domain.</a:t>
                      </a:r>
                      <a:endParaRPr lang="en-US" baseline="0" dirty="0" smtClean="0"/>
                    </a:p>
                  </a:txBody>
                  <a:tcPr/>
                </a:tc>
              </a:tr>
            </a:tbl>
          </a:graphicData>
        </a:graphic>
      </p:graphicFrame>
    </p:spTree>
    <p:extLst>
      <p:ext uri="{BB962C8B-B14F-4D97-AF65-F5344CB8AC3E}">
        <p14:creationId xmlns:p14="http://schemas.microsoft.com/office/powerpoint/2010/main" val="12379861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1716</TotalTime>
  <Words>152</Words>
  <Application>Microsoft Macintosh PowerPoint</Application>
  <PresentationFormat>On-screen Show (4:3)</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Arial</vt:lpstr>
      <vt:lpstr>Office Theme</vt:lpstr>
      <vt:lpstr>                DNS is a hierarchical naming system that servers as a directory of networked hosts and resources.  Domain is a collection of resource records that ends in a common name and represents an entire subtree of the DNS name space, such as example.com  A subdomain is a domain that is a subtree of another domain, such as lab.example.com. This term is used when discussing the relationship of two domains to each other.  A zone is the portion of the domain for which a particular name server is directly responsible or authoritative.       </vt:lpstr>
      <vt:lpstr>PowerPoint Presentation</vt:lpstr>
      <vt:lpstr>Anatomy of DNS lookups           When a system needs to perform name resolution using a DNS server, it begins by sending queries to the servers listed in /etc/resolv.conf in order, until it gets a response or runs out of servers. The ‘host’ or ‘dig’ can be used to manually look up DNS names.  3 possible options after a query has been submitted:  1. Local authoritative data =&gt; when the query arrives at a DNS server, the server first determines whether the information resides in a zone that it is responsible for. If it is, the server responds with information contained in its local zone file, AA(authoritative answer).  2. Local cached non-auhtoritative data =&gt; not responsible, but still might have a copy in its cache.   3. Remote non-authoritative data via recursion =&gt; not responsible, does not have the record in the cache, the DNS server will then perform another iterative query to the Top Level Domain(TLD) authoritative name server it was referred to. The DNS server with empty cache begins the recursion process by querying onf of the root name servers IP address retrieved from its local, pre-populated root hints file.</vt:lpstr>
      <vt:lpstr>              </vt:lpstr>
      <vt:lpstr>Resource record types: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536</cp:revision>
  <dcterms:created xsi:type="dcterms:W3CDTF">2015-03-24T20:13:30Z</dcterms:created>
  <dcterms:modified xsi:type="dcterms:W3CDTF">2017-04-19T07:08:48Z</dcterms:modified>
</cp:coreProperties>
</file>