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75" r:id="rId3"/>
    <p:sldId id="274" r:id="rId4"/>
    <p:sldId id="271" r:id="rId5"/>
    <p:sldId id="276" r:id="rId6"/>
    <p:sldId id="277" r:id="rId7"/>
    <p:sldId id="266" r:id="rId8"/>
    <p:sldId id="258" r:id="rId9"/>
    <p:sldId id="257" r:id="rId10"/>
    <p:sldId id="272" r:id="rId11"/>
    <p:sldId id="273" r:id="rId12"/>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33" autoAdjust="0"/>
    <p:restoredTop sz="94627"/>
  </p:normalViewPr>
  <p:slideViewPr>
    <p:cSldViewPr>
      <p:cViewPr>
        <p:scale>
          <a:sx n="100" d="100"/>
          <a:sy n="100" d="100"/>
        </p:scale>
        <p:origin x="600" y="3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5B78E0-CD5B-164B-84D5-F7B3D2B49E85}" type="datetimeFigureOut">
              <a:rPr lang="en-US" smtClean="0"/>
              <a:t>4/19/17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B128DE-ABD0-9340-9AA1-5820D4975269}" type="slidenum">
              <a:rPr lang="en-US" smtClean="0"/>
              <a:t>‹#›</a:t>
            </a:fld>
            <a:endParaRPr lang="en-US"/>
          </a:p>
        </p:txBody>
      </p:sp>
    </p:spTree>
    <p:extLst>
      <p:ext uri="{BB962C8B-B14F-4D97-AF65-F5344CB8AC3E}">
        <p14:creationId xmlns:p14="http://schemas.microsoft.com/office/powerpoint/2010/main" val="267510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19.04.17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19.04.17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19.04.17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19.04.17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19.04.17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19.04.17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19.04.17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19.04.17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19.04.17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19.04.17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19.04.17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19.04.17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oft-intellect.com/linu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88532"/>
            <a:ext cx="7772400" cy="621267"/>
          </a:xfrm>
        </p:spPr>
        <p:txBody>
          <a:bodyPr>
            <a:normAutofit fontScale="90000"/>
          </a:bodyPr>
          <a:lstStyle/>
          <a:p>
            <a:r>
              <a:rPr lang="en-US" dirty="0" smtClean="0">
                <a:solidFill>
                  <a:schemeClr val="accent6"/>
                </a:solidFill>
              </a:rPr>
              <a:t/>
            </a:r>
            <a:br>
              <a:rPr lang="en-US"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2000" dirty="0" smtClean="0">
                <a:solidFill>
                  <a:schemeClr val="bg1"/>
                </a:solidFill>
              </a:rPr>
              <a:t>TCP/IP</a:t>
            </a:r>
            <a:r>
              <a:rPr lang="en-US" sz="2000" dirty="0" smtClean="0">
                <a:solidFill>
                  <a:schemeClr val="accent6"/>
                </a:solidFill>
              </a:rPr>
              <a:t> is conceptual model and set of communications protocols used on the Internet.</a:t>
            </a:r>
            <a:r>
              <a:rPr lang="en-US" sz="2000" dirty="0" smtClean="0">
                <a:solidFill>
                  <a:schemeClr val="accent6"/>
                </a:solidFill>
              </a:rPr>
              <a:t/>
            </a:r>
            <a:br>
              <a:rPr lang="en-US" sz="2000" dirty="0" smtClean="0">
                <a:solidFill>
                  <a:schemeClr val="accent6"/>
                </a:solidFill>
              </a:rPr>
            </a:br>
            <a:r>
              <a:rPr lang="en-US" sz="2000" dirty="0" smtClean="0">
                <a:solidFill>
                  <a:schemeClr val="bg1"/>
                </a:solidFill>
              </a:rPr>
              <a:t>TCIP/IP</a:t>
            </a:r>
            <a:r>
              <a:rPr lang="en-US" sz="2000" dirty="0" smtClean="0">
                <a:solidFill>
                  <a:schemeClr val="accent6"/>
                </a:solidFill>
              </a:rPr>
              <a:t> standards follow a four-layer network model:</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t>
            </a:r>
            <a:r>
              <a:rPr lang="en-US" sz="2000" dirty="0" smtClean="0">
                <a:solidFill>
                  <a:schemeClr val="bg1"/>
                </a:solidFill>
              </a:rPr>
              <a:t>Application</a:t>
            </a:r>
            <a:r>
              <a:rPr lang="en-US" sz="2000" dirty="0" smtClean="0">
                <a:solidFill>
                  <a:schemeClr val="accent6"/>
                </a:solidFill>
              </a:rPr>
              <a:t> =&gt; each application has specifications for communication so that client and servers may communicate across platforms. Common protocols, include </a:t>
            </a:r>
            <a:r>
              <a:rPr lang="en-US" sz="2000" dirty="0" smtClean="0">
                <a:solidFill>
                  <a:schemeClr val="bg1"/>
                </a:solidFill>
              </a:rPr>
              <a:t>SSH</a:t>
            </a:r>
            <a:r>
              <a:rPr lang="en-US" sz="2000" dirty="0" smtClean="0">
                <a:solidFill>
                  <a:schemeClr val="accent6"/>
                </a:solidFill>
              </a:rPr>
              <a:t>(remote login), </a:t>
            </a:r>
            <a:r>
              <a:rPr lang="en-US" sz="2000" dirty="0" smtClean="0">
                <a:solidFill>
                  <a:schemeClr val="bg1"/>
                </a:solidFill>
              </a:rPr>
              <a:t>HTTPS</a:t>
            </a:r>
            <a:r>
              <a:rPr lang="en-US" sz="2000" dirty="0" smtClean="0">
                <a:solidFill>
                  <a:schemeClr val="accent6"/>
                </a:solidFill>
              </a:rPr>
              <a:t>(secure web), </a:t>
            </a:r>
            <a:r>
              <a:rPr lang="en-US" sz="2000" dirty="0" smtClean="0">
                <a:solidFill>
                  <a:schemeClr val="bg1"/>
                </a:solidFill>
              </a:rPr>
              <a:t>NFS or CIFS</a:t>
            </a:r>
            <a:r>
              <a:rPr lang="en-US" sz="2000" dirty="0" smtClean="0">
                <a:solidFill>
                  <a:schemeClr val="accent6"/>
                </a:solidFill>
              </a:rPr>
              <a:t>(file sharing), </a:t>
            </a:r>
            <a:r>
              <a:rPr lang="en-US" sz="2000" dirty="0" smtClean="0">
                <a:solidFill>
                  <a:schemeClr val="bg1"/>
                </a:solidFill>
              </a:rPr>
              <a:t>SMTP</a:t>
            </a:r>
            <a:r>
              <a:rPr lang="en-US" sz="2000" dirty="0" smtClean="0">
                <a:solidFill>
                  <a:schemeClr val="accent6"/>
                </a:solidFill>
              </a:rPr>
              <a:t>(electronic mail delivery).</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t>
            </a:r>
            <a:r>
              <a:rPr lang="en-US" sz="2000" dirty="0" smtClean="0">
                <a:solidFill>
                  <a:schemeClr val="bg1"/>
                </a:solidFill>
              </a:rPr>
              <a:t>Transport</a:t>
            </a:r>
            <a:r>
              <a:rPr lang="en-US" sz="2000" dirty="0" smtClean="0">
                <a:solidFill>
                  <a:schemeClr val="accent6"/>
                </a:solidFill>
              </a:rPr>
              <a:t> =&gt; transport protocols are </a:t>
            </a:r>
            <a:r>
              <a:rPr lang="en-US" sz="2000" dirty="0" smtClean="0">
                <a:solidFill>
                  <a:schemeClr val="bg1"/>
                </a:solidFill>
              </a:rPr>
              <a:t>TCP</a:t>
            </a:r>
            <a:r>
              <a:rPr lang="en-US" sz="2000" dirty="0" smtClean="0">
                <a:solidFill>
                  <a:schemeClr val="accent6"/>
                </a:solidFill>
              </a:rPr>
              <a:t> and </a:t>
            </a:r>
            <a:r>
              <a:rPr lang="en-US" sz="2000" dirty="0" smtClean="0">
                <a:solidFill>
                  <a:schemeClr val="bg1"/>
                </a:solidFill>
              </a:rPr>
              <a:t>UDP</a:t>
            </a:r>
            <a:r>
              <a:rPr lang="en-US" sz="2000" dirty="0" smtClean="0">
                <a:solidFill>
                  <a:schemeClr val="accent6"/>
                </a:solidFill>
              </a:rPr>
              <a:t>. TCP is reliable connection-oriented protocol, while UDP is connectionless. Application protocols use </a:t>
            </a:r>
            <a:r>
              <a:rPr lang="en-US" sz="2000" dirty="0" smtClean="0">
                <a:solidFill>
                  <a:schemeClr val="bg1"/>
                </a:solidFill>
              </a:rPr>
              <a:t>TCP/UDP ports</a:t>
            </a:r>
            <a:r>
              <a:rPr lang="en-US" sz="2000" dirty="0" smtClean="0">
                <a:solidFill>
                  <a:schemeClr val="accent6"/>
                </a:solidFill>
              </a:rPr>
              <a:t>. A list of well-known and registered ports can be found in /</a:t>
            </a:r>
            <a:r>
              <a:rPr lang="en-US" sz="2000" dirty="0" err="1" smtClean="0">
                <a:solidFill>
                  <a:schemeClr val="bg1"/>
                </a:solidFill>
              </a:rPr>
              <a:t>etc</a:t>
            </a:r>
            <a:r>
              <a:rPr lang="en-US" sz="2000" dirty="0" smtClean="0">
                <a:solidFill>
                  <a:schemeClr val="bg1"/>
                </a:solidFill>
              </a:rPr>
              <a:t>/services file</a:t>
            </a:r>
            <a:r>
              <a:rPr lang="en-US" sz="2000" dirty="0" smtClean="0">
                <a:solidFill>
                  <a:schemeClr val="accent6"/>
                </a:solidFill>
              </a:rPr>
              <a:t>. When a packet is sent on the network, the combination of the service port and IP address forms a socket.</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*I</a:t>
            </a:r>
            <a:r>
              <a:rPr lang="en-US" sz="2000" dirty="0" smtClean="0">
                <a:solidFill>
                  <a:schemeClr val="bg1"/>
                </a:solidFill>
              </a:rPr>
              <a:t>nternet </a:t>
            </a:r>
            <a:r>
              <a:rPr lang="en-US" sz="2000" dirty="0" smtClean="0">
                <a:solidFill>
                  <a:schemeClr val="accent6"/>
                </a:solidFill>
              </a:rPr>
              <a:t>=&gt; caries data from the source host to the destination host.</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t>
            </a:r>
            <a:r>
              <a:rPr lang="en-US" sz="2000" dirty="0" smtClean="0">
                <a:solidFill>
                  <a:schemeClr val="bg1"/>
                </a:solidFill>
              </a:rPr>
              <a:t>Link</a:t>
            </a:r>
            <a:r>
              <a:rPr lang="en-US" sz="2000" dirty="0" smtClean="0">
                <a:solidFill>
                  <a:schemeClr val="accent6"/>
                </a:solidFill>
              </a:rPr>
              <a:t> =&gt; provides the connection to </a:t>
            </a:r>
            <a:r>
              <a:rPr lang="en-US" sz="2000" dirty="0" smtClean="0">
                <a:solidFill>
                  <a:schemeClr val="bg1"/>
                </a:solidFill>
              </a:rPr>
              <a:t>physical media</a:t>
            </a:r>
            <a:r>
              <a:rPr lang="en-US" sz="2000" dirty="0" smtClean="0">
                <a:solidFill>
                  <a:schemeClr val="accent6"/>
                </a:solidFill>
              </a:rPr>
              <a:t>. The most types of networks are wired Ethernet and wireless WLAN. Each physical device has a hardware address(</a:t>
            </a:r>
            <a:r>
              <a:rPr lang="en-US" sz="2000" dirty="0" smtClean="0">
                <a:solidFill>
                  <a:schemeClr val="bg1"/>
                </a:solidFill>
              </a:rPr>
              <a:t>MAC</a:t>
            </a:r>
            <a:r>
              <a:rPr lang="en-US" sz="2000" dirty="0" smtClean="0">
                <a:solidFill>
                  <a:schemeClr val="accent6"/>
                </a:solidFill>
              </a:rPr>
              <a:t>) which is used to identify the destination of packets on the local network segment.</a:t>
            </a:r>
            <a:br>
              <a:rPr lang="en-US" sz="2000" dirty="0" smtClean="0">
                <a:solidFill>
                  <a:schemeClr val="accent6"/>
                </a:solidFill>
              </a:rPr>
            </a:br>
            <a:endParaRPr lang="bg-BG" sz="2000" dirty="0">
              <a:solidFill>
                <a:schemeClr val="accent6"/>
              </a:solidFill>
            </a:endParaRPr>
          </a:p>
        </p:txBody>
      </p:sp>
      <p:sp>
        <p:nvSpPr>
          <p:cNvPr id="5" name="TextBox 4"/>
          <p:cNvSpPr txBox="1"/>
          <p:nvPr/>
        </p:nvSpPr>
        <p:spPr>
          <a:xfrm>
            <a:off x="6781800" y="803701"/>
            <a:ext cx="2743200" cy="646331"/>
          </a:xfrm>
          <a:prstGeom prst="rect">
            <a:avLst/>
          </a:prstGeom>
          <a:noFill/>
        </p:spPr>
        <p:txBody>
          <a:bodyPr wrap="square" rtlCol="0">
            <a:spAutoFit/>
          </a:bodyPr>
          <a:lstStyle/>
          <a:p>
            <a:r>
              <a:rPr lang="en-US" sz="3600" dirty="0" smtClean="0"/>
              <a:t> </a:t>
            </a:r>
            <a:endParaRPr lang="en-US" sz="3600" dirty="0"/>
          </a:p>
        </p:txBody>
      </p:sp>
      <p:sp>
        <p:nvSpPr>
          <p:cNvPr id="6" name="TextBox 5"/>
          <p:cNvSpPr txBox="1"/>
          <p:nvPr/>
        </p:nvSpPr>
        <p:spPr>
          <a:xfrm>
            <a:off x="5486400" y="12192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326891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687762"/>
          </a:xfrm>
        </p:spPr>
        <p:txBody>
          <a:bodyPr>
            <a:noAutofit/>
          </a:bodyPr>
          <a:lstStyle/>
          <a:p>
            <a:r>
              <a:rPr lang="en-US" sz="1600" dirty="0" smtClean="0">
                <a:solidFill>
                  <a:srgbClr val="FF0000"/>
                </a:solidFill>
              </a:rPr>
              <a:t>Exercises:</a:t>
            </a:r>
            <a:r>
              <a:rPr lang="en-US" sz="1600" dirty="0" smtClean="0">
                <a:solidFill>
                  <a:schemeClr val="accent6"/>
                </a:solidFill>
              </a:rPr>
              <a:t/>
            </a:r>
            <a:br>
              <a:rPr lang="en-US" sz="1600" dirty="0" smtClean="0">
                <a:solidFill>
                  <a:schemeClr val="accent6"/>
                </a:solidFill>
              </a:rPr>
            </a:br>
            <a:r>
              <a:rPr lang="en-US" sz="1600" dirty="0" smtClean="0">
                <a:solidFill>
                  <a:schemeClr val="accent6"/>
                </a:solidFill>
              </a:rPr>
              <a:t>1. Use </a:t>
            </a:r>
            <a:r>
              <a:rPr lang="en-US" sz="1600" dirty="0" err="1" smtClean="0">
                <a:solidFill>
                  <a:schemeClr val="accent6"/>
                </a:solidFill>
              </a:rPr>
              <a:t>nmtui</a:t>
            </a:r>
            <a:r>
              <a:rPr lang="en-US" sz="1600" dirty="0" smtClean="0">
                <a:solidFill>
                  <a:schemeClr val="accent6"/>
                </a:solidFill>
              </a:rPr>
              <a:t> and create an imaginary connection.</a:t>
            </a:r>
            <a:br>
              <a:rPr lang="en-US" sz="1600" dirty="0" smtClean="0">
                <a:solidFill>
                  <a:schemeClr val="accent6"/>
                </a:solidFill>
              </a:rPr>
            </a:br>
            <a:r>
              <a:rPr lang="en-US" sz="1600" dirty="0" smtClean="0">
                <a:solidFill>
                  <a:schemeClr val="accent6"/>
                </a:solidFill>
              </a:rPr>
              <a:t/>
            </a:r>
            <a:br>
              <a:rPr lang="en-US" sz="1600" dirty="0" smtClean="0">
                <a:solidFill>
                  <a:schemeClr val="accent6"/>
                </a:solidFill>
              </a:rPr>
            </a:br>
            <a:r>
              <a:rPr lang="en-US" sz="1600" dirty="0" smtClean="0">
                <a:solidFill>
                  <a:schemeClr val="accent6"/>
                </a:solidFill>
              </a:rPr>
              <a:t>Setting </a:t>
            </a:r>
            <a:r>
              <a:rPr lang="en-US" sz="1600" dirty="0" smtClean="0">
                <a:solidFill>
                  <a:schemeClr val="accent6"/>
                </a:solidFill>
              </a:rPr>
              <a:t>up hostnames and Name resolution</a:t>
            </a:r>
            <a:br>
              <a:rPr lang="en-US" sz="1600" dirty="0" smtClean="0">
                <a:solidFill>
                  <a:schemeClr val="accent6"/>
                </a:solidFill>
              </a:rPr>
            </a:br>
            <a:r>
              <a:rPr lang="en-US" sz="1600" dirty="0" smtClean="0">
                <a:solidFill>
                  <a:schemeClr val="accent6"/>
                </a:solidFill>
              </a:rPr>
              <a:t>A hostname typically consists of name of the host and the DNS domain in which the host resides.</a:t>
            </a:r>
            <a:br>
              <a:rPr lang="en-US" sz="1600" dirty="0" smtClean="0">
                <a:solidFill>
                  <a:schemeClr val="accent6"/>
                </a:solidFill>
              </a:rPr>
            </a:br>
            <a:r>
              <a:rPr lang="en-US" sz="1600" dirty="0" smtClean="0">
                <a:solidFill>
                  <a:schemeClr val="accent6"/>
                </a:solidFill>
              </a:rPr>
              <a:t>linuxcourse.softintellect.bg =&gt; </a:t>
            </a:r>
            <a:r>
              <a:rPr lang="en-US" sz="1600" dirty="0" err="1" smtClean="0">
                <a:solidFill>
                  <a:schemeClr val="accent6"/>
                </a:solidFill>
              </a:rPr>
              <a:t>linuxcourse</a:t>
            </a:r>
            <a:r>
              <a:rPr lang="en-US" sz="1600" dirty="0">
                <a:solidFill>
                  <a:schemeClr val="accent6"/>
                </a:solidFill>
              </a:rPr>
              <a:t> </a:t>
            </a:r>
            <a:r>
              <a:rPr lang="en-US" sz="1600" dirty="0" smtClean="0">
                <a:solidFill>
                  <a:schemeClr val="accent6"/>
                </a:solidFill>
              </a:rPr>
              <a:t>= name of host, softintellect.bg = DNS domain.</a:t>
            </a:r>
            <a:r>
              <a:rPr lang="en-US" sz="1600" dirty="0">
                <a:solidFill>
                  <a:schemeClr val="accent6"/>
                </a:solidFill>
              </a:rPr>
              <a:t/>
            </a:r>
            <a:br>
              <a:rPr lang="en-US" sz="1600" dirty="0">
                <a:solidFill>
                  <a:schemeClr val="accent6"/>
                </a:solidFill>
              </a:rPr>
            </a:br>
            <a:r>
              <a:rPr lang="en-US" sz="1600" dirty="0" smtClean="0">
                <a:solidFill>
                  <a:srgbClr val="FF0000"/>
                </a:solidFill>
              </a:rPr>
              <a:t>Exercises.</a:t>
            </a:r>
            <a:r>
              <a:rPr lang="en-US" sz="1600" dirty="0" smtClean="0">
                <a:solidFill>
                  <a:schemeClr val="accent6"/>
                </a:solidFill>
              </a:rPr>
              <a:t/>
            </a:r>
            <a:br>
              <a:rPr lang="en-US" sz="1600" dirty="0" smtClean="0">
                <a:solidFill>
                  <a:schemeClr val="accent6"/>
                </a:solidFill>
              </a:rPr>
            </a:br>
            <a:r>
              <a:rPr lang="en-US" sz="1600" dirty="0" smtClean="0">
                <a:solidFill>
                  <a:schemeClr val="accent6"/>
                </a:solidFill>
              </a:rPr>
              <a:t>1. Run ‘</a:t>
            </a:r>
            <a:r>
              <a:rPr lang="en-US" sz="1600" dirty="0" err="1" smtClean="0">
                <a:solidFill>
                  <a:schemeClr val="bg1"/>
                </a:solidFill>
              </a:rPr>
              <a:t>hostnamectl</a:t>
            </a:r>
            <a:r>
              <a:rPr lang="en-US" sz="1600" dirty="0" smtClean="0">
                <a:solidFill>
                  <a:schemeClr val="bg1"/>
                </a:solidFill>
              </a:rPr>
              <a:t> status</a:t>
            </a:r>
            <a:r>
              <a:rPr lang="en-US" sz="1600" dirty="0" smtClean="0">
                <a:solidFill>
                  <a:schemeClr val="accent6"/>
                </a:solidFill>
              </a:rPr>
              <a:t>’ and analyze the output.</a:t>
            </a:r>
            <a:br>
              <a:rPr lang="en-US" sz="1600" dirty="0" smtClean="0">
                <a:solidFill>
                  <a:schemeClr val="accent6"/>
                </a:solidFill>
              </a:rPr>
            </a:br>
            <a:r>
              <a:rPr lang="en-US" sz="1600" dirty="0" smtClean="0">
                <a:solidFill>
                  <a:schemeClr val="accent6"/>
                </a:solidFill>
              </a:rPr>
              <a:t>2. Change your Linux node hostname, read the ‘</a:t>
            </a:r>
            <a:r>
              <a:rPr lang="en-US" sz="1600" dirty="0" err="1" smtClean="0">
                <a:solidFill>
                  <a:schemeClr val="bg1"/>
                </a:solidFill>
              </a:rPr>
              <a:t>hostnamectl</a:t>
            </a:r>
            <a:r>
              <a:rPr lang="en-US" sz="1600" dirty="0" smtClean="0">
                <a:solidFill>
                  <a:schemeClr val="accent6"/>
                </a:solidFill>
              </a:rPr>
              <a:t>’ man page.</a:t>
            </a:r>
            <a:br>
              <a:rPr lang="en-US" sz="1600" dirty="0" smtClean="0">
                <a:solidFill>
                  <a:schemeClr val="accent6"/>
                </a:solidFill>
              </a:rPr>
            </a:br>
            <a:r>
              <a:rPr lang="en-US" sz="1600" dirty="0" smtClean="0">
                <a:solidFill>
                  <a:schemeClr val="accent6"/>
                </a:solidFill>
              </a:rPr>
              <a:t>Resolution files introduction:</a:t>
            </a:r>
            <a:br>
              <a:rPr lang="en-US" sz="1600" dirty="0" smtClean="0">
                <a:solidFill>
                  <a:schemeClr val="accent6"/>
                </a:solidFill>
              </a:rPr>
            </a:br>
            <a:r>
              <a:rPr lang="en-US" sz="1600" dirty="0" smtClean="0">
                <a:solidFill>
                  <a:schemeClr val="bg1"/>
                </a:solidFill>
              </a:rPr>
              <a:t>/</a:t>
            </a:r>
            <a:r>
              <a:rPr lang="en-US" sz="1600" dirty="0" err="1" smtClean="0">
                <a:solidFill>
                  <a:schemeClr val="bg1"/>
                </a:solidFill>
              </a:rPr>
              <a:t>etc</a:t>
            </a:r>
            <a:r>
              <a:rPr lang="en-US" sz="1600" dirty="0" smtClean="0">
                <a:solidFill>
                  <a:schemeClr val="bg1"/>
                </a:solidFill>
              </a:rPr>
              <a:t>/</a:t>
            </a:r>
            <a:r>
              <a:rPr lang="en-US" sz="1600" dirty="0" err="1" smtClean="0">
                <a:solidFill>
                  <a:schemeClr val="bg1"/>
                </a:solidFill>
              </a:rPr>
              <a:t>nsswitch.conf</a:t>
            </a:r>
            <a:r>
              <a:rPr lang="en-US" sz="1600" dirty="0" smtClean="0">
                <a:solidFill>
                  <a:schemeClr val="accent6"/>
                </a:solidFill>
              </a:rPr>
              <a:t> =&gt; how the system uses name resolutions.</a:t>
            </a:r>
            <a:br>
              <a:rPr lang="en-US" sz="1600" dirty="0" smtClean="0">
                <a:solidFill>
                  <a:schemeClr val="accent6"/>
                </a:solidFill>
              </a:rPr>
            </a:br>
            <a:endParaRPr lang="en-US" sz="1600" dirty="0">
              <a:solidFill>
                <a:schemeClr val="accent6"/>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721" y="3581400"/>
            <a:ext cx="8029779" cy="3009900"/>
          </a:xfrm>
          <a:prstGeom prst="rect">
            <a:avLst/>
          </a:prstGeom>
        </p:spPr>
      </p:pic>
    </p:spTree>
    <p:extLst>
      <p:ext uri="{BB962C8B-B14F-4D97-AF65-F5344CB8AC3E}">
        <p14:creationId xmlns:p14="http://schemas.microsoft.com/office/powerpoint/2010/main" val="2089259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200" dirty="0"/>
              <a:t/>
            </a:r>
            <a:br>
              <a:rPr lang="en-US" sz="2200" dirty="0"/>
            </a:br>
            <a:r>
              <a:rPr lang="en-US" sz="2200" dirty="0" smtClean="0"/>
              <a:t/>
            </a:r>
            <a:br>
              <a:rPr lang="en-US" sz="2200" dirty="0" smtClean="0"/>
            </a:br>
            <a:r>
              <a:rPr lang="en-US" sz="2200" dirty="0"/>
              <a:t/>
            </a:r>
            <a:br>
              <a:rPr lang="en-US" sz="2200" dirty="0"/>
            </a:br>
            <a:r>
              <a:rPr lang="en-US" sz="2200" dirty="0" smtClean="0"/>
              <a:t/>
            </a:r>
            <a:br>
              <a:rPr lang="en-US" sz="2200" dirty="0" smtClean="0"/>
            </a:br>
            <a:r>
              <a:rPr lang="en-US" sz="2200" dirty="0"/>
              <a:t/>
            </a:r>
            <a:br>
              <a:rPr lang="en-US" sz="2200" dirty="0"/>
            </a:br>
            <a:r>
              <a:rPr lang="en-US" sz="2200" dirty="0" smtClean="0"/>
              <a:t/>
            </a:r>
            <a:br>
              <a:rPr lang="en-US" sz="2200" dirty="0" smtClean="0"/>
            </a:br>
            <a:r>
              <a:rPr lang="en-US" sz="2200" dirty="0"/>
              <a:t/>
            </a:r>
            <a:br>
              <a:rPr lang="en-US" sz="2200" dirty="0"/>
            </a:br>
            <a:r>
              <a:rPr lang="en-US" sz="2200" dirty="0" smtClean="0"/>
              <a:t/>
            </a:r>
            <a:br>
              <a:rPr lang="en-US" sz="2200" dirty="0" smtClean="0"/>
            </a:br>
            <a:r>
              <a:rPr lang="en-US" sz="2200" dirty="0" smtClean="0"/>
              <a:t/>
            </a:r>
            <a:br>
              <a:rPr lang="en-US" sz="2200" dirty="0" smtClean="0"/>
            </a:br>
            <a:r>
              <a:rPr lang="en-US" sz="2200" dirty="0"/>
              <a:t/>
            </a:r>
            <a:br>
              <a:rPr lang="en-US" sz="2200" dirty="0"/>
            </a:br>
            <a:r>
              <a:rPr lang="en-US" sz="2200" dirty="0" smtClean="0"/>
              <a:t/>
            </a:r>
            <a:br>
              <a:rPr lang="en-US" sz="2200" dirty="0" smtClean="0"/>
            </a:br>
            <a:r>
              <a:rPr lang="en-US" sz="2200" dirty="0"/>
              <a:t/>
            </a:r>
            <a:br>
              <a:rPr lang="en-US" sz="2200" dirty="0"/>
            </a:br>
            <a:r>
              <a:rPr lang="en-US" sz="2200" dirty="0" smtClean="0"/>
              <a:t/>
            </a:r>
            <a:br>
              <a:rPr lang="en-US" sz="2200" dirty="0" smtClean="0"/>
            </a:br>
            <a:r>
              <a:rPr lang="en-US" sz="2200" dirty="0"/>
              <a:t/>
            </a:r>
            <a:br>
              <a:rPr lang="en-US" sz="2200" dirty="0"/>
            </a:br>
            <a:r>
              <a:rPr lang="en-US" sz="2200" dirty="0" smtClean="0"/>
              <a:t/>
            </a:r>
            <a:br>
              <a:rPr lang="en-US" sz="2200" dirty="0" smtClean="0"/>
            </a:br>
            <a:r>
              <a:rPr lang="en-US" sz="2200" dirty="0"/>
              <a:t/>
            </a:r>
            <a:br>
              <a:rPr lang="en-US" sz="2200" dirty="0"/>
            </a:br>
            <a:r>
              <a:rPr lang="en-US" sz="2200" dirty="0" smtClean="0"/>
              <a:t/>
            </a:r>
            <a:br>
              <a:rPr lang="en-US" sz="2200" dirty="0" smtClean="0"/>
            </a:br>
            <a:r>
              <a:rPr lang="en-US" sz="2200" dirty="0"/>
              <a:t/>
            </a:r>
            <a:br>
              <a:rPr lang="en-US" sz="2200" dirty="0"/>
            </a:br>
            <a:r>
              <a:rPr lang="en-US" sz="2200" dirty="0" smtClean="0"/>
              <a:t/>
            </a:r>
            <a:br>
              <a:rPr lang="en-US" sz="2200" dirty="0" smtClean="0"/>
            </a:br>
            <a:r>
              <a:rPr lang="en-US" sz="2200" dirty="0"/>
              <a:t/>
            </a:r>
            <a:br>
              <a:rPr lang="en-US" sz="2200" dirty="0"/>
            </a:br>
            <a:r>
              <a:rPr lang="en-US" sz="2000" dirty="0" smtClean="0">
                <a:solidFill>
                  <a:schemeClr val="bg1"/>
                </a:solidFill>
              </a:rPr>
              <a:t>/</a:t>
            </a:r>
            <a:r>
              <a:rPr lang="en-US" sz="2000" dirty="0" err="1" smtClean="0">
                <a:solidFill>
                  <a:schemeClr val="bg1"/>
                </a:solidFill>
              </a:rPr>
              <a:t>etc</a:t>
            </a:r>
            <a:r>
              <a:rPr lang="en-US" sz="2000" dirty="0" smtClean="0">
                <a:solidFill>
                  <a:schemeClr val="bg1"/>
                </a:solidFill>
              </a:rPr>
              <a:t>/hosts </a:t>
            </a:r>
            <a:r>
              <a:rPr lang="en-US" sz="2000" dirty="0" smtClean="0">
                <a:solidFill>
                  <a:schemeClr val="accent6"/>
                </a:solidFill>
              </a:rPr>
              <a:t>=&gt; you might want to put some hostname to </a:t>
            </a:r>
            <a:r>
              <a:rPr lang="en-US" sz="2000" dirty="0" err="1" smtClean="0">
                <a:solidFill>
                  <a:schemeClr val="accent6"/>
                </a:solidFill>
              </a:rPr>
              <a:t>ip</a:t>
            </a:r>
            <a:r>
              <a:rPr lang="en-US" sz="2000" dirty="0" smtClean="0">
                <a:solidFill>
                  <a:schemeClr val="accent6"/>
                </a:solidFill>
              </a:rPr>
              <a:t> resolutions before DNS can be referenced(mail servers, isolated nodes without networking)</a:t>
            </a:r>
            <a:r>
              <a:rPr lang="en-US" sz="2000" dirty="0">
                <a:solidFill>
                  <a:schemeClr val="accent6"/>
                </a:solidFill>
              </a:rPr>
              <a:t/>
            </a:r>
            <a:br>
              <a:rPr lang="en-US" sz="2000" dirty="0">
                <a:solidFill>
                  <a:schemeClr val="accent6"/>
                </a:solidFill>
              </a:rPr>
            </a:br>
            <a:r>
              <a:rPr lang="en-US" sz="2000" dirty="0" smtClean="0">
                <a:solidFill>
                  <a:schemeClr val="accent6"/>
                </a:solidFill>
              </a:rPr>
              <a:t>192.168.1.10 </a:t>
            </a:r>
            <a:r>
              <a:rPr lang="en-US" sz="2000" dirty="0" err="1" smtClean="0">
                <a:solidFill>
                  <a:schemeClr val="accent6"/>
                </a:solidFill>
              </a:rPr>
              <a:t>foo.mydomain.org</a:t>
            </a:r>
            <a:r>
              <a:rPr lang="en-US" sz="2000" dirty="0" smtClean="0">
                <a:solidFill>
                  <a:schemeClr val="accent6"/>
                </a:solidFill>
              </a:rPr>
              <a:t> </a:t>
            </a:r>
            <a:r>
              <a:rPr lang="en-US" sz="2000" dirty="0" smtClean="0">
                <a:solidFill>
                  <a:schemeClr val="accent6"/>
                </a:solidFill>
              </a:rPr>
              <a:t>foo</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bg1"/>
                </a:solidFill>
              </a:rPr>
              <a:t>/</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resolv.conf</a:t>
            </a:r>
            <a:r>
              <a:rPr lang="en-US" sz="2000" dirty="0" smtClean="0">
                <a:solidFill>
                  <a:schemeClr val="bg1"/>
                </a:solidFill>
              </a:rPr>
              <a:t> </a:t>
            </a:r>
            <a:r>
              <a:rPr lang="en-US" sz="2000" dirty="0" smtClean="0">
                <a:solidFill>
                  <a:schemeClr val="accent6"/>
                </a:solidFill>
              </a:rPr>
              <a:t>=&gt; put the DNS servers for usually internet look up. It could be static or done by the DHCP.</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rgbClr val="FF0000"/>
                </a:solidFill>
              </a:rPr>
              <a:t>Exercises:</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1. What is the content of </a:t>
            </a:r>
            <a:r>
              <a:rPr lang="en-US" sz="2000" dirty="0" smtClean="0">
                <a:solidFill>
                  <a:schemeClr val="bg1"/>
                </a:solidFill>
              </a:rPr>
              <a:t>/</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nsswitch.conf</a:t>
            </a:r>
            <a:r>
              <a:rPr lang="en-US" sz="2000" dirty="0">
                <a:solidFill>
                  <a:schemeClr val="bg1"/>
                </a:solidFill>
              </a:rPr>
              <a:t> </a:t>
            </a:r>
            <a:r>
              <a:rPr lang="en-US" sz="2000" dirty="0" smtClean="0">
                <a:solidFill>
                  <a:schemeClr val="bg1"/>
                </a:solidFill>
              </a:rPr>
              <a:t>? </a:t>
            </a:r>
            <a:r>
              <a:rPr lang="en-US" sz="2000" dirty="0" smtClean="0">
                <a:solidFill>
                  <a:schemeClr val="accent6"/>
                </a:solidFill>
              </a:rPr>
              <a:t>What does the line ‘hosts: files </a:t>
            </a:r>
            <a:r>
              <a:rPr lang="en-US" sz="2000" dirty="0" err="1" smtClean="0">
                <a:solidFill>
                  <a:schemeClr val="accent6"/>
                </a:solidFill>
              </a:rPr>
              <a:t>dns</a:t>
            </a:r>
            <a:r>
              <a:rPr lang="en-US" sz="2000" dirty="0" smtClean="0">
                <a:solidFill>
                  <a:schemeClr val="accent6"/>
                </a:solidFill>
              </a:rPr>
              <a:t>’ do according to you ?</a:t>
            </a:r>
            <a:br>
              <a:rPr lang="en-US" sz="2000" dirty="0" smtClean="0">
                <a:solidFill>
                  <a:schemeClr val="accent6"/>
                </a:solidFill>
              </a:rPr>
            </a:br>
            <a:r>
              <a:rPr lang="en-US" sz="2000" dirty="0" smtClean="0">
                <a:solidFill>
                  <a:schemeClr val="accent6"/>
                </a:solidFill>
              </a:rPr>
              <a:t>2. List your</a:t>
            </a:r>
            <a:r>
              <a:rPr lang="en-US" sz="2000" dirty="0" smtClean="0">
                <a:solidFill>
                  <a:schemeClr val="bg1"/>
                </a:solidFill>
              </a:rPr>
              <a:t> /</a:t>
            </a:r>
            <a:r>
              <a:rPr lang="en-US" sz="2000" dirty="0" err="1" smtClean="0">
                <a:solidFill>
                  <a:schemeClr val="bg1"/>
                </a:solidFill>
              </a:rPr>
              <a:t>etc</a:t>
            </a:r>
            <a:r>
              <a:rPr lang="en-US" sz="2000" dirty="0" smtClean="0">
                <a:solidFill>
                  <a:schemeClr val="bg1"/>
                </a:solidFill>
              </a:rPr>
              <a:t>/hosts </a:t>
            </a:r>
            <a:r>
              <a:rPr lang="en-US" sz="2000" dirty="0" smtClean="0">
                <a:solidFill>
                  <a:schemeClr val="accent6"/>
                </a:solidFill>
              </a:rPr>
              <a:t>files ? </a:t>
            </a:r>
            <a:r>
              <a:rPr lang="en-US" sz="2000" dirty="0">
                <a:solidFill>
                  <a:schemeClr val="accent6"/>
                </a:solidFill>
              </a:rPr>
              <a:t>A</a:t>
            </a:r>
            <a:r>
              <a:rPr lang="en-US" sz="2000" dirty="0" smtClean="0">
                <a:solidFill>
                  <a:schemeClr val="accent6"/>
                </a:solidFill>
              </a:rPr>
              <a:t>dd an imaginary printer FQDN ( linuxprinter.softintellect.bg), IP 192.168.0.3</a:t>
            </a:r>
            <a:r>
              <a:rPr lang="en-US" sz="2000" dirty="0" smtClean="0">
                <a:solidFill>
                  <a:schemeClr val="bg1"/>
                </a:solidFill>
              </a:rPr>
              <a:t/>
            </a:r>
            <a:br>
              <a:rPr lang="en-US" sz="2000" dirty="0" smtClean="0">
                <a:solidFill>
                  <a:schemeClr val="bg1"/>
                </a:solidFill>
              </a:rPr>
            </a:br>
            <a:r>
              <a:rPr lang="en-US" sz="2000" dirty="0" smtClean="0">
                <a:solidFill>
                  <a:schemeClr val="accent6"/>
                </a:solidFill>
              </a:rPr>
              <a:t>3. List your DNS servers ? What is the DNS server used by google ? Try to switch it ?</a:t>
            </a:r>
            <a:br>
              <a:rPr lang="en-US" sz="2000" dirty="0" smtClean="0">
                <a:solidFill>
                  <a:schemeClr val="accent6"/>
                </a:solidFill>
              </a:rPr>
            </a:br>
            <a:r>
              <a:rPr lang="en-US" sz="2000" dirty="0">
                <a:solidFill>
                  <a:schemeClr val="bg1"/>
                </a:solidFill>
              </a:rPr>
              <a:t/>
            </a:r>
            <a:br>
              <a:rPr lang="en-US" sz="2000" dirty="0">
                <a:solidFill>
                  <a:schemeClr val="bg1"/>
                </a:solidFill>
              </a:rPr>
            </a:br>
            <a:r>
              <a:rPr lang="en-US" sz="2000" dirty="0" smtClean="0">
                <a:solidFill>
                  <a:srgbClr val="FF0000"/>
                </a:solidFill>
              </a:rPr>
              <a:t>Homework:</a:t>
            </a:r>
            <a:r>
              <a:rPr lang="en-US" sz="2000" dirty="0" smtClean="0">
                <a:solidFill>
                  <a:schemeClr val="bg1"/>
                </a:solidFill>
              </a:rPr>
              <a:t/>
            </a:r>
            <a:br>
              <a:rPr lang="en-US" sz="2000" dirty="0" smtClean="0">
                <a:solidFill>
                  <a:schemeClr val="bg1"/>
                </a:solidFill>
              </a:rPr>
            </a:br>
            <a:r>
              <a:rPr lang="en-US" sz="2000" dirty="0" smtClean="0">
                <a:solidFill>
                  <a:schemeClr val="accent6"/>
                </a:solidFill>
              </a:rPr>
              <a:t>1. What is a bond interface ? Why would we want to use one ?</a:t>
            </a:r>
            <a:br>
              <a:rPr lang="en-US" sz="2000" dirty="0" smtClean="0">
                <a:solidFill>
                  <a:schemeClr val="accent6"/>
                </a:solidFill>
              </a:rPr>
            </a:br>
            <a:r>
              <a:rPr lang="en-US" sz="2000" dirty="0" smtClean="0">
                <a:solidFill>
                  <a:schemeClr val="accent6"/>
                </a:solidFill>
              </a:rPr>
              <a:t>2. Add a static connection using </a:t>
            </a:r>
            <a:r>
              <a:rPr lang="en-US" sz="2000" dirty="0" err="1" smtClean="0">
                <a:solidFill>
                  <a:schemeClr val="accent6"/>
                </a:solidFill>
              </a:rPr>
              <a:t>nmcli</a:t>
            </a:r>
            <a:r>
              <a:rPr lang="en-US" sz="2000" dirty="0" smtClean="0">
                <a:solidFill>
                  <a:schemeClr val="accent6"/>
                </a:solidFill>
              </a:rPr>
              <a:t>, you could choose the settings.</a:t>
            </a:r>
            <a:br>
              <a:rPr lang="en-US" sz="2000" dirty="0" smtClean="0">
                <a:solidFill>
                  <a:schemeClr val="accent6"/>
                </a:solidFill>
              </a:rPr>
            </a:br>
            <a:r>
              <a:rPr lang="en-US" sz="2000" dirty="0" smtClean="0">
                <a:solidFill>
                  <a:schemeClr val="accent6"/>
                </a:solidFill>
              </a:rPr>
              <a:t>3. Change your hostname.</a:t>
            </a:r>
            <a:br>
              <a:rPr lang="en-US" sz="2000" dirty="0" smtClean="0">
                <a:solidFill>
                  <a:schemeClr val="accent6"/>
                </a:solidFill>
              </a:rPr>
            </a:br>
            <a:r>
              <a:rPr lang="en-US" sz="2000" dirty="0" smtClean="0">
                <a:solidFill>
                  <a:schemeClr val="accent6"/>
                </a:solidFill>
              </a:rPr>
              <a:t>4. Change your DNS server with Googles.</a:t>
            </a:r>
            <a:br>
              <a:rPr lang="en-US" sz="2000" dirty="0" smtClean="0">
                <a:solidFill>
                  <a:schemeClr val="accent6"/>
                </a:solidFill>
              </a:rPr>
            </a:br>
            <a:r>
              <a:rPr lang="en-US" sz="2000" dirty="0" smtClean="0">
                <a:solidFill>
                  <a:schemeClr val="accent6"/>
                </a:solidFill>
              </a:rPr>
              <a:t>5. Trace the connection </a:t>
            </a:r>
            <a:r>
              <a:rPr lang="en-US" sz="2000" dirty="0">
                <a:solidFill>
                  <a:schemeClr val="accent6"/>
                </a:solidFill>
              </a:rPr>
              <a:t>from your host to </a:t>
            </a:r>
            <a:r>
              <a:rPr lang="en-US" sz="2000" dirty="0">
                <a:solidFill>
                  <a:schemeClr val="accent6"/>
                </a:solidFill>
                <a:hlinkClick r:id="rId2"/>
              </a:rPr>
              <a:t>http://soft-intellect.com/linux</a:t>
            </a:r>
            <a:r>
              <a:rPr lang="en-US" sz="2000" dirty="0" smtClean="0">
                <a:solidFill>
                  <a:schemeClr val="accent6"/>
                </a:solidFill>
                <a:hlinkClick r:id="rId2"/>
              </a:rPr>
              <a:t>/</a:t>
            </a:r>
            <a:r>
              <a:rPr lang="en-US" sz="2000" dirty="0" smtClean="0">
                <a:solidFill>
                  <a:schemeClr val="accent6"/>
                </a:solidFill>
              </a:rPr>
              <a:t>, what </a:t>
            </a:r>
            <a:r>
              <a:rPr lang="en-US" sz="2200" dirty="0" smtClean="0">
                <a:solidFill>
                  <a:schemeClr val="accent6"/>
                </a:solidFill>
              </a:rPr>
              <a:t>command did you use ? </a:t>
            </a:r>
            <a:r>
              <a:rPr lang="en-US" dirty="0">
                <a:solidFill>
                  <a:schemeClr val="accent6"/>
                </a:solidFill>
              </a:rPr>
              <a:t/>
            </a:r>
            <a:br>
              <a:rPr lang="en-US" dirty="0">
                <a:solidFill>
                  <a:schemeClr val="accent6"/>
                </a:solidFill>
              </a:rPr>
            </a:br>
            <a:endParaRPr lang="en-US" dirty="0"/>
          </a:p>
        </p:txBody>
      </p:sp>
    </p:spTree>
    <p:extLst>
      <p:ext uri="{BB962C8B-B14F-4D97-AF65-F5344CB8AC3E}">
        <p14:creationId xmlns:p14="http://schemas.microsoft.com/office/powerpoint/2010/main" val="438055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45795"/>
            <a:ext cx="7772400" cy="621267"/>
          </a:xfrm>
        </p:spPr>
        <p:txBody>
          <a:bodyPr>
            <a:normAutofit fontScale="90000"/>
          </a:bodyPr>
          <a:lstStyle/>
          <a:p>
            <a:r>
              <a:rPr lang="en-US" dirty="0" smtClean="0">
                <a:solidFill>
                  <a:schemeClr val="accent6"/>
                </a:solidFill>
              </a:rPr>
              <a:t/>
            </a:r>
            <a:br>
              <a:rPr lang="en-US"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endParaRPr lang="bg-BG" sz="2000" dirty="0">
              <a:solidFill>
                <a:schemeClr val="accent6"/>
              </a:solidFill>
            </a:endParaRPr>
          </a:p>
        </p:txBody>
      </p:sp>
      <p:sp>
        <p:nvSpPr>
          <p:cNvPr id="5" name="TextBox 4"/>
          <p:cNvSpPr txBox="1"/>
          <p:nvPr/>
        </p:nvSpPr>
        <p:spPr>
          <a:xfrm>
            <a:off x="6781800" y="803701"/>
            <a:ext cx="2743200" cy="1200329"/>
          </a:xfrm>
          <a:prstGeom prst="rect">
            <a:avLst/>
          </a:prstGeom>
          <a:noFill/>
        </p:spPr>
        <p:txBody>
          <a:bodyPr wrap="square" rtlCol="0">
            <a:spAutoFit/>
          </a:bodyPr>
          <a:lstStyle/>
          <a:p>
            <a:r>
              <a:rPr lang="en-US" sz="3600" dirty="0" smtClean="0">
                <a:ln w="0"/>
                <a:solidFill>
                  <a:schemeClr val="accent1"/>
                </a:solidFill>
                <a:effectLst>
                  <a:outerShdw blurRad="38100" dist="25400" dir="5400000" algn="ctr" rotWithShape="0">
                    <a:srgbClr val="6E747A">
                      <a:alpha val="43000"/>
                    </a:srgbClr>
                  </a:outerShdw>
                </a:effectLst>
              </a:rPr>
              <a:t>Networking</a:t>
            </a:r>
          </a:p>
          <a:p>
            <a:r>
              <a:rPr lang="en-US" sz="3600" dirty="0" smtClean="0"/>
              <a:t> </a:t>
            </a:r>
            <a:endParaRPr lang="en-US" sz="3600" dirty="0"/>
          </a:p>
        </p:txBody>
      </p:sp>
      <p:sp>
        <p:nvSpPr>
          <p:cNvPr id="6" name="TextBox 5"/>
          <p:cNvSpPr txBox="1"/>
          <p:nvPr/>
        </p:nvSpPr>
        <p:spPr>
          <a:xfrm>
            <a:off x="5486400" y="1219200"/>
            <a:ext cx="184731"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2330625"/>
            <a:ext cx="4978400" cy="4267200"/>
          </a:xfrm>
          <a:prstGeom prst="rect">
            <a:avLst/>
          </a:prstGeom>
        </p:spPr>
      </p:pic>
      <p:sp>
        <p:nvSpPr>
          <p:cNvPr id="4" name="TextBox 3"/>
          <p:cNvSpPr txBox="1"/>
          <p:nvPr/>
        </p:nvSpPr>
        <p:spPr>
          <a:xfrm>
            <a:off x="1981200" y="1066800"/>
            <a:ext cx="4419600" cy="646331"/>
          </a:xfrm>
          <a:prstGeom prst="rect">
            <a:avLst/>
          </a:prstGeom>
          <a:noFill/>
        </p:spPr>
        <p:txBody>
          <a:bodyPr wrap="square" rtlCol="0">
            <a:spAutoFit/>
          </a:bodyPr>
          <a:lstStyle/>
          <a:p>
            <a:r>
              <a:rPr lang="en-US" dirty="0" smtClean="0">
                <a:solidFill>
                  <a:schemeClr val="accent6"/>
                </a:solidFill>
              </a:rPr>
              <a:t>OSI model  is just a theoretical one. TCP/IP was inspired by it and implemented.</a:t>
            </a:r>
            <a:endParaRPr lang="en-US" dirty="0">
              <a:solidFill>
                <a:schemeClr val="accent6"/>
              </a:solidFill>
            </a:endParaRPr>
          </a:p>
        </p:txBody>
      </p:sp>
    </p:spTree>
    <p:extLst>
      <p:ext uri="{BB962C8B-B14F-4D97-AF65-F5344CB8AC3E}">
        <p14:creationId xmlns:p14="http://schemas.microsoft.com/office/powerpoint/2010/main" val="16748873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88532"/>
            <a:ext cx="7772400" cy="1470025"/>
          </a:xfrm>
        </p:spPr>
        <p:txBody>
          <a:bodyPr>
            <a:normAutofit fontScale="90000"/>
          </a:bodyPr>
          <a:lstStyle/>
          <a:p>
            <a:r>
              <a:rPr lang="en-US" dirty="0" smtClean="0">
                <a:solidFill>
                  <a:schemeClr val="accent6"/>
                </a:solidFill>
              </a:rPr>
              <a:t/>
            </a:r>
            <a:br>
              <a:rPr lang="en-US"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If you want your Linux node to reach other nodes, you need to have networking available. You are going to need:</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1. </a:t>
            </a:r>
            <a:r>
              <a:rPr lang="en-US" sz="3100" dirty="0" smtClean="0">
                <a:solidFill>
                  <a:schemeClr val="bg1"/>
                </a:solidFill>
              </a:rPr>
              <a:t>IP address </a:t>
            </a:r>
            <a:r>
              <a:rPr lang="en-US" sz="3100" dirty="0" smtClean="0">
                <a:solidFill>
                  <a:schemeClr val="accent6"/>
                </a:solidFill>
              </a:rPr>
              <a:t>=&gt; numerical label assigned to each device, participating in a computer network that uses the Internet protocol for communication.</a:t>
            </a:r>
            <a:br>
              <a:rPr lang="en-US" sz="3100" dirty="0" smtClean="0">
                <a:solidFill>
                  <a:schemeClr val="accent6"/>
                </a:solidFill>
              </a:rPr>
            </a:br>
            <a:r>
              <a:rPr lang="en-US" sz="3100" dirty="0" smtClean="0">
                <a:solidFill>
                  <a:schemeClr val="accent6"/>
                </a:solidFill>
              </a:rPr>
              <a:t>2. </a:t>
            </a:r>
            <a:r>
              <a:rPr lang="en-US" sz="3100" dirty="0" smtClean="0">
                <a:solidFill>
                  <a:schemeClr val="bg1"/>
                </a:solidFill>
              </a:rPr>
              <a:t>Subnet mask </a:t>
            </a:r>
            <a:r>
              <a:rPr lang="en-US" sz="3100" dirty="0" smtClean="0">
                <a:solidFill>
                  <a:schemeClr val="accent6"/>
                </a:solidFill>
              </a:rPr>
              <a:t>=&gt; to know to which network a computer belongs</a:t>
            </a:r>
            <a:r>
              <a:rPr lang="en-US" sz="3100" dirty="0" smtClean="0">
                <a:solidFill>
                  <a:schemeClr val="accent6"/>
                </a:solidFill>
              </a:rPr>
              <a:t>.</a:t>
            </a:r>
            <a:br>
              <a:rPr lang="en-US" sz="3100" dirty="0" smtClean="0">
                <a:solidFill>
                  <a:schemeClr val="accent6"/>
                </a:solidFill>
              </a:rPr>
            </a:br>
            <a:r>
              <a:rPr lang="en-US" sz="3100" dirty="0" smtClean="0">
                <a:solidFill>
                  <a:schemeClr val="accent6"/>
                </a:solidFill>
              </a:rPr>
              <a:t>3. </a:t>
            </a:r>
            <a:r>
              <a:rPr lang="en-US" sz="3100" dirty="0" smtClean="0">
                <a:solidFill>
                  <a:schemeClr val="bg1"/>
                </a:solidFill>
              </a:rPr>
              <a:t>Default gateway </a:t>
            </a:r>
            <a:r>
              <a:rPr lang="en-US" sz="3100" dirty="0" smtClean="0">
                <a:solidFill>
                  <a:schemeClr val="accent6"/>
                </a:solidFill>
              </a:rPr>
              <a:t>=&gt; access point to send information to another computer.</a:t>
            </a: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4. </a:t>
            </a:r>
            <a:r>
              <a:rPr lang="en-US" sz="3100" dirty="0" smtClean="0">
                <a:solidFill>
                  <a:schemeClr val="bg1"/>
                </a:solidFill>
              </a:rPr>
              <a:t>DNS server </a:t>
            </a:r>
            <a:r>
              <a:rPr lang="en-US" sz="3100" dirty="0" smtClean="0">
                <a:solidFill>
                  <a:schemeClr val="accent6"/>
                </a:solidFill>
              </a:rPr>
              <a:t>=&gt; to translate the IP addresses into FQDNs.</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2200" dirty="0" smtClean="0">
                <a:solidFill>
                  <a:schemeClr val="bg1"/>
                </a:solidFill>
              </a:rPr>
              <a:t>Exercises: </a:t>
            </a:r>
            <a:br>
              <a:rPr lang="en-US" sz="2200" dirty="0" smtClean="0">
                <a:solidFill>
                  <a:schemeClr val="bg1"/>
                </a:solidFill>
              </a:rPr>
            </a:br>
            <a:r>
              <a:rPr lang="en-US" sz="2200" dirty="0" smtClean="0">
                <a:solidFill>
                  <a:schemeClr val="bg1"/>
                </a:solidFill>
              </a:rPr>
              <a:t>1. Create a file in your home directory.</a:t>
            </a:r>
            <a:br>
              <a:rPr lang="en-US" sz="2200" dirty="0" smtClean="0">
                <a:solidFill>
                  <a:schemeClr val="bg1"/>
                </a:solidFill>
              </a:rPr>
            </a:br>
            <a:r>
              <a:rPr lang="en-US" sz="2200" dirty="0" smtClean="0">
                <a:solidFill>
                  <a:schemeClr val="bg1"/>
                </a:solidFill>
              </a:rPr>
              <a:t>2. List it’s permissions.</a:t>
            </a:r>
            <a:r>
              <a:rPr lang="en-US" sz="2200" dirty="0">
                <a:solidFill>
                  <a:schemeClr val="bg1"/>
                </a:solidFill>
              </a:rPr>
              <a:t/>
            </a:r>
            <a:br>
              <a:rPr lang="en-US" sz="2200" dirty="0">
                <a:solidFill>
                  <a:schemeClr val="bg1"/>
                </a:solidFill>
              </a:rPr>
            </a:br>
            <a:r>
              <a:rPr lang="en-US" sz="2200" dirty="0">
                <a:solidFill>
                  <a:schemeClr val="bg1"/>
                </a:solidFill>
              </a:rPr>
              <a:t/>
            </a:r>
            <a:br>
              <a:rPr lang="en-US" sz="2200" dirty="0">
                <a:solidFill>
                  <a:schemeClr val="bg1"/>
                </a:solidFill>
              </a:rPr>
            </a:br>
            <a:r>
              <a:rPr lang="en-US" sz="2200" dirty="0" smtClean="0">
                <a:solidFill>
                  <a:schemeClr val="bg1"/>
                </a:solidFill>
              </a:rPr>
              <a:t>4. </a:t>
            </a:r>
            <a:r>
              <a:rPr lang="en-US" sz="2200" dirty="0">
                <a:solidFill>
                  <a:schemeClr val="bg1"/>
                </a:solidFill>
              </a:rPr>
              <a:t>Do you think it’s safe to let the root user to log in inside a server from remote ( SSH ) ? </a:t>
            </a: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sp>
        <p:nvSpPr>
          <p:cNvPr id="5" name="TextBox 4"/>
          <p:cNvSpPr txBox="1"/>
          <p:nvPr/>
        </p:nvSpPr>
        <p:spPr>
          <a:xfrm>
            <a:off x="2971800" y="533401"/>
            <a:ext cx="6553200" cy="1200329"/>
          </a:xfrm>
          <a:prstGeom prst="rect">
            <a:avLst/>
          </a:prstGeom>
          <a:noFill/>
        </p:spPr>
        <p:txBody>
          <a:bodyPr wrap="square" rtlCol="0">
            <a:spAutoFit/>
          </a:bodyPr>
          <a:lstStyle/>
          <a:p>
            <a:r>
              <a:rPr lang="en-US" sz="3600" dirty="0" smtClean="0">
                <a:ln w="0"/>
                <a:solidFill>
                  <a:schemeClr val="accent1"/>
                </a:solidFill>
                <a:effectLst>
                  <a:outerShdw blurRad="38100" dist="25400" dir="5400000" algn="ctr" rotWithShape="0">
                    <a:srgbClr val="6E747A">
                      <a:alpha val="43000"/>
                    </a:srgbClr>
                  </a:outerShdw>
                </a:effectLst>
              </a:rPr>
              <a:t>Networking</a:t>
            </a:r>
          </a:p>
          <a:p>
            <a:endParaRPr lang="en-US" sz="3600" dirty="0"/>
          </a:p>
        </p:txBody>
      </p:sp>
      <p:sp>
        <p:nvSpPr>
          <p:cNvPr id="6" name="TextBox 5"/>
          <p:cNvSpPr txBox="1"/>
          <p:nvPr/>
        </p:nvSpPr>
        <p:spPr>
          <a:xfrm>
            <a:off x="5486400" y="12192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3650280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4800" y="609600"/>
            <a:ext cx="8305800" cy="4401205"/>
          </a:xfrm>
          <a:prstGeom prst="rect">
            <a:avLst/>
          </a:prstGeom>
          <a:noFill/>
        </p:spPr>
        <p:txBody>
          <a:bodyPr wrap="square" rtlCol="0">
            <a:spAutoFit/>
          </a:bodyPr>
          <a:lstStyle/>
          <a:p>
            <a:r>
              <a:rPr lang="en-US" sz="2000" dirty="0" smtClean="0">
                <a:solidFill>
                  <a:schemeClr val="accent6"/>
                </a:solidFill>
              </a:rPr>
              <a:t>Private network addresses are for use in internal networks only:</a:t>
            </a:r>
          </a:p>
          <a:p>
            <a:r>
              <a:rPr lang="en-US" sz="2000" dirty="0">
                <a:solidFill>
                  <a:schemeClr val="accent6"/>
                </a:solidFill>
              </a:rPr>
              <a:t>	</a:t>
            </a:r>
            <a:r>
              <a:rPr lang="en-US" sz="2000" dirty="0" smtClean="0">
                <a:solidFill>
                  <a:srgbClr val="FF0000"/>
                </a:solidFill>
              </a:rPr>
              <a:t>10.0.0./8    172.16.0.0/12  192.168.0.0/16  </a:t>
            </a:r>
          </a:p>
          <a:p>
            <a:endParaRPr lang="en-US" sz="2000" dirty="0">
              <a:solidFill>
                <a:schemeClr val="accent6"/>
              </a:solidFill>
            </a:endParaRPr>
          </a:p>
          <a:p>
            <a:r>
              <a:rPr lang="en-US" sz="2000" dirty="0" smtClean="0">
                <a:solidFill>
                  <a:schemeClr val="accent6"/>
                </a:solidFill>
              </a:rPr>
              <a:t>When private addresses are used, the nodes cannot access the Internet, and nodes from the Internet cannot easily access them. That’s why Network Address Translation (</a:t>
            </a:r>
            <a:r>
              <a:rPr lang="en-US" sz="2000" dirty="0" smtClean="0">
                <a:solidFill>
                  <a:schemeClr val="bg1"/>
                </a:solidFill>
              </a:rPr>
              <a:t>NAT</a:t>
            </a:r>
            <a:r>
              <a:rPr lang="en-US" sz="2000" dirty="0" smtClean="0">
                <a:solidFill>
                  <a:schemeClr val="accent6"/>
                </a:solidFill>
              </a:rPr>
              <a:t>) is often used. </a:t>
            </a:r>
          </a:p>
          <a:p>
            <a:endParaRPr lang="en-US" sz="2000" dirty="0">
              <a:solidFill>
                <a:schemeClr val="accent6"/>
              </a:solidFill>
            </a:endParaRPr>
          </a:p>
          <a:p>
            <a:r>
              <a:rPr lang="en-US" sz="2000" dirty="0" smtClean="0">
                <a:solidFill>
                  <a:schemeClr val="accent6"/>
                </a:solidFill>
              </a:rPr>
              <a:t>In NAT the nodes use a private IP address, but when facing the Internet, this private IP is replaced with the IP address of the </a:t>
            </a:r>
            <a:r>
              <a:rPr lang="en-US" sz="2000" dirty="0" smtClean="0">
                <a:solidFill>
                  <a:schemeClr val="bg1"/>
                </a:solidFill>
              </a:rPr>
              <a:t>NAT router</a:t>
            </a:r>
            <a:r>
              <a:rPr lang="en-US" sz="2000" dirty="0" smtClean="0">
                <a:solidFill>
                  <a:schemeClr val="accent6"/>
                </a:solidFill>
              </a:rPr>
              <a:t>. Hence, nodes on the Internet think that they are communicating with the NAT router, and not with the induvial hosts. The NAT router on its turn uses tables to keep track of all connections.</a:t>
            </a:r>
          </a:p>
          <a:p>
            <a:endParaRPr lang="en-US" sz="2000" dirty="0">
              <a:solidFill>
                <a:schemeClr val="accent6"/>
              </a:solidFill>
            </a:endParaRPr>
          </a:p>
          <a:p>
            <a:endParaRPr lang="en-US" sz="2000" dirty="0" smtClean="0">
              <a:solidFill>
                <a:schemeClr val="accent6"/>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1807" y="4038600"/>
            <a:ext cx="6598793" cy="2514600"/>
          </a:xfrm>
          <a:prstGeom prst="rect">
            <a:avLst/>
          </a:prstGeom>
        </p:spPr>
      </p:pic>
    </p:spTree>
    <p:extLst>
      <p:ext uri="{BB962C8B-B14F-4D97-AF65-F5344CB8AC3E}">
        <p14:creationId xmlns:p14="http://schemas.microsoft.com/office/powerpoint/2010/main" val="1643390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4800" y="609601"/>
            <a:ext cx="8305800" cy="3785652"/>
          </a:xfrm>
          <a:prstGeom prst="rect">
            <a:avLst/>
          </a:prstGeom>
          <a:noFill/>
        </p:spPr>
        <p:txBody>
          <a:bodyPr wrap="square" rtlCol="0">
            <a:spAutoFit/>
          </a:bodyPr>
          <a:lstStyle/>
          <a:p>
            <a:r>
              <a:rPr lang="en-US" sz="2000" dirty="0" smtClean="0">
                <a:solidFill>
                  <a:schemeClr val="accent6"/>
                </a:solidFill>
              </a:rPr>
              <a:t>IPv4 addresses</a:t>
            </a:r>
          </a:p>
          <a:p>
            <a:endParaRPr lang="en-US" sz="2000" dirty="0">
              <a:solidFill>
                <a:schemeClr val="accent6"/>
              </a:solidFill>
            </a:endParaRPr>
          </a:p>
          <a:p>
            <a:r>
              <a:rPr lang="en-US" sz="2000" dirty="0" smtClean="0">
                <a:solidFill>
                  <a:schemeClr val="accent6"/>
                </a:solidFill>
              </a:rPr>
              <a:t>An IPv4 address is a 32-bit number, normally expressed in decimal as four octets ranging in value from 0 to 255, separated by dots. The address is divided into two parts: the network part and the host part. All hosts on the same </a:t>
            </a:r>
            <a:r>
              <a:rPr lang="en-US" sz="2000" dirty="0" smtClean="0">
                <a:solidFill>
                  <a:schemeClr val="accent6"/>
                </a:solidFill>
              </a:rPr>
              <a:t>subnet, </a:t>
            </a:r>
            <a:r>
              <a:rPr lang="en-US" sz="2000" dirty="0" smtClean="0">
                <a:solidFill>
                  <a:schemeClr val="accent6"/>
                </a:solidFill>
              </a:rPr>
              <a:t>which </a:t>
            </a:r>
            <a:r>
              <a:rPr lang="en-US" sz="2000" dirty="0">
                <a:solidFill>
                  <a:schemeClr val="accent6"/>
                </a:solidFill>
              </a:rPr>
              <a:t>can talk to each other directly without a router, have the same network part. ; the network part identifies the </a:t>
            </a:r>
            <a:r>
              <a:rPr lang="en-US" sz="2000" dirty="0" smtClean="0">
                <a:solidFill>
                  <a:schemeClr val="accent6"/>
                </a:solidFill>
              </a:rPr>
              <a:t>subnet</a:t>
            </a:r>
          </a:p>
          <a:p>
            <a:endParaRPr lang="en-US" sz="2000" dirty="0" smtClean="0">
              <a:solidFill>
                <a:schemeClr val="accent6"/>
              </a:solidFill>
            </a:endParaRPr>
          </a:p>
          <a:p>
            <a:r>
              <a:rPr lang="en-US" sz="2000" dirty="0" smtClean="0">
                <a:solidFill>
                  <a:schemeClr val="accent6"/>
                </a:solidFill>
              </a:rPr>
              <a:t>To know which part of an IPv4 address is the network part and which the host, an admin must know the netmask, which is assigned to the subnet.</a:t>
            </a:r>
            <a:endParaRPr lang="en-US" sz="2000" dirty="0">
              <a:solidFill>
                <a:schemeClr val="accent6"/>
              </a:solidFill>
            </a:endParaRPr>
          </a:p>
          <a:p>
            <a:endParaRPr lang="en-US" sz="2000" dirty="0">
              <a:solidFill>
                <a:schemeClr val="accent6"/>
              </a:solidFill>
            </a:endParaRPr>
          </a:p>
          <a:p>
            <a:endParaRPr lang="en-US" sz="2000" dirty="0" smtClean="0">
              <a:solidFill>
                <a:schemeClr val="accent6"/>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3685874"/>
            <a:ext cx="4800600" cy="3019359"/>
          </a:xfrm>
          <a:prstGeom prst="rect">
            <a:avLst/>
          </a:prstGeom>
        </p:spPr>
      </p:pic>
    </p:spTree>
    <p:extLst>
      <p:ext uri="{BB962C8B-B14F-4D97-AF65-F5344CB8AC3E}">
        <p14:creationId xmlns:p14="http://schemas.microsoft.com/office/powerpoint/2010/main" val="1872414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sz="2700" dirty="0" smtClean="0">
                <a:solidFill>
                  <a:schemeClr val="accent6"/>
                </a:solidFill>
              </a:rPr>
              <a:t>The lowest possible address on a subnet is called the </a:t>
            </a:r>
            <a:r>
              <a:rPr lang="en-US" sz="2700" dirty="0" smtClean="0">
                <a:solidFill>
                  <a:schemeClr val="bg1"/>
                </a:solidFill>
              </a:rPr>
              <a:t>Network Address</a:t>
            </a:r>
            <a:r>
              <a:rPr lang="en-US" sz="2700" dirty="0" smtClean="0">
                <a:solidFill>
                  <a:schemeClr val="accent6"/>
                </a:solidFill>
              </a:rPr>
              <a:t>, the highest is used for broadcasting messages in IPv4 and is called the </a:t>
            </a:r>
            <a:r>
              <a:rPr lang="en-US" sz="2700" dirty="0" smtClean="0">
                <a:solidFill>
                  <a:schemeClr val="bg1"/>
                </a:solidFill>
              </a:rPr>
              <a:t>broadcast address</a:t>
            </a:r>
            <a:r>
              <a:rPr lang="en-US" sz="2700" dirty="0" smtClean="0">
                <a:solidFill>
                  <a:schemeClr val="accent6"/>
                </a:solidFill>
              </a:rPr>
              <a:t>. Network masks could be expressed in 255.255.255.0 for example, or with a network prefix like </a:t>
            </a:r>
            <a:r>
              <a:rPr lang="en-US" sz="2700" dirty="0" smtClean="0">
                <a:solidFill>
                  <a:schemeClr val="accent6"/>
                </a:solidFill>
              </a:rPr>
              <a:t>‘</a:t>
            </a:r>
            <a:r>
              <a:rPr lang="en-US" sz="2700" dirty="0" smtClean="0">
                <a:solidFill>
                  <a:schemeClr val="bg1"/>
                </a:solidFill>
              </a:rPr>
              <a:t>/24</a:t>
            </a:r>
            <a:r>
              <a:rPr lang="en-US" sz="2700" dirty="0" smtClean="0">
                <a:solidFill>
                  <a:schemeClr val="accent6"/>
                </a:solidFill>
              </a:rPr>
              <a:t>’.</a:t>
            </a:r>
            <a:r>
              <a:rPr lang="en-US" dirty="0" smtClean="0"/>
              <a:t>TT</a:t>
            </a:r>
            <a:br>
              <a:rPr lang="en-US" dirty="0" smtClean="0"/>
            </a:br>
            <a:r>
              <a:rPr lang="en-US" dirty="0"/>
              <a:t/>
            </a:r>
            <a:br>
              <a:rPr lang="en-US" dirty="0"/>
            </a:br>
            <a:r>
              <a:rPr lang="en-US" dirty="0" smtClean="0"/>
              <a:t>The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5139" y="3276600"/>
            <a:ext cx="8071661" cy="1656357"/>
          </a:xfrm>
        </p:spPr>
      </p:pic>
    </p:spTree>
    <p:extLst>
      <p:ext uri="{BB962C8B-B14F-4D97-AF65-F5344CB8AC3E}">
        <p14:creationId xmlns:p14="http://schemas.microsoft.com/office/powerpoint/2010/main" val="1222210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457200"/>
            <a:ext cx="7086600" cy="3200400"/>
          </a:xfrm>
        </p:spPr>
        <p:txBody>
          <a:bodyPr>
            <a:normAutofit fontScale="90000"/>
          </a:bodyPr>
          <a:lstStyle/>
          <a:p>
            <a:r>
              <a:rPr lang="en-US" sz="2000" dirty="0" smtClean="0">
                <a:solidFill>
                  <a:schemeClr val="accent6"/>
                </a:solidFill>
              </a:rPr>
              <a:t>A </a:t>
            </a:r>
            <a:r>
              <a:rPr lang="en-US" sz="2000" dirty="0">
                <a:solidFill>
                  <a:schemeClr val="accent6"/>
                </a:solidFill>
              </a:rPr>
              <a:t>subnet mask separates the IP address into the network and host </a:t>
            </a:r>
            <a:r>
              <a:rPr lang="en-US" sz="2000" dirty="0" smtClean="0">
                <a:solidFill>
                  <a:schemeClr val="accent6"/>
                </a:solidFill>
              </a:rPr>
              <a:t>addresses. </a:t>
            </a:r>
            <a:br>
              <a:rPr lang="en-US" sz="2000" dirty="0" smtClean="0">
                <a:solidFill>
                  <a:schemeClr val="accent6"/>
                </a:solidFill>
              </a:rPr>
            </a:br>
            <a:r>
              <a:rPr lang="en-US" sz="2000" dirty="0" smtClean="0">
                <a:solidFill>
                  <a:schemeClr val="accent6"/>
                </a:solidFill>
              </a:rPr>
              <a:t>IP address: </a:t>
            </a:r>
            <a:r>
              <a:rPr lang="en-US" sz="2000" dirty="0" smtClean="0">
                <a:solidFill>
                  <a:schemeClr val="bg1"/>
                </a:solidFill>
              </a:rPr>
              <a:t>212.209.113.33</a:t>
            </a:r>
            <a:r>
              <a:rPr lang="en-US" sz="2000" dirty="0" smtClean="0">
                <a:solidFill>
                  <a:srgbClr val="FFFF00"/>
                </a:solidFill>
              </a:rPr>
              <a:t> </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Subnet Mask: </a:t>
            </a:r>
            <a:r>
              <a:rPr lang="en-US" sz="2000" dirty="0" smtClean="0">
                <a:solidFill>
                  <a:schemeClr val="bg1"/>
                </a:solidFill>
              </a:rPr>
              <a:t>/27 = 1111 </a:t>
            </a:r>
            <a:r>
              <a:rPr lang="en-US" sz="2000" dirty="0" smtClean="0">
                <a:solidFill>
                  <a:schemeClr val="bg1"/>
                </a:solidFill>
              </a:rPr>
              <a:t>1111 . 1111 1111 . 1111 1111 . 1110 </a:t>
            </a:r>
            <a:r>
              <a:rPr lang="en-US" sz="2000" dirty="0" smtClean="0">
                <a:solidFill>
                  <a:schemeClr val="bg1"/>
                </a:solidFill>
              </a:rPr>
              <a:t>0000</a:t>
            </a:r>
            <a:br>
              <a:rPr lang="en-US" sz="2000" dirty="0" smtClean="0">
                <a:solidFill>
                  <a:schemeClr val="bg1"/>
                </a:solidFill>
              </a:rPr>
            </a:br>
            <a:r>
              <a:rPr lang="en-US" sz="2000" dirty="0" smtClean="0">
                <a:solidFill>
                  <a:schemeClr val="accent6"/>
                </a:solidFill>
              </a:rPr>
              <a:t>We will get 32 addresses, but 1 is for Broadcast, the second one is the network address, so that makes it 30 total.</a:t>
            </a: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200" dirty="0">
                <a:solidFill>
                  <a:schemeClr val="accent6"/>
                </a:solidFill>
              </a:rPr>
              <a:t/>
            </a:r>
            <a:br>
              <a:rPr lang="en-US" sz="2200" dirty="0">
                <a:solidFill>
                  <a:schemeClr val="accent6"/>
                </a:solidFill>
              </a:rPr>
            </a:br>
            <a:endParaRPr lang="en-US" sz="2200" dirty="0">
              <a:solidFill>
                <a:schemeClr val="bg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911" y="2409825"/>
            <a:ext cx="7946689" cy="3152775"/>
          </a:xfrm>
          <a:prstGeom prst="rect">
            <a:avLst/>
          </a:prstGeom>
        </p:spPr>
      </p:pic>
      <p:cxnSp>
        <p:nvCxnSpPr>
          <p:cNvPr id="5" name="Straight Arrow Connector 4"/>
          <p:cNvCxnSpPr/>
          <p:nvPr/>
        </p:nvCxnSpPr>
        <p:spPr>
          <a:xfrm>
            <a:off x="6019800" y="1905000"/>
            <a:ext cx="1828800" cy="3124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62000" y="5715000"/>
            <a:ext cx="7239000" cy="369332"/>
          </a:xfrm>
          <a:prstGeom prst="rect">
            <a:avLst/>
          </a:prstGeom>
          <a:noFill/>
        </p:spPr>
        <p:txBody>
          <a:bodyPr wrap="square" rtlCol="0">
            <a:spAutoFit/>
          </a:bodyPr>
          <a:lstStyle/>
          <a:p>
            <a:r>
              <a:rPr lang="en-US" dirty="0" smtClean="0">
                <a:solidFill>
                  <a:srgbClr val="FF0000"/>
                </a:solidFill>
              </a:rPr>
              <a:t>Exercise: </a:t>
            </a:r>
            <a:r>
              <a:rPr lang="en-US" dirty="0" smtClean="0">
                <a:solidFill>
                  <a:schemeClr val="bg1"/>
                </a:solidFill>
              </a:rPr>
              <a:t>create a network prototype for small office ( 30 – 50 nodes ). </a:t>
            </a:r>
            <a:endParaRPr lang="en-US" dirty="0">
              <a:solidFill>
                <a:srgbClr val="FF0000"/>
              </a:solidFill>
            </a:endParaRPr>
          </a:p>
        </p:txBody>
      </p:sp>
    </p:spTree>
    <p:extLst>
      <p:ext uri="{BB962C8B-B14F-4D97-AF65-F5344CB8AC3E}">
        <p14:creationId xmlns:p14="http://schemas.microsoft.com/office/powerpoint/2010/main" val="11183551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8305800" cy="4191000"/>
          </a:xfrm>
        </p:spPr>
        <p:txBody>
          <a:bodyPr>
            <a:normAutofit fontScale="90000"/>
          </a:bodyPr>
          <a:lstStyle/>
          <a:p>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2700" dirty="0">
                <a:solidFill>
                  <a:schemeClr val="bg1"/>
                </a:solidFill>
              </a:rPr>
              <a:t/>
            </a:r>
            <a:br>
              <a:rPr lang="en-US" sz="2700" dirty="0">
                <a:solidFill>
                  <a:schemeClr val="bg1"/>
                </a:solidFill>
              </a:rPr>
            </a:br>
            <a:endParaRPr lang="bg-BG" sz="2700" dirty="0">
              <a:solidFill>
                <a:schemeClr val="bg1"/>
              </a:solidFill>
            </a:endParaRPr>
          </a:p>
        </p:txBody>
      </p:sp>
      <p:sp>
        <p:nvSpPr>
          <p:cNvPr id="3" name="TextBox 2"/>
          <p:cNvSpPr txBox="1"/>
          <p:nvPr/>
        </p:nvSpPr>
        <p:spPr>
          <a:xfrm>
            <a:off x="678180" y="685800"/>
            <a:ext cx="8084820" cy="1760220"/>
          </a:xfrm>
          <a:prstGeom prst="rect">
            <a:avLst/>
          </a:prstGeom>
          <a:noFill/>
        </p:spPr>
        <p:txBody>
          <a:bodyPr wrap="square" rtlCol="0">
            <a:spAutoFit/>
          </a:bodyPr>
          <a:lstStyle/>
          <a:p>
            <a:r>
              <a:rPr lang="en-US" dirty="0" smtClean="0">
                <a:solidFill>
                  <a:schemeClr val="accent6"/>
                </a:solidFill>
              </a:rPr>
              <a:t>IP addresses are the addresses that allow nodes to communicate to any other node on the Internet. </a:t>
            </a:r>
            <a:r>
              <a:rPr lang="en-US" dirty="0" smtClean="0">
                <a:solidFill>
                  <a:schemeClr val="bg1"/>
                </a:solidFill>
              </a:rPr>
              <a:t>MAC addresses </a:t>
            </a:r>
            <a:r>
              <a:rPr lang="en-US" dirty="0" smtClean="0">
                <a:solidFill>
                  <a:schemeClr val="accent6"/>
                </a:solidFill>
              </a:rPr>
              <a:t>are assigned on each network card and are used on the local network.</a:t>
            </a:r>
          </a:p>
          <a:p>
            <a:endParaRPr lang="en-US" dirty="0">
              <a:solidFill>
                <a:schemeClr val="accent6"/>
              </a:solidFill>
            </a:endParaRPr>
          </a:p>
          <a:p>
            <a:endParaRPr lang="en-US" dirty="0" smtClean="0">
              <a:solidFill>
                <a:schemeClr val="accent6"/>
              </a:solidFill>
            </a:endParaRPr>
          </a:p>
          <a:p>
            <a:endParaRPr lang="en-US" dirty="0" smtClean="0">
              <a:solidFill>
                <a:schemeClr val="accent6"/>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1371600"/>
            <a:ext cx="5791200" cy="2084471"/>
          </a:xfrm>
          <a:prstGeom prst="rect">
            <a:avLst/>
          </a:prstGeom>
        </p:spPr>
      </p:pic>
      <p:sp>
        <p:nvSpPr>
          <p:cNvPr id="5" name="TextBox 4"/>
          <p:cNvSpPr txBox="1"/>
          <p:nvPr/>
        </p:nvSpPr>
        <p:spPr>
          <a:xfrm>
            <a:off x="678180" y="3733800"/>
            <a:ext cx="8313420" cy="2862322"/>
          </a:xfrm>
          <a:prstGeom prst="rect">
            <a:avLst/>
          </a:prstGeom>
          <a:noFill/>
        </p:spPr>
        <p:txBody>
          <a:bodyPr wrap="square" rtlCol="0">
            <a:spAutoFit/>
          </a:bodyPr>
          <a:lstStyle/>
          <a:p>
            <a:r>
              <a:rPr lang="en-US" dirty="0" smtClean="0">
                <a:solidFill>
                  <a:schemeClr val="accent6"/>
                </a:solidFill>
              </a:rPr>
              <a:t>The network addresses can be static or dynamic(</a:t>
            </a:r>
            <a:r>
              <a:rPr lang="en-US" dirty="0" smtClean="0">
                <a:solidFill>
                  <a:schemeClr val="bg1"/>
                </a:solidFill>
              </a:rPr>
              <a:t>DHCP</a:t>
            </a:r>
            <a:r>
              <a:rPr lang="en-US" dirty="0" smtClean="0">
                <a:solidFill>
                  <a:schemeClr val="accent6"/>
                </a:solidFill>
              </a:rPr>
              <a:t>). Usually the DHCP also assigns the DNS servers to be used as well. In CentOS 7 the interface(network card) names have new labels:</a:t>
            </a:r>
          </a:p>
          <a:p>
            <a:endParaRPr lang="en-US" dirty="0" smtClean="0">
              <a:solidFill>
                <a:schemeClr val="accent6"/>
              </a:solidFill>
            </a:endParaRPr>
          </a:p>
          <a:p>
            <a:r>
              <a:rPr lang="en-US" dirty="0" smtClean="0">
                <a:solidFill>
                  <a:schemeClr val="accent6"/>
                </a:solidFill>
              </a:rPr>
              <a:t>Ethernet interfaces begin with ‘</a:t>
            </a:r>
            <a:r>
              <a:rPr lang="en-US" dirty="0" err="1" smtClean="0">
                <a:solidFill>
                  <a:schemeClr val="bg1"/>
                </a:solidFill>
              </a:rPr>
              <a:t>en</a:t>
            </a:r>
            <a:r>
              <a:rPr lang="en-US" dirty="0" smtClean="0">
                <a:solidFill>
                  <a:schemeClr val="accent6"/>
                </a:solidFill>
              </a:rPr>
              <a:t>’. WLAN interfaces being with ‘</a:t>
            </a:r>
            <a:r>
              <a:rPr lang="en-US" dirty="0" err="1" smtClean="0">
                <a:solidFill>
                  <a:schemeClr val="bg1"/>
                </a:solidFill>
              </a:rPr>
              <a:t>wl</a:t>
            </a:r>
            <a:r>
              <a:rPr lang="en-US" dirty="0" smtClean="0">
                <a:solidFill>
                  <a:schemeClr val="accent6"/>
                </a:solidFill>
              </a:rPr>
              <a:t>’. The next part represents the type of the adapter. An ‘</a:t>
            </a:r>
            <a:r>
              <a:rPr lang="en-US" dirty="0" smtClean="0">
                <a:solidFill>
                  <a:schemeClr val="bg1"/>
                </a:solidFill>
              </a:rPr>
              <a:t>o</a:t>
            </a:r>
            <a:r>
              <a:rPr lang="en-US" dirty="0" smtClean="0">
                <a:solidFill>
                  <a:schemeClr val="accent6"/>
                </a:solidFill>
              </a:rPr>
              <a:t>’ is used for onboard (</a:t>
            </a:r>
            <a:r>
              <a:rPr lang="en-US" dirty="0" smtClean="0">
                <a:solidFill>
                  <a:schemeClr val="bg1"/>
                </a:solidFill>
              </a:rPr>
              <a:t>built in</a:t>
            </a:r>
            <a:r>
              <a:rPr lang="en-US" dirty="0" smtClean="0">
                <a:solidFill>
                  <a:schemeClr val="accent6"/>
                </a:solidFill>
              </a:rPr>
              <a:t>), ‘</a:t>
            </a:r>
            <a:r>
              <a:rPr lang="en-US" dirty="0" smtClean="0">
                <a:solidFill>
                  <a:schemeClr val="bg1"/>
                </a:solidFill>
              </a:rPr>
              <a:t>s</a:t>
            </a:r>
            <a:r>
              <a:rPr lang="en-US" dirty="0" smtClean="0">
                <a:solidFill>
                  <a:schemeClr val="accent6"/>
                </a:solidFill>
              </a:rPr>
              <a:t>’ is for hot plug spot, ‘</a:t>
            </a:r>
            <a:r>
              <a:rPr lang="en-US" dirty="0" smtClean="0">
                <a:solidFill>
                  <a:schemeClr val="bg1"/>
                </a:solidFill>
              </a:rPr>
              <a:t>p</a:t>
            </a:r>
            <a:r>
              <a:rPr lang="en-US" dirty="0" smtClean="0">
                <a:solidFill>
                  <a:schemeClr val="accent6"/>
                </a:solidFill>
              </a:rPr>
              <a:t>’ is for PCI location (externally attached). It ends with a number representing </a:t>
            </a:r>
            <a:r>
              <a:rPr lang="en-US" dirty="0" smtClean="0">
                <a:solidFill>
                  <a:schemeClr val="bg1"/>
                </a:solidFill>
              </a:rPr>
              <a:t>index,</a:t>
            </a:r>
            <a:r>
              <a:rPr lang="en-US" dirty="0" smtClean="0">
                <a:solidFill>
                  <a:schemeClr val="accent6"/>
                </a:solidFill>
              </a:rPr>
              <a:t> </a:t>
            </a:r>
            <a:r>
              <a:rPr lang="en-US" dirty="0" smtClean="0">
                <a:solidFill>
                  <a:schemeClr val="bg1"/>
                </a:solidFill>
              </a:rPr>
              <a:t>ID</a:t>
            </a:r>
            <a:r>
              <a:rPr lang="en-US" dirty="0" smtClean="0">
                <a:solidFill>
                  <a:schemeClr val="accent6"/>
                </a:solidFill>
              </a:rPr>
              <a:t> or </a:t>
            </a:r>
            <a:r>
              <a:rPr lang="en-US" dirty="0" smtClean="0">
                <a:solidFill>
                  <a:schemeClr val="bg1"/>
                </a:solidFill>
              </a:rPr>
              <a:t>port</a:t>
            </a:r>
            <a:r>
              <a:rPr lang="en-US" dirty="0" smtClean="0">
                <a:solidFill>
                  <a:schemeClr val="accent6"/>
                </a:solidFill>
              </a:rPr>
              <a:t>.</a:t>
            </a:r>
          </a:p>
          <a:p>
            <a:endParaRPr lang="en-US" dirty="0">
              <a:solidFill>
                <a:schemeClr val="accent6"/>
              </a:solidFill>
            </a:endParaRPr>
          </a:p>
          <a:p>
            <a:r>
              <a:rPr lang="en-US" dirty="0" smtClean="0">
                <a:solidFill>
                  <a:schemeClr val="accent6"/>
                </a:solidFill>
              </a:rPr>
              <a:t>Example =&gt; </a:t>
            </a:r>
            <a:r>
              <a:rPr lang="en-US" dirty="0" smtClean="0">
                <a:solidFill>
                  <a:schemeClr val="bg1"/>
                </a:solidFill>
              </a:rPr>
              <a:t>eno16777734</a:t>
            </a:r>
            <a:r>
              <a:rPr lang="en-US" dirty="0" smtClean="0">
                <a:solidFill>
                  <a:schemeClr val="accent6"/>
                </a:solidFill>
              </a:rPr>
              <a:t> on boarded Ethernet interface with unique index number.</a:t>
            </a:r>
          </a:p>
        </p:txBody>
      </p:sp>
    </p:spTree>
    <p:extLst>
      <p:ext uri="{BB962C8B-B14F-4D97-AF65-F5344CB8AC3E}">
        <p14:creationId xmlns:p14="http://schemas.microsoft.com/office/powerpoint/2010/main" val="40594203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85800"/>
            <a:ext cx="8915400" cy="1143000"/>
          </a:xfrm>
        </p:spPr>
        <p:txBody>
          <a:bodyPr>
            <a:normAutofit fontScale="90000"/>
          </a:bodyPr>
          <a:lstStyle/>
          <a:p>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000" dirty="0" smtClean="0">
                <a:solidFill>
                  <a:schemeClr val="accent6"/>
                </a:solidFill>
              </a:rPr>
              <a:t>Network </a:t>
            </a:r>
            <a:r>
              <a:rPr lang="en-US" sz="2000" dirty="0" smtClean="0">
                <a:solidFill>
                  <a:schemeClr val="accent6"/>
                </a:solidFill>
              </a:rPr>
              <a:t>traffic needs to move from host to host and network to network. Each host has a routing table, which tells it how to route traffic for particular networks.</a:t>
            </a: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Show current network settings =&gt; </a:t>
            </a:r>
            <a:r>
              <a:rPr lang="en-US" sz="2000" dirty="0" err="1">
                <a:solidFill>
                  <a:schemeClr val="bg1"/>
                </a:solidFill>
              </a:rPr>
              <a:t>ip</a:t>
            </a:r>
            <a:r>
              <a:rPr lang="en-US" sz="2000" dirty="0">
                <a:solidFill>
                  <a:schemeClr val="bg1"/>
                </a:solidFill>
              </a:rPr>
              <a:t> </a:t>
            </a:r>
            <a:r>
              <a:rPr lang="en-US" sz="2000" dirty="0" err="1">
                <a:solidFill>
                  <a:schemeClr val="bg1"/>
                </a:solidFill>
              </a:rPr>
              <a:t>addr</a:t>
            </a:r>
            <a:r>
              <a:rPr lang="en-US" sz="2000" dirty="0">
                <a:solidFill>
                  <a:schemeClr val="bg1"/>
                </a:solidFill>
              </a:rPr>
              <a:t> show</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Validate the routing =&gt; </a:t>
            </a:r>
            <a:r>
              <a:rPr lang="en-US" sz="2000" dirty="0" err="1" smtClean="0">
                <a:solidFill>
                  <a:schemeClr val="bg1"/>
                </a:solidFill>
              </a:rPr>
              <a:t>ip</a:t>
            </a:r>
            <a:r>
              <a:rPr lang="en-US" sz="2000" dirty="0" smtClean="0">
                <a:solidFill>
                  <a:schemeClr val="bg1"/>
                </a:solidFill>
              </a:rPr>
              <a:t> route show</a:t>
            </a:r>
            <a:br>
              <a:rPr lang="en-US" sz="2000" dirty="0" smtClean="0">
                <a:solidFill>
                  <a:schemeClr val="bg1"/>
                </a:solidFill>
              </a:rPr>
            </a:br>
            <a:r>
              <a:rPr lang="en-US" sz="2000" dirty="0" smtClean="0">
                <a:solidFill>
                  <a:schemeClr val="accent6"/>
                </a:solidFill>
              </a:rPr>
              <a:t>Validate the Availability of Ports and services =&gt; </a:t>
            </a:r>
            <a:r>
              <a:rPr lang="en-US" sz="2000" dirty="0" err="1" smtClean="0">
                <a:solidFill>
                  <a:schemeClr val="bg1"/>
                </a:solidFill>
              </a:rPr>
              <a:t>ss</a:t>
            </a:r>
            <a:r>
              <a:rPr lang="en-US" sz="2000" dirty="0" smtClean="0">
                <a:solidFill>
                  <a:schemeClr val="accent6"/>
                </a:solidFill>
              </a:rPr>
              <a:t/>
            </a:r>
            <a:br>
              <a:rPr lang="en-US" sz="2000" dirty="0" smtClean="0">
                <a:solidFill>
                  <a:schemeClr val="accent6"/>
                </a:solidFill>
              </a:rPr>
            </a:br>
            <a:r>
              <a:rPr lang="en-US" sz="2000" dirty="0" smtClean="0">
                <a:solidFill>
                  <a:srgbClr val="FF0000"/>
                </a:solidFill>
              </a:rPr>
              <a:t>Exercises:</a:t>
            </a:r>
            <a:br>
              <a:rPr lang="en-US" sz="2000" dirty="0" smtClean="0">
                <a:solidFill>
                  <a:srgbClr val="FF0000"/>
                </a:solidFill>
              </a:rPr>
            </a:br>
            <a:r>
              <a:rPr lang="en-US" sz="2000" dirty="0" smtClean="0">
                <a:solidFill>
                  <a:schemeClr val="accent6"/>
                </a:solidFill>
              </a:rPr>
              <a:t>1. Get your current network settings.</a:t>
            </a:r>
            <a:br>
              <a:rPr lang="en-US" sz="2000" dirty="0" smtClean="0">
                <a:solidFill>
                  <a:schemeClr val="accent6"/>
                </a:solidFill>
              </a:rPr>
            </a:br>
            <a:r>
              <a:rPr lang="en-US" sz="2000" dirty="0" smtClean="0">
                <a:solidFill>
                  <a:schemeClr val="accent6"/>
                </a:solidFill>
              </a:rPr>
              <a:t>2. Get your routing.</a:t>
            </a:r>
            <a:br>
              <a:rPr lang="en-US" sz="2000" dirty="0" smtClean="0">
                <a:solidFill>
                  <a:schemeClr val="accent6"/>
                </a:solidFill>
              </a:rPr>
            </a:br>
            <a:r>
              <a:rPr lang="en-US" sz="2000" dirty="0" smtClean="0">
                <a:solidFill>
                  <a:schemeClr val="accent6"/>
                </a:solidFill>
              </a:rPr>
              <a:t>3. Look for all listening TCP services and redirect the output to a </a:t>
            </a:r>
            <a:r>
              <a:rPr lang="en-US" sz="2000" dirty="0" smtClean="0">
                <a:solidFill>
                  <a:schemeClr val="accent6"/>
                </a:solidFill>
              </a:rPr>
              <a:t>file</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Configuring network with </a:t>
            </a:r>
            <a:r>
              <a:rPr lang="en-US" sz="2000" dirty="0" err="1" smtClean="0">
                <a:solidFill>
                  <a:schemeClr val="accent6"/>
                </a:solidFill>
              </a:rPr>
              <a:t>nmtui</a:t>
            </a:r>
            <a:r>
              <a:rPr lang="en-US" sz="2000" dirty="0" smtClean="0">
                <a:solidFill>
                  <a:schemeClr val="accent6"/>
                </a:solidFill>
              </a:rPr>
              <a:t> and </a:t>
            </a:r>
            <a:r>
              <a:rPr lang="en-US" sz="2000" dirty="0" err="1" smtClean="0">
                <a:solidFill>
                  <a:schemeClr val="accent6"/>
                </a:solidFill>
              </a:rPr>
              <a:t>nmcli</a:t>
            </a:r>
            <a:r>
              <a:rPr lang="en-US" sz="2000" dirty="0" smtClean="0">
                <a:solidFill>
                  <a:schemeClr val="accent6"/>
                </a:solidFill>
              </a:rPr>
              <a:t>.</a:t>
            </a:r>
            <a:br>
              <a:rPr lang="en-US" sz="2000" dirty="0" smtClean="0">
                <a:solidFill>
                  <a:schemeClr val="accent6"/>
                </a:solidFill>
              </a:rPr>
            </a:br>
            <a:r>
              <a:rPr lang="en-US" sz="2000" dirty="0" err="1">
                <a:solidFill>
                  <a:schemeClr val="bg1"/>
                </a:solidFill>
              </a:rPr>
              <a:t>n</a:t>
            </a:r>
            <a:r>
              <a:rPr lang="en-US" sz="2000" dirty="0" err="1" smtClean="0">
                <a:solidFill>
                  <a:schemeClr val="bg1"/>
                </a:solidFill>
              </a:rPr>
              <a:t>mcli</a:t>
            </a:r>
            <a:r>
              <a:rPr lang="en-US" sz="2000" dirty="0" smtClean="0">
                <a:solidFill>
                  <a:schemeClr val="bg1"/>
                </a:solidFill>
              </a:rPr>
              <a:t> </a:t>
            </a:r>
            <a:r>
              <a:rPr lang="en-US" sz="2000" dirty="0" smtClean="0">
                <a:solidFill>
                  <a:schemeClr val="accent6"/>
                </a:solidFill>
              </a:rPr>
              <a:t>=&gt; the preferred and advisable tool by </a:t>
            </a:r>
            <a:r>
              <a:rPr lang="en-US" sz="2000" dirty="0" err="1" smtClean="0">
                <a:solidFill>
                  <a:schemeClr val="accent6"/>
                </a:solidFill>
              </a:rPr>
              <a:t>RedHat</a:t>
            </a:r>
            <a:r>
              <a:rPr lang="en-US" sz="2000" dirty="0" smtClean="0">
                <a:solidFill>
                  <a:schemeClr val="accent6"/>
                </a:solidFill>
              </a:rPr>
              <a:t>. Easy to work it, since it has tab completion. </a:t>
            </a:r>
            <a:r>
              <a:rPr lang="en-US" sz="2000" dirty="0" smtClean="0">
                <a:solidFill>
                  <a:schemeClr val="accent6"/>
                </a:solidFill>
              </a:rPr>
              <a:t/>
            </a:r>
            <a:br>
              <a:rPr lang="en-US" sz="2000" dirty="0" smtClean="0">
                <a:solidFill>
                  <a:schemeClr val="accent6"/>
                </a:solidFill>
              </a:rPr>
            </a:br>
            <a:r>
              <a:rPr lang="en-US" sz="2000" dirty="0" err="1" smtClean="0">
                <a:solidFill>
                  <a:schemeClr val="bg1"/>
                </a:solidFill>
              </a:rPr>
              <a:t>nmcli</a:t>
            </a:r>
            <a:r>
              <a:rPr lang="en-US" sz="2000" dirty="0" smtClean="0">
                <a:solidFill>
                  <a:schemeClr val="bg1"/>
                </a:solidFill>
              </a:rPr>
              <a:t> </a:t>
            </a:r>
            <a:r>
              <a:rPr lang="en-US" sz="2000" dirty="0" smtClean="0">
                <a:solidFill>
                  <a:schemeClr val="bg1"/>
                </a:solidFill>
              </a:rPr>
              <a:t>con show</a:t>
            </a:r>
            <a:br>
              <a:rPr lang="en-US" sz="2000" dirty="0" smtClean="0">
                <a:solidFill>
                  <a:schemeClr val="bg1"/>
                </a:solidFill>
              </a:rPr>
            </a:br>
            <a:r>
              <a:rPr lang="en-US" sz="2000" dirty="0" err="1" smtClean="0">
                <a:solidFill>
                  <a:schemeClr val="bg1"/>
                </a:solidFill>
              </a:rPr>
              <a:t>nmcli</a:t>
            </a:r>
            <a:r>
              <a:rPr lang="en-US" sz="2000" dirty="0" smtClean="0">
                <a:solidFill>
                  <a:schemeClr val="bg1"/>
                </a:solidFill>
              </a:rPr>
              <a:t> dev status</a:t>
            </a:r>
            <a:br>
              <a:rPr lang="en-US" sz="2000" dirty="0" smtClean="0">
                <a:solidFill>
                  <a:schemeClr val="bg1"/>
                </a:solidFill>
              </a:rPr>
            </a:br>
            <a:r>
              <a:rPr lang="en-US" sz="2000" dirty="0" err="1" smtClean="0">
                <a:solidFill>
                  <a:schemeClr val="bg1"/>
                </a:solidFill>
              </a:rPr>
              <a:t>nmcli</a:t>
            </a:r>
            <a:r>
              <a:rPr lang="en-US" sz="2000" dirty="0" smtClean="0">
                <a:solidFill>
                  <a:schemeClr val="bg1"/>
                </a:solidFill>
              </a:rPr>
              <a:t> con add con-name “static” </a:t>
            </a:r>
            <a:r>
              <a:rPr lang="en-US" sz="2000" dirty="0" err="1" smtClean="0">
                <a:solidFill>
                  <a:schemeClr val="bg1"/>
                </a:solidFill>
              </a:rPr>
              <a:t>ifname</a:t>
            </a:r>
            <a:r>
              <a:rPr lang="en-US" sz="2000" dirty="0" smtClean="0">
                <a:solidFill>
                  <a:schemeClr val="bg1"/>
                </a:solidFill>
              </a:rPr>
              <a:t> eth0 </a:t>
            </a:r>
            <a:r>
              <a:rPr lang="en-US" sz="2000" dirty="0" err="1" smtClean="0">
                <a:solidFill>
                  <a:schemeClr val="bg1"/>
                </a:solidFill>
              </a:rPr>
              <a:t>autoconnect</a:t>
            </a:r>
            <a:r>
              <a:rPr lang="en-US" sz="2000" dirty="0" smtClean="0">
                <a:solidFill>
                  <a:schemeClr val="bg1"/>
                </a:solidFill>
              </a:rPr>
              <a:t> no type Ethernet ip4 10.0.0.10/24 </a:t>
            </a:r>
            <a:r>
              <a:rPr lang="en-US" sz="2000" dirty="0" err="1" smtClean="0">
                <a:solidFill>
                  <a:schemeClr val="bg1"/>
                </a:solidFill>
              </a:rPr>
              <a:t>gw</a:t>
            </a:r>
            <a:r>
              <a:rPr lang="en-US" sz="2000" dirty="0" smtClean="0">
                <a:solidFill>
                  <a:schemeClr val="bg1"/>
                </a:solidFill>
              </a:rPr>
              <a:t> 10.0.0.1</a:t>
            </a:r>
            <a:br>
              <a:rPr lang="en-US" sz="2000" dirty="0" smtClean="0">
                <a:solidFill>
                  <a:schemeClr val="bg1"/>
                </a:solidFill>
              </a:rPr>
            </a:br>
            <a:r>
              <a:rPr lang="en-US" sz="2000" dirty="0" smtClean="0">
                <a:solidFill>
                  <a:schemeClr val="accent6"/>
                </a:solidFill>
              </a:rPr>
              <a:t>Configuring network with </a:t>
            </a:r>
            <a:r>
              <a:rPr lang="en-US" sz="2000" dirty="0" err="1" smtClean="0">
                <a:solidFill>
                  <a:schemeClr val="bg1"/>
                </a:solidFill>
              </a:rPr>
              <a:t>nmtui</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Easy to use graphical tool.</a:t>
            </a:r>
            <a:r>
              <a:rPr lang="en-US" sz="2000" dirty="0" smtClean="0">
                <a:solidFill>
                  <a:schemeClr val="bg1"/>
                </a:solidFill>
              </a:rPr>
              <a:t/>
            </a:r>
            <a:br>
              <a:rPr lang="en-US" sz="2000" dirty="0" smtClean="0">
                <a:solidFill>
                  <a:schemeClr val="bg1"/>
                </a:solidFill>
              </a:rPr>
            </a:br>
            <a:r>
              <a:rPr lang="en-US" sz="2000" dirty="0" smtClean="0">
                <a:solidFill>
                  <a:schemeClr val="accent6"/>
                </a:solidFill>
              </a:rPr>
              <a:t>Every connection that you create is stored as a configuration file in the directory </a:t>
            </a:r>
            <a:r>
              <a:rPr lang="en-US" sz="2000" dirty="0" smtClean="0">
                <a:solidFill>
                  <a:schemeClr val="bg1"/>
                </a:solidFill>
              </a:rPr>
              <a:t>/</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sysconf</a:t>
            </a:r>
            <a:r>
              <a:rPr lang="en-US" sz="2000" dirty="0" smtClean="0">
                <a:solidFill>
                  <a:schemeClr val="bg1"/>
                </a:solidFill>
              </a:rPr>
              <a:t>/network-scripts</a:t>
            </a:r>
            <a:r>
              <a:rPr lang="en-US" sz="2000" dirty="0" smtClean="0">
                <a:solidFill>
                  <a:schemeClr val="accent6"/>
                </a:solidFill>
              </a:rPr>
              <a:t>.</a:t>
            </a:r>
            <a:r>
              <a:rPr lang="en-US" sz="2000" dirty="0" smtClean="0">
                <a:solidFill>
                  <a:schemeClr val="bg1"/>
                </a:solidFill>
              </a:rPr>
              <a:t/>
            </a:r>
            <a:br>
              <a:rPr lang="en-US" sz="2000" dirty="0" smtClean="0">
                <a:solidFill>
                  <a:schemeClr val="bg1"/>
                </a:solidFill>
              </a:rPr>
            </a:br>
            <a:r>
              <a:rPr lang="en-US" sz="1800" dirty="0">
                <a:solidFill>
                  <a:schemeClr val="accent6"/>
                </a:solidFill>
              </a:rPr>
              <a:t/>
            </a:r>
            <a:br>
              <a:rPr lang="en-US" sz="1800" dirty="0">
                <a:solidFill>
                  <a:schemeClr val="accent6"/>
                </a:solidFill>
              </a:rPr>
            </a:br>
            <a:r>
              <a:rPr lang="en-US" sz="2400" dirty="0">
                <a:solidFill>
                  <a:schemeClr val="accent6"/>
                </a:solidFill>
              </a:rPr>
              <a:t/>
            </a:r>
            <a:br>
              <a:rPr lang="en-US" sz="2400" dirty="0">
                <a:solidFill>
                  <a:schemeClr val="accent6"/>
                </a:solidFill>
              </a:rPr>
            </a:br>
            <a:r>
              <a:rPr lang="en-US" sz="2000" dirty="0">
                <a:solidFill>
                  <a:schemeClr val="bg1"/>
                </a:solidFill>
              </a:rPr>
              <a:t/>
            </a:r>
            <a:br>
              <a:rPr lang="en-US" sz="2000" dirty="0">
                <a:solidFill>
                  <a:schemeClr val="bg1"/>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spTree>
    <p:extLst>
      <p:ext uri="{BB962C8B-B14F-4D97-AF65-F5344CB8AC3E}">
        <p14:creationId xmlns:p14="http://schemas.microsoft.com/office/powerpoint/2010/main" val="42607899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1847</TotalTime>
  <Words>318</Words>
  <Application>Microsoft Macintosh PowerPoint</Application>
  <PresentationFormat>On-screen Show (4:3)</PresentationFormat>
  <Paragraphs>33</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Calibri</vt:lpstr>
      <vt:lpstr>Arial</vt:lpstr>
      <vt:lpstr>Office Theme</vt:lpstr>
      <vt:lpstr>        TCP/IP is conceptual model and set of communications protocols used on the Internet. TCIP/IP standards follow a four-layer network model:  * Application =&gt; each application has specifications for communication so that client and servers may communicate across platforms. Common protocols, include SSH(remote login), HTTPS(secure web), NFS or CIFS(file sharing), SMTP(electronic mail delivery).  * Transport =&gt; transport protocols are TCP and UDP. TCP is reliable connection-oriented protocol, while UDP is connectionless. Application protocols use TCP/UDP ports. A list of well-known and registered ports can be found in /etc/services file. When a packet is sent on the network, the combination of the service port and IP address forms a socket.  *Internet =&gt; caries data from the source host to the destination host.  * Link =&gt; provides the connection to physical media. The most types of networks are wired Ethernet and wireless WLAN. Each physical device has a hardware address(MAC) which is used to identify the destination of packets on the local network segment. </vt:lpstr>
      <vt:lpstr>       </vt:lpstr>
      <vt:lpstr>                 If you want your Linux node to reach other nodes, you need to have networking available. You are going to need:  1. IP address =&gt; numerical label assigned to each device, participating in a computer network that uses the Internet protocol for communication. 2. Subnet mask =&gt; to know to which network a computer belongs. 3. Default gateway =&gt; access point to send information to another computer. 4. DNS server =&gt; to translate the IP addresses into FQDNs.    Exercises:  1. Create a file in your home directory. 2. List it’s permissions.  4. Do you think it’s safe to let the root user to log in inside a server from remote ( SSH ) ?   </vt:lpstr>
      <vt:lpstr>PowerPoint Presentation</vt:lpstr>
      <vt:lpstr>PowerPoint Presentation</vt:lpstr>
      <vt:lpstr>     The lowest possible address on a subnet is called the Network Address, the highest is used for broadcasting messages in IPv4 and is called the broadcast address. Network masks could be expressed in 255.255.255.0 for example, or with a network prefix like ‘/24’.TT  The</vt:lpstr>
      <vt:lpstr>A subnet mask separates the IP address into the network and host addresses.  IP address: 212.209.113.33  Subnet Mask: /27 = 1111 1111 . 1111 1111 . 1111 1111 . 1110 0000 We will get 32 addresses, but 1 is for Broadcast, the second one is the network address, so that makes it 30 total.   </vt:lpstr>
      <vt:lpstr>              </vt:lpstr>
      <vt:lpstr>                                 Network traffic needs to move from host to host and network to network. Each host has a routing table, which tells it how to route traffic for particular networks.  Show current network settings =&gt; ip addr show Validate the routing =&gt; ip route show Validate the Availability of Ports and services =&gt; ss Exercises: 1. Get your current network settings. 2. Get your routing. 3. Look for all listening TCP services and redirect the output to a file  Configuring network with nmtui and nmcli. nmcli =&gt; the preferred and advisable tool by RedHat. Easy to work it, since it has tab completion.  nmcli con show nmcli dev status nmcli con add con-name “static” ifname eth0 autoconnect no type Ethernet ip4 10.0.0.10/24 gw 10.0.0.1 Configuring network with nmtui Easy to use graphical tool. Every connection that you create is stored as a configuration file in the directory /etc/sysconf/network-scripts.                    </vt:lpstr>
      <vt:lpstr>Exercises: 1. Use nmtui and create an imaginary connection.  Setting up hostnames and Name resolution A hostname typically consists of name of the host and the DNS domain in which the host resides. linuxcourse.softintellect.bg =&gt; linuxcourse = name of host, softintellect.bg = DNS domain. Exercises. 1. Run ‘hostnamectl status’ and analyze the output. 2. Change your Linux node hostname, read the ‘hostnamectl’ man page. Resolution files introduction: /etc/nsswitch.conf =&gt; how the system uses name resolutions. </vt:lpstr>
      <vt:lpstr>                    /etc/hosts =&gt; you might want to put some hostname to ip resolutions before DNS can be referenced(mail servers, isolated nodes without networking) 192.168.1.10 foo.mydomain.org foo  /etc/resolv.conf =&gt; put the DNS servers for usually internet look up. It could be static or done by the DHCP.  Exercises: 1. What is the content of /etc/nsswitch.conf ? What does the line ‘hosts: files dns’ do according to you ? 2. List your /etc/hosts files ? Add an imaginary printer FQDN ( linuxprinter.softintellect.bg), IP 192.168.0.3 3. List your DNS servers ? What is the DNS server used by google ? Try to switch it ?  Homework: 1. What is a bond interface ? Why would we want to use one ? 2. Add a static connection using nmcli, you could choose the settings. 3. Change your hostname. 4. Change your DNS server with Googles. 5. Trace the connection from your host to http://soft-intellect.com/linux/, what command did you use ?  </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Iliya Belichev (c)</cp:lastModifiedBy>
  <cp:revision>541</cp:revision>
  <dcterms:created xsi:type="dcterms:W3CDTF">2015-03-24T20:13:30Z</dcterms:created>
  <dcterms:modified xsi:type="dcterms:W3CDTF">2017-04-19T07:06:09Z</dcterms:modified>
</cp:coreProperties>
</file>