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4" r:id="rId2"/>
    <p:sldId id="285" r:id="rId3"/>
    <p:sldId id="286" r:id="rId4"/>
    <p:sldId id="287" r:id="rId5"/>
    <p:sldId id="288" r:id="rId6"/>
    <p:sldId id="289" r:id="rId7"/>
    <p:sldId id="290" r:id="rId8"/>
    <p:sldId id="291" r:id="rId9"/>
    <p:sldId id="292" r:id="rId10"/>
    <p:sldId id="293" r:id="rId11"/>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82" autoAdjust="0"/>
    <p:restoredTop sz="92239" autoAdjust="0"/>
  </p:normalViewPr>
  <p:slideViewPr>
    <p:cSldViewPr>
      <p:cViewPr>
        <p:scale>
          <a:sx n="100" d="100"/>
          <a:sy n="100" d="100"/>
        </p:scale>
        <p:origin x="1792" y="3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4/25/17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4</a:t>
            </a:fld>
            <a:endParaRPr lang="en-US"/>
          </a:p>
        </p:txBody>
      </p:sp>
    </p:spTree>
    <p:extLst>
      <p:ext uri="{BB962C8B-B14F-4D97-AF65-F5344CB8AC3E}">
        <p14:creationId xmlns:p14="http://schemas.microsoft.com/office/powerpoint/2010/main" val="71036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8</a:t>
            </a:fld>
            <a:endParaRPr lang="en-US"/>
          </a:p>
        </p:txBody>
      </p:sp>
    </p:spTree>
    <p:extLst>
      <p:ext uri="{BB962C8B-B14F-4D97-AF65-F5344CB8AC3E}">
        <p14:creationId xmlns:p14="http://schemas.microsoft.com/office/powerpoint/2010/main" val="2131579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25.04.17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25.04.17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25.04.17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25.04.17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762000" y="846138"/>
            <a:ext cx="7924800" cy="5355312"/>
          </a:xfrm>
          <a:prstGeom prst="rect">
            <a:avLst/>
          </a:prstGeom>
          <a:noFill/>
        </p:spPr>
        <p:txBody>
          <a:bodyPr wrap="square" rtlCol="0">
            <a:spAutoFit/>
          </a:bodyPr>
          <a:lstStyle/>
          <a:p>
            <a:r>
              <a:rPr lang="en-US" dirty="0" smtClean="0">
                <a:solidFill>
                  <a:schemeClr val="bg2"/>
                </a:solidFill>
              </a:rPr>
              <a:t>Secure Shell(SSH) </a:t>
            </a:r>
            <a:r>
              <a:rPr lang="en-US" dirty="0" smtClean="0">
                <a:solidFill>
                  <a:schemeClr val="accent6"/>
                </a:solidFill>
              </a:rPr>
              <a:t>is a cryptographic network protocol for operating network services securely over an unsecured network. Securely run a shell on a remote system.</a:t>
            </a:r>
          </a:p>
          <a:p>
            <a:endParaRPr lang="en-US" dirty="0">
              <a:solidFill>
                <a:schemeClr val="accent6"/>
              </a:solidFill>
            </a:endParaRPr>
          </a:p>
          <a:p>
            <a:r>
              <a:rPr lang="en-US" dirty="0" smtClean="0">
                <a:solidFill>
                  <a:schemeClr val="accent6"/>
                </a:solidFill>
              </a:rPr>
              <a:t>SSH uses public-key cryptography also known as asymmetrical encryption. That means we have 2 keys, a </a:t>
            </a:r>
            <a:r>
              <a:rPr lang="en-US" dirty="0" smtClean="0">
                <a:solidFill>
                  <a:schemeClr val="bg2"/>
                </a:solidFill>
              </a:rPr>
              <a:t>public key</a:t>
            </a:r>
            <a:r>
              <a:rPr lang="en-US" dirty="0" smtClean="0">
                <a:solidFill>
                  <a:schemeClr val="accent6"/>
                </a:solidFill>
              </a:rPr>
              <a:t>(might be widely distributed) and a </a:t>
            </a:r>
            <a:r>
              <a:rPr lang="en-US" dirty="0" smtClean="0">
                <a:solidFill>
                  <a:schemeClr val="bg2"/>
                </a:solidFill>
              </a:rPr>
              <a:t>private</a:t>
            </a:r>
            <a:r>
              <a:rPr lang="en-US" dirty="0" smtClean="0">
                <a:solidFill>
                  <a:schemeClr val="accent6"/>
                </a:solidFill>
              </a:rPr>
              <a:t> </a:t>
            </a:r>
            <a:r>
              <a:rPr lang="en-US" dirty="0" smtClean="0">
                <a:solidFill>
                  <a:schemeClr val="bg2"/>
                </a:solidFill>
              </a:rPr>
              <a:t>key</a:t>
            </a:r>
            <a:r>
              <a:rPr lang="en-US" dirty="0" smtClean="0">
                <a:solidFill>
                  <a:schemeClr val="accent6"/>
                </a:solidFill>
              </a:rPr>
              <a:t>(must remain private). In public key encryption system, any person can encrypt a message using the public key of the receiver, but such a message can be decrypted only with the receiver’s private key.</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r>
              <a:rPr lang="en-US" dirty="0" smtClean="0">
                <a:solidFill>
                  <a:schemeClr val="accent6"/>
                </a:solidFill>
              </a:rPr>
              <a:t>In SSH client, the client first sends its public key and then the server sends back a decrypted message that could be encrypt with only the client private key(math abstraction). Once the message has been encrypted, the server lets the client in.</a:t>
            </a:r>
            <a:endParaRPr lang="en-US" dirty="0">
              <a:solidFill>
                <a:schemeClr val="accent6"/>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012" y="3429000"/>
            <a:ext cx="3609975" cy="14478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3. Configuration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File share sections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create a file share, at the </a:t>
            </a:r>
            <a:r>
              <a:rPr lang="en-US" sz="2000" dirty="0" err="1" smtClean="0">
                <a:solidFill>
                  <a:schemeClr val="accent6"/>
                </a:solidFill>
              </a:rPr>
              <a:t>enf</a:t>
            </a:r>
            <a:r>
              <a:rPr lang="en-US" sz="2000" dirty="0" smtClean="0">
                <a:solidFill>
                  <a:schemeClr val="accent6"/>
                </a:solidFill>
              </a:rPr>
              <a:t>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place the share name in brackets to start a new section for the share.</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71946556"/>
              </p:ext>
            </p:extLst>
          </p:nvPr>
        </p:nvGraphicFramePr>
        <p:xfrm>
          <a:off x="533400" y="4133948"/>
          <a:ext cx="8229600" cy="2068830"/>
        </p:xfrm>
        <a:graphic>
          <a:graphicData uri="http://schemas.openxmlformats.org/drawingml/2006/table">
            <a:tbl>
              <a:tblPr firstRow="1" bandRow="1">
                <a:tableStyleId>{5C22544A-7EE6-4342-B048-85BDC9FD1C3A}</a:tableStyleId>
              </a:tblPr>
              <a:tblGrid>
                <a:gridCol w="4114800"/>
                <a:gridCol w="4114800"/>
              </a:tblGrid>
              <a:tr h="476250">
                <a:tc>
                  <a:txBody>
                    <a:bodyPr/>
                    <a:lstStyle/>
                    <a:p>
                      <a:r>
                        <a:rPr lang="en-US" dirty="0" smtClean="0"/>
                        <a:t>Field</a:t>
                      </a:r>
                      <a:endParaRPr lang="en-US" dirty="0"/>
                    </a:p>
                  </a:txBody>
                  <a:tcPr/>
                </a:tc>
                <a:tc>
                  <a:txBody>
                    <a:bodyPr/>
                    <a:lstStyle/>
                    <a:p>
                      <a:r>
                        <a:rPr lang="en-US" dirty="0" smtClean="0"/>
                        <a:t>Meaning</a:t>
                      </a:r>
                      <a:endParaRPr lang="en-US" dirty="0"/>
                    </a:p>
                  </a:txBody>
                  <a:tcPr/>
                </a:tc>
              </a:tr>
              <a:tr h="476250">
                <a:tc>
                  <a:txBody>
                    <a:bodyPr/>
                    <a:lstStyle/>
                    <a:p>
                      <a:r>
                        <a:rPr lang="en-US" dirty="0" smtClean="0"/>
                        <a:t>Path</a:t>
                      </a:r>
                      <a:endParaRPr lang="en-US" dirty="0"/>
                    </a:p>
                  </a:txBody>
                  <a:tcPr/>
                </a:tc>
                <a:tc>
                  <a:txBody>
                    <a:bodyPr/>
                    <a:lstStyle/>
                    <a:p>
                      <a:r>
                        <a:rPr lang="en-US" dirty="0" smtClean="0"/>
                        <a:t>Indicate</a:t>
                      </a:r>
                      <a:r>
                        <a:rPr lang="en-US" baseline="0" dirty="0" smtClean="0"/>
                        <a:t> which directory to share.</a:t>
                      </a:r>
                      <a:endParaRPr lang="en-US" dirty="0"/>
                    </a:p>
                  </a:txBody>
                  <a:tcPr/>
                </a:tc>
              </a:tr>
              <a:tr h="476250">
                <a:tc>
                  <a:txBody>
                    <a:bodyPr/>
                    <a:lstStyle/>
                    <a:p>
                      <a:r>
                        <a:rPr lang="en-US" dirty="0" smtClean="0"/>
                        <a:t>Writable = yes/no</a:t>
                      </a:r>
                      <a:endParaRPr lang="en-US" dirty="0"/>
                    </a:p>
                  </a:txBody>
                  <a:tcPr/>
                </a:tc>
                <a:tc>
                  <a:txBody>
                    <a:bodyPr/>
                    <a:lstStyle/>
                    <a:p>
                      <a:r>
                        <a:rPr lang="en-US" dirty="0" smtClean="0"/>
                        <a:t>All authenticated users should have read-write access to the share.</a:t>
                      </a:r>
                      <a:endParaRPr lang="en-US" dirty="0"/>
                    </a:p>
                  </a:txBody>
                  <a:tcPr/>
                </a:tc>
              </a:tr>
              <a:tr h="476250">
                <a:tc>
                  <a:txBody>
                    <a:bodyPr/>
                    <a:lstStyle/>
                    <a:p>
                      <a:r>
                        <a:rPr lang="en-US" dirty="0" smtClean="0"/>
                        <a:t>Valid users</a:t>
                      </a:r>
                      <a:endParaRPr lang="en-US" dirty="0"/>
                    </a:p>
                  </a:txBody>
                  <a:tcPr/>
                </a:tc>
                <a:tc>
                  <a:txBody>
                    <a:bodyPr/>
                    <a:lstStyle/>
                    <a:p>
                      <a:r>
                        <a:rPr lang="en-US" dirty="0" smtClean="0"/>
                        <a:t>A list</a:t>
                      </a:r>
                      <a:r>
                        <a:rPr lang="en-US" baseline="0" dirty="0" smtClean="0"/>
                        <a:t> of users allowed to access the share.</a:t>
                      </a:r>
                      <a:endParaRPr lang="en-US" dirty="0"/>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233" y="2362200"/>
            <a:ext cx="5439534" cy="1390748"/>
          </a:xfrm>
          <a:prstGeom prst="rect">
            <a:avLst/>
          </a:prstGeom>
        </p:spPr>
      </p:pic>
    </p:spTree>
    <p:extLst>
      <p:ext uri="{BB962C8B-B14F-4D97-AF65-F5344CB8AC3E}">
        <p14:creationId xmlns:p14="http://schemas.microsoft.com/office/powerpoint/2010/main" val="351559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bg2"/>
                </a:solidFill>
              </a:rPr>
              <a:t>SSH host keys </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When an </a:t>
            </a:r>
            <a:r>
              <a:rPr lang="en-US" sz="1600" dirty="0" err="1" smtClean="0">
                <a:solidFill>
                  <a:schemeClr val="accent6"/>
                </a:solidFill>
              </a:rPr>
              <a:t>ssh</a:t>
            </a:r>
            <a:r>
              <a:rPr lang="en-US" sz="1600" dirty="0" smtClean="0">
                <a:solidFill>
                  <a:schemeClr val="accent6"/>
                </a:solidFill>
              </a:rPr>
              <a:t> client connects to an SSH server, before the clients logs in, the server sends it a copy of its public key.  This is used to set up the secure encryption for the communication channel and to authenticate the server to the client.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The first time a user uses </a:t>
            </a:r>
            <a:r>
              <a:rPr lang="en-US" sz="1600" dirty="0" err="1" smtClean="0">
                <a:solidFill>
                  <a:schemeClr val="accent6"/>
                </a:solidFill>
              </a:rPr>
              <a:t>ssh</a:t>
            </a:r>
            <a:r>
              <a:rPr lang="en-US" sz="1600" dirty="0" smtClean="0">
                <a:solidFill>
                  <a:schemeClr val="accent6"/>
                </a:solidFill>
              </a:rPr>
              <a:t> to connect to a particular server, the </a:t>
            </a:r>
            <a:r>
              <a:rPr lang="en-US" sz="1600" dirty="0" err="1" smtClean="0">
                <a:solidFill>
                  <a:schemeClr val="accent6"/>
                </a:solidFill>
              </a:rPr>
              <a:t>ssh</a:t>
            </a:r>
            <a:r>
              <a:rPr lang="en-US" sz="1600" dirty="0" smtClean="0">
                <a:solidFill>
                  <a:schemeClr val="accent6"/>
                </a:solidFill>
              </a:rPr>
              <a:t> command stores the server’s public key in the user’s </a:t>
            </a:r>
            <a:r>
              <a:rPr lang="en-US" sz="1600" dirty="0" smtClean="0">
                <a:solidFill>
                  <a:schemeClr val="bg2"/>
                </a:solidFill>
              </a:rPr>
              <a:t>~/.</a:t>
            </a:r>
            <a:r>
              <a:rPr lang="en-US" sz="1600" dirty="0" err="1" smtClean="0">
                <a:solidFill>
                  <a:schemeClr val="bg2"/>
                </a:solidFill>
              </a:rPr>
              <a:t>ssh</a:t>
            </a:r>
            <a:r>
              <a:rPr lang="en-US" sz="1600" dirty="0" smtClean="0">
                <a:solidFill>
                  <a:schemeClr val="bg2"/>
                </a:solidFill>
              </a:rPr>
              <a:t>/</a:t>
            </a:r>
            <a:r>
              <a:rPr lang="en-US" sz="1600" dirty="0" err="1" smtClean="0">
                <a:solidFill>
                  <a:schemeClr val="bg2"/>
                </a:solidFill>
              </a:rPr>
              <a:t>known_hosts</a:t>
            </a: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Things to remember:</a:t>
            </a:r>
            <a:br>
              <a:rPr lang="en-US" sz="1600" dirty="0" smtClean="0">
                <a:solidFill>
                  <a:srgbClr val="FF0000"/>
                </a:solidFill>
              </a:rPr>
            </a:br>
            <a:r>
              <a:rPr lang="en-US" sz="1600" dirty="0" smtClean="0">
                <a:solidFill>
                  <a:schemeClr val="accent6"/>
                </a:solidFill>
              </a:rPr>
              <a:t>1. Host IDs are stored in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known_host</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2. System-wide SSH configuration information is under </a:t>
            </a: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3. User specific SSH under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br>
              <a:rPr lang="en-US" sz="1600" dirty="0" smtClean="0">
                <a:solidFill>
                  <a:schemeClr val="bg1"/>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a:t>
            </a:r>
            <a:br>
              <a:rPr lang="en-US" sz="1600" dirty="0" smtClean="0">
                <a:solidFill>
                  <a:schemeClr val="accent6"/>
                </a:solidFill>
              </a:rPr>
            </a:br>
            <a:r>
              <a:rPr lang="en-US" sz="1600" dirty="0" smtClean="0">
                <a:solidFill>
                  <a:schemeClr val="accent6"/>
                </a:solidFill>
              </a:rPr>
              <a:t>1. </a:t>
            </a:r>
            <a:r>
              <a:rPr lang="en-US" sz="1600" dirty="0" smtClean="0">
                <a:solidFill>
                  <a:schemeClr val="bg1"/>
                </a:solidFill>
              </a:rPr>
              <a:t>man </a:t>
            </a:r>
            <a:r>
              <a:rPr lang="en-US" sz="1600" dirty="0" err="1" smtClean="0">
                <a:solidFill>
                  <a:schemeClr val="bg1"/>
                </a:solidFill>
              </a:rPr>
              <a:t>ssh-keygen</a:t>
            </a:r>
            <a:r>
              <a:rPr lang="en-US" sz="1600" dirty="0" smtClean="0">
                <a:solidFill>
                  <a:schemeClr val="bg1"/>
                </a:solidFill>
              </a:rPr>
              <a:t/>
            </a:r>
            <a:br>
              <a:rPr lang="en-US" sz="1600" dirty="0" smtClean="0">
                <a:solidFill>
                  <a:schemeClr val="bg1"/>
                </a:solidFill>
              </a:rPr>
            </a:br>
            <a:r>
              <a:rPr lang="en-US" sz="1600" dirty="0" smtClean="0">
                <a:solidFill>
                  <a:schemeClr val="accent6"/>
                </a:solidFill>
              </a:rPr>
              <a:t>2. </a:t>
            </a:r>
            <a:r>
              <a:rPr lang="en-US" sz="1600" dirty="0" err="1" smtClean="0">
                <a:solidFill>
                  <a:schemeClr val="bg1"/>
                </a:solidFill>
              </a:rPr>
              <a:t>ssh-keygen</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3. </a:t>
            </a:r>
            <a:r>
              <a:rPr lang="en-US" sz="1600" dirty="0" err="1" smtClean="0">
                <a:solidFill>
                  <a:schemeClr val="bg1"/>
                </a:solidFill>
              </a:rPr>
              <a:t>ssh-keygen</a:t>
            </a:r>
            <a:r>
              <a:rPr lang="en-US" sz="1600" dirty="0" smtClean="0">
                <a:solidFill>
                  <a:schemeClr val="bg1"/>
                </a:solidFill>
              </a:rPr>
              <a:t> </a:t>
            </a:r>
            <a:r>
              <a:rPr lang="en-US" sz="1600" dirty="0" smtClean="0">
                <a:solidFill>
                  <a:schemeClr val="accent6"/>
                </a:solidFill>
              </a:rPr>
              <a:t>generates our private key in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id_rsa</a:t>
            </a:r>
            <a:r>
              <a:rPr lang="en-US" sz="1600" dirty="0" smtClean="0">
                <a:solidFill>
                  <a:schemeClr val="bg1"/>
                </a:solidFill>
              </a:rPr>
              <a:t> </a:t>
            </a:r>
            <a:r>
              <a:rPr lang="en-US" sz="1600" dirty="0" smtClean="0">
                <a:solidFill>
                  <a:schemeClr val="accent6"/>
                </a:solidFill>
              </a:rPr>
              <a:t>and public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id_rsa.pub</a:t>
            </a:r>
            <a:r>
              <a:rPr lang="en-US" sz="1600" dirty="0" smtClean="0">
                <a:solidFill>
                  <a:schemeClr val="bg1"/>
                </a:solidFill>
              </a:rPr>
              <a:t>, </a:t>
            </a:r>
            <a:r>
              <a:rPr lang="en-US" sz="1600" dirty="0" smtClean="0">
                <a:solidFill>
                  <a:schemeClr val="accent6"/>
                </a:solidFill>
              </a:rPr>
              <a:t>by default the algorithm is </a:t>
            </a:r>
            <a:r>
              <a:rPr lang="en-US" sz="1600" dirty="0" err="1" smtClean="0">
                <a:solidFill>
                  <a:schemeClr val="accent6"/>
                </a:solidFill>
              </a:rPr>
              <a:t>rsa</a:t>
            </a:r>
            <a:r>
              <a:rPr lang="en-US" sz="1600" dirty="0" smtClean="0">
                <a:solidFill>
                  <a:schemeClr val="accent6"/>
                </a:solidFill>
              </a:rPr>
              <a:t>. </a:t>
            </a:r>
            <a:r>
              <a:rPr lang="en-US" sz="1600" dirty="0">
                <a:solidFill>
                  <a:schemeClr val="accent6"/>
                </a:solidFill>
              </a:rPr>
              <a:t/>
            </a:r>
            <a:br>
              <a:rPr lang="en-US" sz="1600" dirty="0">
                <a:solidFill>
                  <a:schemeClr val="accent6"/>
                </a:solidFill>
              </a:rPr>
            </a:br>
            <a:r>
              <a:rPr lang="en-US" sz="1600" dirty="0" smtClean="0">
                <a:solidFill>
                  <a:schemeClr val="accent6"/>
                </a:solidFill>
              </a:rPr>
              <a:t>4. What are the permissions of the .</a:t>
            </a:r>
            <a:r>
              <a:rPr lang="en-US" sz="1600" dirty="0" err="1" smtClean="0">
                <a:solidFill>
                  <a:schemeClr val="accent6"/>
                </a:solidFill>
              </a:rPr>
              <a:t>ssh</a:t>
            </a:r>
            <a:r>
              <a:rPr lang="en-US" sz="1600" dirty="0" smtClean="0">
                <a:solidFill>
                  <a:schemeClr val="accent6"/>
                </a:solidFill>
              </a:rPr>
              <a:t> directory ? And the permission of the keys </a:t>
            </a:r>
            <a:r>
              <a:rPr lang="en-US" sz="1600" dirty="0" smtClean="0">
                <a:solidFill>
                  <a:schemeClr val="accent6"/>
                </a:solidFill>
              </a:rPr>
              <a:t>?</a:t>
            </a:r>
            <a:endParaRPr lang="en-US" sz="1600" dirty="0">
              <a:solidFill>
                <a:schemeClr val="accent6"/>
              </a:solidFill>
            </a:endParaRPr>
          </a:p>
        </p:txBody>
      </p:sp>
    </p:spTree>
    <p:extLst>
      <p:ext uri="{BB962C8B-B14F-4D97-AF65-F5344CB8AC3E}">
        <p14:creationId xmlns:p14="http://schemas.microsoft.com/office/powerpoint/2010/main" val="171559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Besides being secure, with SSH we could create a </a:t>
            </a:r>
            <a:r>
              <a:rPr lang="en-US" sz="1400" dirty="0" smtClean="0">
                <a:solidFill>
                  <a:schemeClr val="bg1"/>
                </a:solidFill>
              </a:rPr>
              <a:t>no login session</a:t>
            </a:r>
            <a:r>
              <a:rPr lang="en-US" sz="1400" dirty="0" smtClean="0">
                <a:solidFill>
                  <a:schemeClr val="accent6"/>
                </a:solidFill>
              </a:rPr>
              <a:t>.</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1</a:t>
            </a:r>
            <a:r>
              <a:rPr lang="en-US" sz="1400" dirty="0" smtClean="0">
                <a:solidFill>
                  <a:schemeClr val="bg1"/>
                </a:solidFill>
              </a:rPr>
              <a:t>. </a:t>
            </a:r>
            <a:r>
              <a:rPr lang="en-US" sz="1400" dirty="0" err="1" smtClean="0">
                <a:solidFill>
                  <a:schemeClr val="bg1"/>
                </a:solidFill>
              </a:rPr>
              <a:t>ssh</a:t>
            </a:r>
            <a:r>
              <a:rPr lang="en-US" sz="1400" dirty="0" smtClean="0">
                <a:solidFill>
                  <a:schemeClr val="bg1"/>
                </a:solidFill>
              </a:rPr>
              <a:t> localhost</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2. </a:t>
            </a:r>
            <a:r>
              <a:rPr lang="en-US" sz="1400" dirty="0" err="1" smtClean="0">
                <a:solidFill>
                  <a:schemeClr val="bg1"/>
                </a:solidFill>
              </a:rPr>
              <a:t>ssh</a:t>
            </a:r>
            <a:r>
              <a:rPr lang="en-US" sz="1400" dirty="0" smtClean="0">
                <a:solidFill>
                  <a:schemeClr val="bg1"/>
                </a:solidFill>
              </a:rPr>
              <a:t> localhost</a:t>
            </a: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It asked for a password in both cases, this is quite uncomfortable since we might want to run a script on the remote server or just do not deal with any password, a set of users sharing the same account. Users can authenticate </a:t>
            </a:r>
            <a:r>
              <a:rPr lang="en-US" sz="1400" dirty="0" err="1" smtClean="0">
                <a:solidFill>
                  <a:schemeClr val="accent6"/>
                </a:solidFill>
              </a:rPr>
              <a:t>ssh</a:t>
            </a:r>
            <a:r>
              <a:rPr lang="en-US" sz="1400" dirty="0" smtClean="0">
                <a:solidFill>
                  <a:schemeClr val="accent6"/>
                </a:solidFill>
              </a:rPr>
              <a:t> logins without password by using public key authentication. Since we have the keys generated, we are ready for action.</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Exercises</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1. </a:t>
            </a:r>
            <a:r>
              <a:rPr lang="en-US" sz="1400" dirty="0" smtClean="0">
                <a:solidFill>
                  <a:schemeClr val="bg1"/>
                </a:solidFill>
              </a:rPr>
              <a:t>man </a:t>
            </a:r>
            <a:r>
              <a:rPr lang="en-US" sz="1400" dirty="0" err="1" smtClean="0">
                <a:solidFill>
                  <a:schemeClr val="bg1"/>
                </a:solidFill>
              </a:rPr>
              <a:t>ssh</a:t>
            </a:r>
            <a:r>
              <a:rPr lang="en-US" sz="1400" dirty="0" smtClean="0">
                <a:solidFill>
                  <a:schemeClr val="bg1"/>
                </a:solidFill>
              </a:rPr>
              <a:t>-copy-id</a:t>
            </a: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Before key-based authentication can be used, the public key needs to be copied to the destination.</a:t>
            </a:r>
            <a:br>
              <a:rPr lang="en-US" sz="1400" dirty="0" smtClean="0">
                <a:solidFill>
                  <a:schemeClr val="accent6"/>
                </a:solidFill>
              </a:rPr>
            </a:br>
            <a:r>
              <a:rPr lang="en-US" sz="1400" dirty="0" smtClean="0">
                <a:solidFill>
                  <a:srgbClr val="FF0000"/>
                </a:solidFill>
              </a:rPr>
              <a:t>Exercises:</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1. </a:t>
            </a:r>
            <a:r>
              <a:rPr lang="en-US" sz="1400" dirty="0" err="1" smtClean="0">
                <a:solidFill>
                  <a:schemeClr val="bg1"/>
                </a:solidFill>
              </a:rPr>
              <a:t>ssh</a:t>
            </a:r>
            <a:r>
              <a:rPr lang="en-US" sz="1400" dirty="0" smtClean="0">
                <a:solidFill>
                  <a:schemeClr val="bg1"/>
                </a:solidFill>
              </a:rPr>
              <a:t>-copy-id </a:t>
            </a:r>
            <a:r>
              <a:rPr lang="en-US" sz="1400" dirty="0" smtClean="0">
                <a:solidFill>
                  <a:schemeClr val="bg1"/>
                </a:solidFill>
              </a:rPr>
              <a:t>localhost</a:t>
            </a:r>
            <a:r>
              <a:rPr lang="en-US" sz="1400" dirty="0" smtClean="0">
                <a:solidFill>
                  <a:schemeClr val="accent6"/>
                </a:solidFill>
              </a:rPr>
              <a:t>; When the key is copied to another system using </a:t>
            </a:r>
            <a:r>
              <a:rPr lang="en-US" sz="1400" dirty="0" err="1" smtClean="0">
                <a:solidFill>
                  <a:schemeClr val="accent6"/>
                </a:solidFill>
              </a:rPr>
              <a:t>ssh</a:t>
            </a:r>
            <a:r>
              <a:rPr lang="en-US" sz="1400" dirty="0" smtClean="0">
                <a:solidFill>
                  <a:schemeClr val="accent6"/>
                </a:solidFill>
              </a:rPr>
              <a:t>-copy-id, it copies the </a:t>
            </a:r>
            <a:r>
              <a:rPr lang="en-US" sz="1400" dirty="0" smtClean="0">
                <a:solidFill>
                  <a:schemeClr val="bg1"/>
                </a:solidFill>
              </a:rPr>
              <a:t>~/.</a:t>
            </a:r>
            <a:r>
              <a:rPr lang="en-US" sz="1400" dirty="0" err="1" smtClean="0">
                <a:solidFill>
                  <a:schemeClr val="bg1"/>
                </a:solidFill>
              </a:rPr>
              <a:t>ssh</a:t>
            </a:r>
            <a:r>
              <a:rPr lang="en-US" sz="1400" dirty="0" smtClean="0">
                <a:solidFill>
                  <a:schemeClr val="bg1"/>
                </a:solidFill>
              </a:rPr>
              <a:t>/id_rsa.pub </a:t>
            </a:r>
            <a:r>
              <a:rPr lang="en-US" sz="1400" dirty="0" smtClean="0">
                <a:solidFill>
                  <a:schemeClr val="accent6"/>
                </a:solidFill>
              </a:rPr>
              <a:t>file by default.</a:t>
            </a:r>
            <a:br>
              <a:rPr lang="en-US" sz="1400" dirty="0" smtClean="0">
                <a:solidFill>
                  <a:schemeClr val="accent6"/>
                </a:solidFill>
              </a:rPr>
            </a:br>
            <a:r>
              <a:rPr lang="en-US" sz="1400" dirty="0" smtClean="0">
                <a:solidFill>
                  <a:schemeClr val="accent6"/>
                </a:solidFill>
              </a:rPr>
              <a:t>2. </a:t>
            </a:r>
            <a:r>
              <a:rPr lang="en-US" sz="1400" dirty="0" err="1" smtClean="0">
                <a:solidFill>
                  <a:schemeClr val="bg1"/>
                </a:solidFill>
              </a:rPr>
              <a:t>ssh</a:t>
            </a:r>
            <a:r>
              <a:rPr lang="en-US" sz="1400" dirty="0" smtClean="0">
                <a:solidFill>
                  <a:schemeClr val="bg1"/>
                </a:solidFill>
              </a:rPr>
              <a:t> localhost</a:t>
            </a:r>
            <a:r>
              <a:rPr lang="en-US" sz="1400" dirty="0" smtClean="0">
                <a:solidFill>
                  <a:srgbClr val="FF0000"/>
                </a:solidFill>
              </a:rPr>
              <a:t/>
            </a:r>
            <a:br>
              <a:rPr lang="en-US" sz="1400" dirty="0" smtClean="0">
                <a:solidFill>
                  <a:srgbClr val="FF0000"/>
                </a:solidFill>
              </a:rPr>
            </a:br>
            <a:r>
              <a:rPr lang="en-US" sz="1400" dirty="0" smtClean="0">
                <a:solidFill>
                  <a:schemeClr val="accent6"/>
                </a:solidFill>
              </a:rPr>
              <a:t>Much more comfortable ?</a:t>
            </a:r>
            <a:r>
              <a:rPr lang="en-US" sz="1400" dirty="0">
                <a:solidFill>
                  <a:schemeClr val="accent6"/>
                </a:solidFill>
              </a:rPr>
              <a:t/>
            </a:r>
            <a:br>
              <a:rPr lang="en-US" sz="1400" dirty="0">
                <a:solidFill>
                  <a:schemeClr val="accent6"/>
                </a:solidFill>
              </a:rPr>
            </a:br>
            <a:endParaRPr lang="en-US" sz="1400" dirty="0">
              <a:solidFill>
                <a:schemeClr val="accent6"/>
              </a:solidFill>
            </a:endParaRPr>
          </a:p>
        </p:txBody>
      </p:sp>
    </p:spTree>
    <p:extLst>
      <p:ext uri="{BB962C8B-B14F-4D97-AF65-F5344CB8AC3E}">
        <p14:creationId xmlns:p14="http://schemas.microsoft.com/office/powerpoint/2010/main" val="338622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1800" dirty="0" smtClean="0">
                <a:solidFill>
                  <a:schemeClr val="bg1"/>
                </a:solidFill>
              </a:rPr>
              <a:t>The </a:t>
            </a:r>
            <a:r>
              <a:rPr lang="en-US" sz="1800" dirty="0" err="1" smtClean="0">
                <a:solidFill>
                  <a:schemeClr val="bg1"/>
                </a:solidFill>
              </a:rPr>
              <a:t>OpenSSH</a:t>
            </a:r>
            <a:r>
              <a:rPr lang="en-US" sz="1800" dirty="0" smtClean="0">
                <a:solidFill>
                  <a:schemeClr val="bg1"/>
                </a:solidFill>
              </a:rPr>
              <a:t> configuration file</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In 99%, security measures are needed.</a:t>
            </a:r>
            <a:br>
              <a:rPr lang="en-US" sz="1800" dirty="0" smtClean="0">
                <a:solidFill>
                  <a:schemeClr val="accent6"/>
                </a:solidFill>
              </a:rPr>
            </a:br>
            <a:r>
              <a:rPr lang="en-US" sz="1800" dirty="0" smtClean="0">
                <a:solidFill>
                  <a:schemeClr val="accent6"/>
                </a:solidFill>
              </a:rPr>
              <a:t>1. Advisable to prohibit the root user from directly logging into the system with </a:t>
            </a:r>
            <a:r>
              <a:rPr lang="en-US" sz="1800" dirty="0" err="1" smtClean="0">
                <a:solidFill>
                  <a:schemeClr val="accent6"/>
                </a:solidFill>
              </a:rPr>
              <a:t>ssh</a:t>
            </a:r>
            <a:r>
              <a:rPr lang="en-US" sz="1800" dirty="0" smtClean="0">
                <a:solidFill>
                  <a:schemeClr val="accent6"/>
                </a:solidFill>
              </a:rPr>
              <a:t> ? Why ?</a:t>
            </a:r>
            <a:br>
              <a:rPr lang="en-US" sz="1800" dirty="0" smtClean="0">
                <a:solidFill>
                  <a:schemeClr val="accent6"/>
                </a:solidFill>
              </a:rPr>
            </a:br>
            <a:r>
              <a:rPr lang="en-US" sz="1800" dirty="0" smtClean="0">
                <a:solidFill>
                  <a:schemeClr val="accent6"/>
                </a:solidFill>
              </a:rPr>
              <a:t>- The username ‘</a:t>
            </a:r>
            <a:r>
              <a:rPr lang="en-US" sz="1800" dirty="0" smtClean="0">
                <a:solidFill>
                  <a:schemeClr val="bg1"/>
                </a:solidFill>
              </a:rPr>
              <a:t>root</a:t>
            </a:r>
            <a:r>
              <a:rPr lang="en-US" sz="1800" dirty="0" smtClean="0">
                <a:solidFill>
                  <a:schemeClr val="accent6"/>
                </a:solidFill>
              </a:rPr>
              <a:t>’ exists on every Linux system by default, so a potential attacker only has to guess the password, instead of a valid username and password combination.</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vim /</a:t>
            </a:r>
            <a:r>
              <a:rPr lang="en-US" sz="1800" dirty="0" err="1" smtClean="0">
                <a:solidFill>
                  <a:schemeClr val="bg1"/>
                </a:solidFill>
              </a:rPr>
              <a:t>etc</a:t>
            </a:r>
            <a:r>
              <a:rPr lang="en-US" sz="1800" dirty="0" smtClean="0">
                <a:solidFill>
                  <a:schemeClr val="bg1"/>
                </a:solidFill>
              </a:rPr>
              <a:t>/</a:t>
            </a:r>
            <a:r>
              <a:rPr lang="en-US" sz="1800" dirty="0" err="1" smtClean="0">
                <a:solidFill>
                  <a:schemeClr val="bg1"/>
                </a:solidFill>
              </a:rPr>
              <a:t>ssh</a:t>
            </a:r>
            <a:r>
              <a:rPr lang="en-US" sz="1800" dirty="0" smtClean="0">
                <a:solidFill>
                  <a:schemeClr val="bg1"/>
                </a:solidFill>
              </a:rPr>
              <a:t>/</a:t>
            </a:r>
            <a:r>
              <a:rPr lang="en-US" sz="1800" dirty="0" err="1" smtClean="0">
                <a:solidFill>
                  <a:schemeClr val="bg1"/>
                </a:solidFill>
              </a:rPr>
              <a:t>sshd_config</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smtClean="0">
                <a:solidFill>
                  <a:schemeClr val="bg1"/>
                </a:solidFill>
              </a:rPr>
              <a:t>#</a:t>
            </a:r>
            <a:r>
              <a:rPr lang="en-US" sz="1800" dirty="0" err="1" smtClean="0">
                <a:solidFill>
                  <a:schemeClr val="bg1"/>
                </a:solidFill>
              </a:rPr>
              <a:t>PermitRootLogin</a:t>
            </a:r>
            <a:r>
              <a:rPr lang="en-US" sz="1800" dirty="0" smtClean="0">
                <a:solidFill>
                  <a:schemeClr val="bg1"/>
                </a:solidFill>
              </a:rPr>
              <a:t> no</a:t>
            </a:r>
            <a:br>
              <a:rPr lang="en-US" sz="1800" dirty="0" smtClean="0">
                <a:solidFill>
                  <a:schemeClr val="bg1"/>
                </a:solidFill>
              </a:rPr>
            </a:br>
            <a:r>
              <a:rPr lang="en-US" sz="1800" dirty="0" smtClean="0">
                <a:solidFill>
                  <a:schemeClr val="accent6"/>
                </a:solidFill>
              </a:rPr>
              <a:t>3. </a:t>
            </a:r>
            <a:r>
              <a:rPr lang="en-US" sz="1800" dirty="0" err="1" smtClean="0">
                <a:solidFill>
                  <a:schemeClr val="bg1"/>
                </a:solidFill>
              </a:rPr>
              <a:t>systemctl</a:t>
            </a:r>
            <a:r>
              <a:rPr lang="en-US" sz="1800" dirty="0" smtClean="0">
                <a:solidFill>
                  <a:schemeClr val="bg1"/>
                </a:solidFill>
              </a:rPr>
              <a:t> restart </a:t>
            </a:r>
            <a:r>
              <a:rPr lang="en-US" sz="1800" dirty="0" err="1" smtClean="0">
                <a:solidFill>
                  <a:schemeClr val="bg1"/>
                </a:solidFill>
              </a:rPr>
              <a:t>sshd</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2. Prohibit password authentication.</a:t>
            </a:r>
            <a:br>
              <a:rPr lang="en-US" sz="1800" dirty="0" smtClean="0">
                <a:solidFill>
                  <a:schemeClr val="accent6"/>
                </a:solidFill>
              </a:rPr>
            </a:br>
            <a:r>
              <a:rPr lang="en-US" sz="1800" dirty="0" smtClean="0">
                <a:solidFill>
                  <a:schemeClr val="accent6"/>
                </a:solidFill>
              </a:rPr>
              <a:t>3. Change the standard port on which </a:t>
            </a:r>
            <a:r>
              <a:rPr lang="en-US" sz="1800" dirty="0" err="1" smtClean="0">
                <a:solidFill>
                  <a:schemeClr val="accent6"/>
                </a:solidFill>
              </a:rPr>
              <a:t>ssh</a:t>
            </a:r>
            <a:r>
              <a:rPr lang="en-US" sz="1800" dirty="0" smtClean="0">
                <a:solidFill>
                  <a:schemeClr val="accent6"/>
                </a:solidFill>
              </a:rPr>
              <a:t> is listening.</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Change </a:t>
            </a:r>
            <a:r>
              <a:rPr lang="en-US" sz="1800" dirty="0" err="1" smtClean="0">
                <a:solidFill>
                  <a:schemeClr val="accent6"/>
                </a:solidFill>
              </a:rPr>
              <a:t>ssh</a:t>
            </a:r>
            <a:r>
              <a:rPr lang="en-US" sz="1800" dirty="0" smtClean="0">
                <a:solidFill>
                  <a:schemeClr val="accent6"/>
                </a:solidFill>
              </a:rPr>
              <a:t> to listen on port 50683</a:t>
            </a:r>
            <a:endParaRPr lang="en-US" sz="1800" dirty="0">
              <a:solidFill>
                <a:schemeClr val="accent6"/>
              </a:solidFill>
            </a:endParaRPr>
          </a:p>
        </p:txBody>
      </p:sp>
    </p:spTree>
    <p:extLst>
      <p:ext uri="{BB962C8B-B14F-4D97-AF65-F5344CB8AC3E}">
        <p14:creationId xmlns:p14="http://schemas.microsoft.com/office/powerpoint/2010/main" val="214818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Before starting with NFS and Samba, we would set </a:t>
            </a:r>
            <a:r>
              <a:rPr lang="en-US" sz="2200" dirty="0" err="1" smtClean="0">
                <a:solidFill>
                  <a:schemeClr val="accent6"/>
                </a:solidFill>
              </a:rPr>
              <a:t>SELinux</a:t>
            </a:r>
            <a:r>
              <a:rPr lang="en-US" sz="2200" dirty="0" smtClean="0">
                <a:solidFill>
                  <a:schemeClr val="accent6"/>
                </a:solidFill>
              </a:rPr>
              <a:t> to be in ‘</a:t>
            </a:r>
            <a:r>
              <a:rPr lang="en-US" sz="2200" dirty="0" smtClean="0">
                <a:solidFill>
                  <a:schemeClr val="bg1"/>
                </a:solidFill>
              </a:rPr>
              <a:t>permissive</a:t>
            </a:r>
            <a:r>
              <a:rPr lang="en-US" sz="2200" dirty="0" smtClean="0">
                <a:solidFill>
                  <a:schemeClr val="accent6"/>
                </a:solidFill>
              </a:rPr>
              <a:t>’ mode. </a:t>
            </a:r>
            <a:r>
              <a:rPr lang="en-US" sz="2200" dirty="0" err="1" smtClean="0">
                <a:solidFill>
                  <a:schemeClr val="accent6"/>
                </a:solidFill>
              </a:rPr>
              <a:t>SELinux</a:t>
            </a:r>
            <a:r>
              <a:rPr lang="en-US" sz="2200" dirty="0" smtClean="0">
                <a:solidFill>
                  <a:schemeClr val="accent6"/>
                </a:solidFill>
              </a:rPr>
              <a:t> is beyond the scope of the course.</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err="1">
                <a:solidFill>
                  <a:schemeClr val="bg1"/>
                </a:solidFill>
              </a:rPr>
              <a:t>s</a:t>
            </a:r>
            <a:r>
              <a:rPr lang="en-US" sz="2200" dirty="0" err="1" smtClean="0">
                <a:solidFill>
                  <a:schemeClr val="bg1"/>
                </a:solidFill>
              </a:rPr>
              <a:t>etenforce</a:t>
            </a:r>
            <a:r>
              <a:rPr lang="en-US" sz="2200" dirty="0" smtClean="0">
                <a:solidFill>
                  <a:schemeClr val="bg1"/>
                </a:solidFill>
              </a:rPr>
              <a:t> 0</a:t>
            </a:r>
            <a:r>
              <a:rPr lang="en-US" sz="2200" dirty="0">
                <a:solidFill>
                  <a:schemeClr val="accent6"/>
                </a:solidFill>
              </a:rPr>
              <a:t/>
            </a:r>
            <a:br>
              <a:rPr lang="en-US" sz="2200" dirty="0">
                <a:solidFill>
                  <a:schemeClr val="accent6"/>
                </a:solidFill>
              </a:rPr>
            </a:br>
            <a:r>
              <a:rPr lang="en-US" sz="2200" dirty="0" err="1" smtClean="0">
                <a:solidFill>
                  <a:schemeClr val="bg1"/>
                </a:solidFill>
              </a:rPr>
              <a:t>getenforce</a:t>
            </a:r>
            <a:r>
              <a:rPr lang="en-US" sz="2200" dirty="0" smtClean="0">
                <a:solidFill>
                  <a:schemeClr val="accent6"/>
                </a:solidFill>
              </a:rPr>
              <a:t>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1"/>
                </a:solidFill>
              </a:rPr>
              <a:t>Network File System(NFS)</a:t>
            </a:r>
            <a:r>
              <a:rPr lang="en-US" sz="2200" dirty="0" smtClean="0">
                <a:solidFill>
                  <a:schemeClr val="accent6"/>
                </a:solidFill>
              </a:rPr>
              <a:t> allows remote hosts to mount file systems over a network and interact with them as though they are mounted locally.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NFS server setup requires the </a:t>
            </a:r>
            <a:r>
              <a:rPr lang="en-US" sz="2200" dirty="0" err="1" smtClean="0">
                <a:solidFill>
                  <a:schemeClr val="bg1"/>
                </a:solidFill>
              </a:rPr>
              <a:t>nfs-utils</a:t>
            </a:r>
            <a:r>
              <a:rPr lang="en-US" sz="2200" dirty="0" smtClean="0">
                <a:solidFill>
                  <a:schemeClr val="accent6"/>
                </a:solidFill>
              </a:rPr>
              <a:t> package to be installed. The configuration file for the NFS server exports is the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/exports file</a:t>
            </a:r>
            <a:r>
              <a:rPr lang="en-US" sz="2200" dirty="0" smtClean="0">
                <a:solidFill>
                  <a:schemeClr val="accent6"/>
                </a:solidFill>
              </a:rPr>
              <a: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An entry in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/exports </a:t>
            </a:r>
            <a:r>
              <a:rPr lang="en-US" sz="2200" dirty="0" smtClean="0">
                <a:solidFill>
                  <a:schemeClr val="accent6"/>
                </a:solidFill>
              </a:rPr>
              <a:t>looks like:</a:t>
            </a:r>
            <a:br>
              <a:rPr lang="en-US" sz="2200" dirty="0" smtClean="0">
                <a:solidFill>
                  <a:schemeClr val="accent6"/>
                </a:solidFill>
              </a:rPr>
            </a:br>
            <a:r>
              <a:rPr lang="en-US" sz="2200" dirty="0" smtClean="0">
                <a:solidFill>
                  <a:schemeClr val="accent6"/>
                </a:solidFill>
              </a:rPr>
              <a:t>directory machine(option1,option2) machine(option1, option2)</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bg1"/>
                </a:solidFill>
              </a:rPr>
              <a:t>/home 192.168.0.1(</a:t>
            </a:r>
            <a:r>
              <a:rPr lang="en-US" sz="2200" dirty="0" err="1" smtClean="0">
                <a:solidFill>
                  <a:schemeClr val="bg1"/>
                </a:solidFill>
              </a:rPr>
              <a:t>rw</a:t>
            </a:r>
            <a:r>
              <a:rPr lang="en-US" sz="2200" dirty="0" smtClean="0">
                <a:solidFill>
                  <a:schemeClr val="bg1"/>
                </a:solidFill>
              </a:rPr>
              <a:t>, </a:t>
            </a:r>
            <a:r>
              <a:rPr lang="en-US" sz="2200" dirty="0" err="1" smtClean="0">
                <a:solidFill>
                  <a:schemeClr val="bg1"/>
                </a:solidFill>
              </a:rPr>
              <a:t>no_root_squash</a:t>
            </a:r>
            <a:r>
              <a:rPr lang="en-US" sz="2200" dirty="0" smtClean="0">
                <a:solidFill>
                  <a:schemeClr val="bg1"/>
                </a:solidFill>
              </a:rPr>
              <a:t>) 192.168.0.2(</a:t>
            </a:r>
            <a:r>
              <a:rPr lang="en-US" sz="2200" dirty="0" err="1" smtClean="0">
                <a:solidFill>
                  <a:schemeClr val="bg1"/>
                </a:solidFill>
              </a:rPr>
              <a:t>rw</a:t>
            </a:r>
            <a:r>
              <a:rPr lang="en-US" sz="2200" dirty="0" smtClean="0">
                <a:solidFill>
                  <a:schemeClr val="bg1"/>
                </a:solidFill>
              </a:rPr>
              <a:t>)</a:t>
            </a:r>
            <a:r>
              <a:rPr lang="en-US" sz="2700" dirty="0" smtClean="0">
                <a:solidFill>
                  <a:schemeClr val="bg1"/>
                </a:solidFill>
              </a:rPr>
              <a:t/>
            </a:r>
            <a:br>
              <a:rPr lang="en-US" sz="2700" dirty="0" smtClean="0">
                <a:solidFill>
                  <a:schemeClr val="bg1"/>
                </a:solidFill>
              </a:rPr>
            </a:br>
            <a:r>
              <a:rPr lang="en-US" sz="2700" dirty="0">
                <a:solidFill>
                  <a:schemeClr val="accent6"/>
                </a:solidFill>
              </a:rPr>
              <a:t/>
            </a:r>
            <a:br>
              <a:rPr lang="en-US" sz="2700" dirty="0">
                <a:solidFill>
                  <a:schemeClr val="accent6"/>
                </a:solidFill>
              </a:rPr>
            </a:br>
            <a:r>
              <a:rPr lang="en-US" sz="2700" dirty="0">
                <a:solidFill>
                  <a:schemeClr val="accent6"/>
                </a:solidFill>
              </a:rPr>
              <a:t/>
            </a:r>
            <a:br>
              <a:rPr lang="en-US" sz="2700" dirty="0">
                <a:solidFill>
                  <a:schemeClr val="accent6"/>
                </a:solidFill>
              </a:rPr>
            </a:br>
            <a:endParaRPr lang="en-US" sz="2700" dirty="0">
              <a:solidFill>
                <a:schemeClr val="accent6"/>
              </a:solidFill>
            </a:endParaRPr>
          </a:p>
        </p:txBody>
      </p:sp>
    </p:spTree>
    <p:extLst>
      <p:ext uri="{BB962C8B-B14F-4D97-AF65-F5344CB8AC3E}">
        <p14:creationId xmlns:p14="http://schemas.microsoft.com/office/powerpoint/2010/main" val="95597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0338115"/>
              </p:ext>
            </p:extLst>
          </p:nvPr>
        </p:nvGraphicFramePr>
        <p:xfrm>
          <a:off x="457200" y="838198"/>
          <a:ext cx="7924800" cy="6583680"/>
        </p:xfrm>
        <a:graphic>
          <a:graphicData uri="http://schemas.openxmlformats.org/drawingml/2006/table">
            <a:tbl>
              <a:tblPr firstRow="1" bandRow="1">
                <a:tableStyleId>{5C22544A-7EE6-4342-B048-85BDC9FD1C3A}</a:tableStyleId>
              </a:tblPr>
              <a:tblGrid>
                <a:gridCol w="3962400"/>
                <a:gridCol w="3962400"/>
              </a:tblGrid>
              <a:tr h="342900">
                <a:tc>
                  <a:txBody>
                    <a:bodyPr/>
                    <a:lstStyle/>
                    <a:p>
                      <a:r>
                        <a:rPr lang="en-US" dirty="0" smtClean="0"/>
                        <a:t>Option</a:t>
                      </a:r>
                      <a:endParaRPr lang="en-US" dirty="0"/>
                    </a:p>
                  </a:txBody>
                  <a:tcPr/>
                </a:tc>
                <a:tc>
                  <a:txBody>
                    <a:bodyPr/>
                    <a:lstStyle/>
                    <a:p>
                      <a:r>
                        <a:rPr lang="en-US" dirty="0" smtClean="0"/>
                        <a:t>Meaning</a:t>
                      </a:r>
                      <a:endParaRPr lang="en-US" dirty="0"/>
                    </a:p>
                  </a:txBody>
                  <a:tcPr/>
                </a:tc>
              </a:tr>
              <a:tr h="857250">
                <a:tc>
                  <a:txBody>
                    <a:bodyPr/>
                    <a:lstStyle/>
                    <a:p>
                      <a:r>
                        <a:rPr lang="en-US" dirty="0" err="1" smtClean="0"/>
                        <a:t>ro</a:t>
                      </a:r>
                      <a:endParaRPr lang="en-US" dirty="0"/>
                    </a:p>
                  </a:txBody>
                  <a:tcPr/>
                </a:tc>
                <a:tc>
                  <a:txBody>
                    <a:bodyPr/>
                    <a:lstStyle/>
                    <a:p>
                      <a:r>
                        <a:rPr lang="en-US" dirty="0" smtClean="0"/>
                        <a:t>The directory is shared read only; the client machine will not be able</a:t>
                      </a:r>
                      <a:r>
                        <a:rPr lang="en-US" baseline="0" dirty="0" smtClean="0"/>
                        <a:t> to write to it. This is the default.</a:t>
                      </a:r>
                      <a:endParaRPr lang="en-US" dirty="0"/>
                    </a:p>
                  </a:txBody>
                  <a:tcPr/>
                </a:tc>
              </a:tr>
              <a:tr h="600075">
                <a:tc>
                  <a:txBody>
                    <a:bodyPr/>
                    <a:lstStyle/>
                    <a:p>
                      <a:r>
                        <a:rPr lang="en-US" dirty="0" err="1" smtClean="0"/>
                        <a:t>rw</a:t>
                      </a:r>
                      <a:endParaRPr lang="en-US" dirty="0"/>
                    </a:p>
                  </a:txBody>
                  <a:tcPr/>
                </a:tc>
                <a:tc>
                  <a:txBody>
                    <a:bodyPr/>
                    <a:lstStyle/>
                    <a:p>
                      <a:r>
                        <a:rPr lang="en-US" dirty="0" smtClean="0"/>
                        <a:t>The client machine will have read and write access to the directory.</a:t>
                      </a:r>
                      <a:endParaRPr lang="en-US" dirty="0"/>
                    </a:p>
                  </a:txBody>
                  <a:tcPr/>
                </a:tc>
              </a:tr>
              <a:tr h="2143126">
                <a:tc>
                  <a:txBody>
                    <a:bodyPr/>
                    <a:lstStyle/>
                    <a:p>
                      <a:r>
                        <a:rPr lang="en-US" dirty="0" err="1" smtClean="0"/>
                        <a:t>no_root_squash</a:t>
                      </a:r>
                      <a:endParaRPr lang="en-US" dirty="0"/>
                    </a:p>
                  </a:txBody>
                  <a:tcPr/>
                </a:tc>
                <a:tc>
                  <a:txBody>
                    <a:bodyPr/>
                    <a:lstStyle/>
                    <a:p>
                      <a:r>
                        <a:rPr lang="en-US" dirty="0" smtClean="0"/>
                        <a:t>By default, any</a:t>
                      </a:r>
                      <a:r>
                        <a:rPr lang="en-US" baseline="0" dirty="0" smtClean="0"/>
                        <a:t> file request made by user root on the client machine is treated as if it is made by user nobody on the server. If </a:t>
                      </a:r>
                      <a:r>
                        <a:rPr lang="en-US" baseline="0" dirty="0" err="1" smtClean="0"/>
                        <a:t>no_root_squash</a:t>
                      </a:r>
                      <a:r>
                        <a:rPr lang="en-US" baseline="0" dirty="0" smtClean="0"/>
                        <a:t> is selected, then root on the client machine will have the same level of access to the files on the system as root on the server.</a:t>
                      </a:r>
                      <a:endParaRPr lang="en-US" dirty="0"/>
                    </a:p>
                  </a:txBody>
                  <a:tcPr/>
                </a:tc>
              </a:tr>
              <a:tr h="1885951">
                <a:tc>
                  <a:txBody>
                    <a:bodyPr/>
                    <a:lstStyle/>
                    <a:p>
                      <a:r>
                        <a:rPr lang="en-US" dirty="0" err="1" smtClean="0"/>
                        <a:t>no_subtree_check</a:t>
                      </a:r>
                      <a:endParaRPr lang="en-US" dirty="0"/>
                    </a:p>
                  </a:txBody>
                  <a:tcPr/>
                </a:tc>
                <a:tc>
                  <a:txBody>
                    <a:bodyPr/>
                    <a:lstStyle/>
                    <a:p>
                      <a:r>
                        <a:rPr lang="en-US" dirty="0" smtClean="0"/>
                        <a:t>If</a:t>
                      </a:r>
                      <a:r>
                        <a:rPr lang="en-US" baseline="0" dirty="0" smtClean="0"/>
                        <a:t> only part of a volume is exported, a routine called subtree checking verifies that a file that is </a:t>
                      </a:r>
                      <a:r>
                        <a:rPr lang="en-US" baseline="0" dirty="0" err="1" smtClean="0"/>
                        <a:t>requiested</a:t>
                      </a:r>
                      <a:r>
                        <a:rPr lang="en-US" baseline="0" dirty="0" smtClean="0"/>
                        <a:t> from the client is in the appropriate part of the volume. If the entire volume is exported, disabling this check will speed up transfers.</a:t>
                      </a:r>
                      <a:endParaRPr lang="en-US" dirty="0"/>
                    </a:p>
                  </a:txBody>
                  <a:tcPr/>
                </a:tc>
              </a:tr>
              <a:tr h="34290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24093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Typical workflow to configure NFS Server</a:t>
            </a:r>
            <a:br>
              <a:rPr lang="en-US" sz="2000" dirty="0" smtClean="0">
                <a:solidFill>
                  <a:schemeClr val="accent6"/>
                </a:solidFill>
              </a:rPr>
            </a:br>
            <a:r>
              <a:rPr lang="en-US" sz="2000" dirty="0" smtClean="0">
                <a:solidFill>
                  <a:schemeClr val="accent6"/>
                </a:solidFill>
              </a:rPr>
              <a:t>1. start </a:t>
            </a:r>
            <a:r>
              <a:rPr lang="en-US" sz="2000" dirty="0" err="1" smtClean="0">
                <a:solidFill>
                  <a:schemeClr val="accent6"/>
                </a:solidFill>
              </a:rPr>
              <a:t>nfs</a:t>
            </a:r>
            <a:r>
              <a:rPr lang="en-US" sz="2000" dirty="0" smtClean="0">
                <a:solidFill>
                  <a:schemeClr val="accent6"/>
                </a:solidFill>
              </a:rPr>
              <a:t>-server process ( </a:t>
            </a:r>
            <a:r>
              <a:rPr lang="en-US" sz="2000" dirty="0" err="1" smtClean="0">
                <a:solidFill>
                  <a:schemeClr val="bg1"/>
                </a:solidFill>
              </a:rPr>
              <a:t>systemctl</a:t>
            </a:r>
            <a:r>
              <a:rPr lang="en-US" sz="2000" dirty="0" smtClean="0">
                <a:solidFill>
                  <a:schemeClr val="bg1"/>
                </a:solidFill>
              </a:rPr>
              <a:t> start </a:t>
            </a:r>
            <a:r>
              <a:rPr lang="en-US" sz="2000" dirty="0" err="1" smtClean="0">
                <a:solidFill>
                  <a:schemeClr val="bg1"/>
                </a:solidFill>
              </a:rPr>
              <a:t>nfs</a:t>
            </a:r>
            <a:r>
              <a:rPr lang="en-US" sz="2000" dirty="0" smtClean="0">
                <a:solidFill>
                  <a:schemeClr val="bg1"/>
                </a:solidFill>
              </a:rPr>
              <a:t>-server </a:t>
            </a:r>
            <a:r>
              <a:rPr lang="en-US" sz="2000" dirty="0" smtClean="0">
                <a:solidFill>
                  <a:schemeClr val="accent6"/>
                </a:solidFill>
              </a:rPr>
              <a:t>) </a:t>
            </a:r>
            <a:br>
              <a:rPr lang="en-US" sz="2000" dirty="0" smtClean="0">
                <a:solidFill>
                  <a:schemeClr val="accent6"/>
                </a:solidFill>
              </a:rPr>
            </a:br>
            <a:r>
              <a:rPr lang="en-US" sz="2000" dirty="0" smtClean="0">
                <a:solidFill>
                  <a:schemeClr val="accent6"/>
                </a:solidFill>
              </a:rPr>
              <a:t>2. enable it ( </a:t>
            </a:r>
            <a:r>
              <a:rPr lang="en-US" sz="2000" dirty="0" err="1" smtClean="0">
                <a:solidFill>
                  <a:schemeClr val="bg1"/>
                </a:solidFill>
              </a:rPr>
              <a:t>systemctl</a:t>
            </a:r>
            <a:r>
              <a:rPr lang="en-US" sz="2000" dirty="0" smtClean="0">
                <a:solidFill>
                  <a:schemeClr val="bg1"/>
                </a:solidFill>
              </a:rPr>
              <a:t> enable </a:t>
            </a:r>
            <a:r>
              <a:rPr lang="en-US" sz="2000" dirty="0" err="1" smtClean="0">
                <a:solidFill>
                  <a:schemeClr val="bg1"/>
                </a:solidFill>
              </a:rPr>
              <a:t>nfs</a:t>
            </a:r>
            <a:r>
              <a:rPr lang="en-US" sz="2000" dirty="0" smtClean="0">
                <a:solidFill>
                  <a:schemeClr val="bg1"/>
                </a:solidFill>
              </a:rPr>
              <a:t>-server </a:t>
            </a:r>
            <a:r>
              <a:rPr lang="en-US" sz="2000" dirty="0" smtClean="0">
                <a:solidFill>
                  <a:schemeClr val="accent6"/>
                </a:solidFill>
              </a:rPr>
              <a:t>) </a:t>
            </a:r>
            <a:br>
              <a:rPr lang="en-US" sz="2000" dirty="0" smtClean="0">
                <a:solidFill>
                  <a:schemeClr val="accent6"/>
                </a:solidFill>
              </a:rPr>
            </a:br>
            <a:r>
              <a:rPr lang="en-US" sz="2000" dirty="0" smtClean="0">
                <a:solidFill>
                  <a:schemeClr val="accent6"/>
                </a:solidFill>
              </a:rPr>
              <a:t>3. create the exported directory ( </a:t>
            </a:r>
            <a:r>
              <a:rPr lang="en-US" sz="2000" dirty="0" err="1" smtClean="0">
                <a:solidFill>
                  <a:schemeClr val="bg1"/>
                </a:solidFill>
              </a:rPr>
              <a:t>mkdir</a:t>
            </a:r>
            <a:r>
              <a:rPr lang="en-US" sz="2000" dirty="0" smtClean="0">
                <a:solidFill>
                  <a:schemeClr val="bg1"/>
                </a:solidFill>
              </a:rPr>
              <a:t> /</a:t>
            </a:r>
            <a:r>
              <a:rPr lang="en-US" sz="2000" dirty="0" err="1" smtClean="0">
                <a:solidFill>
                  <a:schemeClr val="bg1"/>
                </a:solidFill>
              </a:rPr>
              <a:t>myshare</a:t>
            </a:r>
            <a:r>
              <a:rPr lang="en-US" sz="2000" dirty="0" smtClean="0">
                <a:solidFill>
                  <a:schemeClr val="bg1"/>
                </a:solidFill>
              </a:rPr>
              <a:t> </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4. Edit the /</a:t>
            </a:r>
            <a:r>
              <a:rPr lang="en-US" sz="2000" dirty="0" err="1" smtClean="0">
                <a:solidFill>
                  <a:schemeClr val="accent6"/>
                </a:solidFill>
              </a:rPr>
              <a:t>etc</a:t>
            </a:r>
            <a:r>
              <a:rPr lang="en-US" sz="2000" dirty="0" smtClean="0">
                <a:solidFill>
                  <a:schemeClr val="accent6"/>
                </a:solidFill>
              </a:rPr>
              <a:t>/exports file ( </a:t>
            </a:r>
            <a:r>
              <a:rPr lang="en-US" sz="2000" dirty="0" smtClean="0">
                <a:solidFill>
                  <a:schemeClr val="bg1"/>
                </a:solidFill>
              </a:rPr>
              <a:t>/</a:t>
            </a:r>
            <a:r>
              <a:rPr lang="en-US" sz="2000" dirty="0" err="1" smtClean="0">
                <a:solidFill>
                  <a:schemeClr val="bg1"/>
                </a:solidFill>
              </a:rPr>
              <a:t>myshare</a:t>
            </a:r>
            <a:r>
              <a:rPr lang="en-US" sz="2000" dirty="0" smtClean="0">
                <a:solidFill>
                  <a:schemeClr val="bg1"/>
                </a:solidFill>
              </a:rPr>
              <a:t> </a:t>
            </a:r>
            <a:r>
              <a:rPr lang="en-US" sz="2000" dirty="0" err="1" smtClean="0">
                <a:solidFill>
                  <a:schemeClr val="bg1"/>
                </a:solidFill>
              </a:rPr>
              <a:t>some_other_node</a:t>
            </a:r>
            <a:r>
              <a:rPr lang="en-US" sz="2000" dirty="0" smtClean="0">
                <a:solidFill>
                  <a:schemeClr val="bg1"/>
                </a:solidFill>
              </a:rPr>
              <a:t>(</a:t>
            </a:r>
            <a:r>
              <a:rPr lang="en-US" sz="2000" dirty="0" err="1" smtClean="0">
                <a:solidFill>
                  <a:schemeClr val="bg1"/>
                </a:solidFill>
              </a:rPr>
              <a:t>rw</a:t>
            </a:r>
            <a:r>
              <a:rPr lang="en-US" sz="2000" dirty="0" smtClean="0">
                <a:solidFill>
                  <a:schemeClr val="bg1"/>
                </a:solidFill>
              </a:rPr>
              <a:t>) </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5. </a:t>
            </a:r>
            <a:r>
              <a:rPr lang="en-US" sz="2000" dirty="0" err="1" smtClean="0">
                <a:solidFill>
                  <a:schemeClr val="bg1"/>
                </a:solidFill>
              </a:rPr>
              <a:t>exportfs</a:t>
            </a:r>
            <a:r>
              <a:rPr lang="en-US" sz="2000" dirty="0" smtClean="0">
                <a:solidFill>
                  <a:schemeClr val="bg1"/>
                </a:solidFill>
              </a:rPr>
              <a:t> –r</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6. The NFS port </a:t>
            </a:r>
            <a:r>
              <a:rPr lang="en-US" sz="2000" dirty="0" smtClean="0">
                <a:solidFill>
                  <a:schemeClr val="bg1"/>
                </a:solidFill>
              </a:rPr>
              <a:t>2049/TCP</a:t>
            </a:r>
            <a:r>
              <a:rPr lang="en-US" sz="2000" dirty="0" smtClean="0">
                <a:solidFill>
                  <a:schemeClr val="accent6"/>
                </a:solidFill>
              </a:rPr>
              <a:t> for </a:t>
            </a:r>
            <a:r>
              <a:rPr lang="en-US" sz="2000" dirty="0" err="1" smtClean="0">
                <a:solidFill>
                  <a:schemeClr val="accent6"/>
                </a:solidFill>
              </a:rPr>
              <a:t>nfsd</a:t>
            </a:r>
            <a:r>
              <a:rPr lang="en-US" sz="2000" dirty="0" smtClean="0">
                <a:solidFill>
                  <a:schemeClr val="accent6"/>
                </a:solidFill>
              </a:rPr>
              <a:t> must be open on the server.</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bg1"/>
                </a:solidFill>
              </a:rPr>
              <a:t>firewall-</a:t>
            </a:r>
            <a:r>
              <a:rPr lang="en-US" sz="2000" dirty="0" err="1" smtClean="0">
                <a:solidFill>
                  <a:schemeClr val="bg1"/>
                </a:solidFill>
              </a:rPr>
              <a:t>cmd</a:t>
            </a:r>
            <a:r>
              <a:rPr lang="en-US" sz="2000" dirty="0" smtClean="0">
                <a:solidFill>
                  <a:schemeClr val="bg1"/>
                </a:solidFill>
              </a:rPr>
              <a:t> –permanent –add-service=</a:t>
            </a:r>
            <a:r>
              <a:rPr lang="en-US" sz="2000" dirty="0" err="1" smtClean="0">
                <a:solidFill>
                  <a:schemeClr val="bg1"/>
                </a:solidFill>
              </a:rPr>
              <a:t>nfs</a:t>
            </a:r>
            <a:r>
              <a:rPr lang="en-US" sz="2000" dirty="0" smtClean="0">
                <a:solidFill>
                  <a:schemeClr val="bg1"/>
                </a:solidFill>
              </a:rPr>
              <a:t/>
            </a:r>
            <a:br>
              <a:rPr lang="en-US" sz="2000" dirty="0" smtClean="0">
                <a:solidFill>
                  <a:schemeClr val="bg1"/>
                </a:solidFill>
              </a:rPr>
            </a:br>
            <a:r>
              <a:rPr lang="en-US" sz="2000" dirty="0" smtClean="0">
                <a:solidFill>
                  <a:schemeClr val="bg1"/>
                </a:solidFill>
              </a:rPr>
              <a:t>firewall-</a:t>
            </a:r>
            <a:r>
              <a:rPr lang="en-US" sz="2000" dirty="0" err="1" smtClean="0">
                <a:solidFill>
                  <a:schemeClr val="bg1"/>
                </a:solidFill>
              </a:rPr>
              <a:t>cmd</a:t>
            </a:r>
            <a:r>
              <a:rPr lang="en-US" sz="2000" dirty="0" smtClean="0">
                <a:solidFill>
                  <a:schemeClr val="bg1"/>
                </a:solidFill>
              </a:rPr>
              <a:t> –reload</a:t>
            </a:r>
            <a:br>
              <a:rPr lang="en-US" sz="2000" dirty="0" smtClean="0">
                <a:solidFill>
                  <a:schemeClr val="bg1"/>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Export a directory  </a:t>
            </a:r>
            <a:br>
              <a:rPr lang="en-US" sz="2000" dirty="0" smtClean="0">
                <a:solidFill>
                  <a:schemeClr val="accent6"/>
                </a:solidFill>
              </a:rPr>
            </a:br>
            <a:r>
              <a:rPr lang="en-US" sz="2000" dirty="0" smtClean="0">
                <a:solidFill>
                  <a:schemeClr val="accent6"/>
                </a:solidFill>
              </a:rPr>
              <a:t>2. Mount it on another virtual machine with _</a:t>
            </a:r>
            <a:r>
              <a:rPr lang="en-US" sz="2000" dirty="0" err="1" smtClean="0">
                <a:solidFill>
                  <a:schemeClr val="accent6"/>
                </a:solidFill>
              </a:rPr>
              <a:t>netdev</a:t>
            </a:r>
            <a:r>
              <a:rPr lang="en-US" sz="2000" dirty="0" smtClean="0">
                <a:solidFill>
                  <a:schemeClr val="accent6"/>
                </a:solidFill>
              </a:rPr>
              <a:t> option.</a:t>
            </a:r>
            <a:endParaRPr lang="en-US" sz="2000" dirty="0">
              <a:solidFill>
                <a:schemeClr val="accent6"/>
              </a:solidFill>
            </a:endParaRPr>
          </a:p>
        </p:txBody>
      </p:sp>
    </p:spTree>
    <p:extLst>
      <p:ext uri="{BB962C8B-B14F-4D97-AF65-F5344CB8AC3E}">
        <p14:creationId xmlns:p14="http://schemas.microsoft.com/office/powerpoint/2010/main" val="64574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bg1"/>
                </a:solidFill>
              </a:rPr>
              <a:t>Server Message Block(SMB) </a:t>
            </a:r>
            <a:r>
              <a:rPr lang="en-US" sz="2200" dirty="0" smtClean="0">
                <a:solidFill>
                  <a:schemeClr val="accent6"/>
                </a:solidFill>
              </a:rPr>
              <a:t>is the standard file-sharing protocol for Microsoft Windows servers and clients. Using a software package named Samba, Linux is able to act as a server for SMB file shares.</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Samba service can share Linux file systems as SMB network file shares.</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1. Install the samba package. =&gt; </a:t>
            </a:r>
            <a:r>
              <a:rPr lang="en-US" sz="2200" dirty="0" smtClean="0">
                <a:solidFill>
                  <a:schemeClr val="bg1"/>
                </a:solidFill>
              </a:rPr>
              <a:t>yum install samba</a:t>
            </a:r>
            <a:r>
              <a:rPr lang="en-US" sz="2200" dirty="0" smtClean="0">
                <a:solidFill>
                  <a:schemeClr val="accent6"/>
                </a:solidFill>
              </a:rPr>
              <a:t>. </a:t>
            </a:r>
            <a:br>
              <a:rPr lang="en-US" sz="2200" dirty="0" smtClean="0">
                <a:solidFill>
                  <a:schemeClr val="accent6"/>
                </a:solidFill>
              </a:rPr>
            </a:br>
            <a:r>
              <a:rPr lang="en-US" sz="2200" dirty="0" smtClean="0">
                <a:solidFill>
                  <a:schemeClr val="accent6"/>
                </a:solidFill>
              </a:rPr>
              <a:t>2. Prepare the directory =&gt; </a:t>
            </a:r>
            <a:r>
              <a:rPr lang="en-US" sz="2200" dirty="0" err="1" smtClean="0">
                <a:solidFill>
                  <a:schemeClr val="bg1"/>
                </a:solidFill>
              </a:rPr>
              <a:t>mkdir</a:t>
            </a:r>
            <a:r>
              <a:rPr lang="en-US" sz="2200" dirty="0" smtClean="0">
                <a:solidFill>
                  <a:schemeClr val="bg1"/>
                </a:solidFill>
              </a:rPr>
              <a:t> /</a:t>
            </a:r>
            <a:r>
              <a:rPr lang="en-US" sz="2200" dirty="0" err="1" smtClean="0">
                <a:solidFill>
                  <a:schemeClr val="bg1"/>
                </a:solidFill>
              </a:rPr>
              <a:t>sharedpath</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3. Configure the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/samba/</a:t>
            </a:r>
            <a:r>
              <a:rPr lang="en-US" sz="2200" dirty="0" err="1" smtClean="0">
                <a:solidFill>
                  <a:schemeClr val="bg1"/>
                </a:solidFill>
              </a:rPr>
              <a:t>smb.conf</a:t>
            </a:r>
            <a:r>
              <a:rPr lang="en-US" sz="2200" dirty="0" smtClean="0">
                <a:solidFill>
                  <a:schemeClr val="accent6"/>
                </a:solidFill>
              </a:rPr>
              <a:t>, validation of the file content using </a:t>
            </a:r>
            <a:r>
              <a:rPr lang="en-US" sz="2200" dirty="0" err="1" smtClean="0">
                <a:solidFill>
                  <a:schemeClr val="bg1"/>
                </a:solidFill>
              </a:rPr>
              <a:t>testparm</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a:t>
            </a:r>
            <a:r>
              <a:rPr lang="en-US" sz="2200" dirty="0" smtClean="0">
                <a:solidFill>
                  <a:schemeClr val="accent6"/>
                </a:solidFill>
              </a:rPr>
              <a:t>Prepare samba users =&gt; </a:t>
            </a:r>
            <a:r>
              <a:rPr lang="en-US" sz="2200" dirty="0" smtClean="0">
                <a:solidFill>
                  <a:schemeClr val="bg1"/>
                </a:solidFill>
              </a:rPr>
              <a:t>yum </a:t>
            </a:r>
            <a:r>
              <a:rPr lang="mr-IN" sz="2200" dirty="0" smtClean="0">
                <a:solidFill>
                  <a:schemeClr val="bg1"/>
                </a:solidFill>
              </a:rPr>
              <a:t>–</a:t>
            </a:r>
            <a:r>
              <a:rPr lang="en-US" sz="2200" dirty="0" smtClean="0">
                <a:solidFill>
                  <a:schemeClr val="bg1"/>
                </a:solidFill>
              </a:rPr>
              <a:t>y install samba client</a:t>
            </a:r>
            <a:r>
              <a:rPr lang="en-US" sz="2200" dirty="0" smtClean="0">
                <a:solidFill>
                  <a:schemeClr val="accent6"/>
                </a:solidFill>
              </a:rPr>
              <a:t>; </a:t>
            </a:r>
            <a:r>
              <a:rPr lang="en-US" sz="2200" dirty="0" err="1" smtClean="0">
                <a:solidFill>
                  <a:schemeClr val="bg1"/>
                </a:solidFill>
              </a:rPr>
              <a:t>smbpasswd</a:t>
            </a:r>
            <a:r>
              <a:rPr lang="en-US" sz="2200" dirty="0" smtClean="0">
                <a:solidFill>
                  <a:schemeClr val="bg1"/>
                </a:solidFill>
              </a:rPr>
              <a:t> user</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5</a:t>
            </a:r>
            <a:r>
              <a:rPr lang="en-US" sz="2200" dirty="0" smtClean="0">
                <a:solidFill>
                  <a:schemeClr val="accent6"/>
                </a:solidFill>
              </a:rPr>
              <a:t>. Start Samba and open the local firewall</a:t>
            </a:r>
            <a:r>
              <a:rPr lang="en-US" sz="2200" dirty="0" smtClean="0">
                <a:solidFill>
                  <a:schemeClr val="accent6"/>
                </a:solidFill>
              </a:rPr>
              <a:t>. =&gt; </a:t>
            </a:r>
            <a:r>
              <a:rPr lang="en-US" sz="2200" dirty="0" err="1" smtClean="0">
                <a:solidFill>
                  <a:schemeClr val="bg1"/>
                </a:solidFill>
              </a:rPr>
              <a:t>systemctl</a:t>
            </a:r>
            <a:r>
              <a:rPr lang="en-US" sz="2200" dirty="0" smtClean="0">
                <a:solidFill>
                  <a:schemeClr val="bg1"/>
                </a:solidFill>
              </a:rPr>
              <a:t> start </a:t>
            </a:r>
            <a:r>
              <a:rPr lang="en-US" sz="2200" dirty="0" err="1" smtClean="0">
                <a:solidFill>
                  <a:schemeClr val="bg1"/>
                </a:solidFill>
              </a:rPr>
              <a:t>smb</a:t>
            </a:r>
            <a:r>
              <a:rPr lang="en-US" sz="2200" dirty="0" smtClean="0">
                <a:solidFill>
                  <a:schemeClr val="bg1"/>
                </a:solidFill>
              </a:rPr>
              <a:t> </a:t>
            </a:r>
            <a:r>
              <a:rPr lang="en-US" sz="2200" dirty="0" err="1" smtClean="0">
                <a:solidFill>
                  <a:schemeClr val="bg1"/>
                </a:solidFill>
              </a:rPr>
              <a:t>nmb</a:t>
            </a:r>
            <a:r>
              <a:rPr lang="en-US" sz="2200" dirty="0" smtClean="0">
                <a:solidFill>
                  <a:schemeClr val="accent6"/>
                </a:solidFill>
              </a:rPr>
              <a:t>; </a:t>
            </a:r>
            <a:r>
              <a:rPr lang="en-US" sz="2200" dirty="0" err="1" smtClean="0">
                <a:solidFill>
                  <a:schemeClr val="bg1"/>
                </a:solidFill>
              </a:rPr>
              <a:t>systemctl</a:t>
            </a:r>
            <a:r>
              <a:rPr lang="en-US" sz="2200" dirty="0" smtClean="0">
                <a:solidFill>
                  <a:schemeClr val="bg1"/>
                </a:solidFill>
              </a:rPr>
              <a:t> enable </a:t>
            </a:r>
            <a:r>
              <a:rPr lang="en-US" sz="2200" dirty="0" err="1" smtClean="0">
                <a:solidFill>
                  <a:schemeClr val="bg1"/>
                </a:solidFill>
              </a:rPr>
              <a:t>smb</a:t>
            </a:r>
            <a:r>
              <a:rPr lang="en-US" sz="2200" dirty="0" smtClean="0">
                <a:solidFill>
                  <a:schemeClr val="bg1"/>
                </a:solidFill>
              </a:rPr>
              <a:t> </a:t>
            </a:r>
            <a:r>
              <a:rPr lang="en-US" sz="2200" dirty="0" err="1" smtClean="0">
                <a:solidFill>
                  <a:schemeClr val="bg1"/>
                </a:solidFill>
              </a:rPr>
              <a:t>nmb</a:t>
            </a:r>
            <a:r>
              <a:rPr lang="en-US" sz="2200" dirty="0" smtClean="0">
                <a:solidFill>
                  <a:schemeClr val="accent6"/>
                </a:solidFill>
              </a:rPr>
              <a:t>; </a:t>
            </a:r>
            <a:r>
              <a:rPr lang="en-US" sz="2200" dirty="0" smtClean="0">
                <a:solidFill>
                  <a:schemeClr val="bg1"/>
                </a:solidFill>
              </a:rPr>
              <a:t>firewall-</a:t>
            </a:r>
            <a:r>
              <a:rPr lang="en-US" sz="2200" dirty="0" err="1" smtClean="0">
                <a:solidFill>
                  <a:schemeClr val="bg1"/>
                </a:solidFill>
              </a:rPr>
              <a:t>cmd</a:t>
            </a:r>
            <a:r>
              <a:rPr lang="en-US" sz="2200" dirty="0" smtClean="0">
                <a:solidFill>
                  <a:schemeClr val="bg1"/>
                </a:solidFill>
              </a:rPr>
              <a:t> </a:t>
            </a:r>
            <a:r>
              <a:rPr lang="mr-IN" sz="2200" dirty="0" smtClean="0">
                <a:solidFill>
                  <a:schemeClr val="bg1"/>
                </a:solidFill>
              </a:rPr>
              <a:t>–</a:t>
            </a:r>
            <a:r>
              <a:rPr lang="en-US" sz="2200" dirty="0" smtClean="0">
                <a:solidFill>
                  <a:schemeClr val="bg1"/>
                </a:solidFill>
              </a:rPr>
              <a:t>permanent </a:t>
            </a:r>
            <a:r>
              <a:rPr lang="mr-IN" sz="2200" dirty="0" smtClean="0">
                <a:solidFill>
                  <a:schemeClr val="bg1"/>
                </a:solidFill>
              </a:rPr>
              <a:t>–</a:t>
            </a:r>
            <a:r>
              <a:rPr lang="en-US" sz="2200" dirty="0" smtClean="0">
                <a:solidFill>
                  <a:schemeClr val="bg1"/>
                </a:solidFill>
              </a:rPr>
              <a:t>add-service=</a:t>
            </a:r>
            <a:r>
              <a:rPr lang="en-US" sz="2200" dirty="0" err="1" smtClean="0">
                <a:solidFill>
                  <a:schemeClr val="bg1"/>
                </a:solidFill>
              </a:rPr>
              <a:t>samba</a:t>
            </a:r>
            <a:r>
              <a:rPr lang="en-US" sz="2200" dirty="0" err="1" smtClean="0">
                <a:solidFill>
                  <a:schemeClr val="accent6"/>
                </a:solidFill>
              </a:rPr>
              <a:t>;</a:t>
            </a:r>
            <a:r>
              <a:rPr lang="en-US" sz="2200" dirty="0" err="1" smtClean="0">
                <a:solidFill>
                  <a:schemeClr val="bg1"/>
                </a:solidFill>
              </a:rPr>
              <a:t>firewall-cmd</a:t>
            </a:r>
            <a:r>
              <a:rPr lang="en-US" sz="2200" dirty="0" smtClean="0">
                <a:solidFill>
                  <a:schemeClr val="bg1"/>
                </a:solidFill>
              </a:rPr>
              <a:t> --reload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6. Verify that the share can be mounted </a:t>
            </a:r>
            <a:r>
              <a:rPr lang="en-US" sz="2200" dirty="0" smtClean="0">
                <a:solidFill>
                  <a:schemeClr val="accent6"/>
                </a:solidFill>
              </a:rPr>
              <a:t>from a </a:t>
            </a:r>
            <a:r>
              <a:rPr lang="en-US" sz="2200" dirty="0" err="1" smtClean="0">
                <a:solidFill>
                  <a:schemeClr val="accent6"/>
                </a:solidFill>
              </a:rPr>
              <a:t>client.</a:t>
            </a:r>
            <a:r>
              <a:rPr lang="en-US" sz="2200" dirty="0" err="1" smtClean="0"/>
              <a:t>S</a:t>
            </a:r>
            <a:endParaRPr lang="en-US" sz="2200" dirty="0"/>
          </a:p>
        </p:txBody>
      </p:sp>
    </p:spTree>
    <p:extLst>
      <p:ext uri="{BB962C8B-B14F-4D97-AF65-F5344CB8AC3E}">
        <p14:creationId xmlns:p14="http://schemas.microsoft.com/office/powerpoint/2010/main" val="206343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000" dirty="0" smtClean="0">
                <a:solidFill>
                  <a:schemeClr val="accent6"/>
                </a:solidFill>
              </a:rPr>
              <a:t>3. Configuration of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/samba/</a:t>
            </a:r>
            <a:r>
              <a:rPr lang="en-US" sz="2000" dirty="0" err="1" smtClean="0">
                <a:solidFill>
                  <a:schemeClr val="bg1"/>
                </a:solidFill>
              </a:rPr>
              <a:t>smb.conf</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The main configuration file for Samba. Each section starts with a section name in square brackets, followed by a list of parameters set to particular values.</a:t>
            </a:r>
            <a:r>
              <a:rPr lang="en-US" sz="2000" dirty="0">
                <a:solidFill>
                  <a:schemeClr val="accent6"/>
                </a:solidFill>
              </a:rPr>
              <a:t/>
            </a:r>
            <a:br>
              <a:rPr lang="en-US" sz="2000" dirty="0">
                <a:solidFill>
                  <a:schemeClr val="accent6"/>
                </a:solidFill>
              </a:rPr>
            </a:br>
            <a:r>
              <a:rPr lang="en-US" sz="2000" dirty="0" smtClean="0">
                <a:solidFill>
                  <a:schemeClr val="accent6"/>
                </a:solidFill>
              </a:rPr>
              <a:t>The [global] section used to general server configuration.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t>
            </a:r>
            <a:endParaRPr lang="en-US" sz="2400"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3037815"/>
              </p:ext>
            </p:extLst>
          </p:nvPr>
        </p:nvGraphicFramePr>
        <p:xfrm>
          <a:off x="457200" y="2853691"/>
          <a:ext cx="8229600" cy="3657600"/>
        </p:xfrm>
        <a:graphic>
          <a:graphicData uri="http://schemas.openxmlformats.org/drawingml/2006/table">
            <a:tbl>
              <a:tblPr firstRow="1" bandRow="1">
                <a:tableStyleId>{5C22544A-7EE6-4342-B048-85BDC9FD1C3A}</a:tableStyleId>
              </a:tblPr>
              <a:tblGrid>
                <a:gridCol w="4114800"/>
                <a:gridCol w="4114800"/>
              </a:tblGrid>
              <a:tr h="155829">
                <a:tc>
                  <a:txBody>
                    <a:bodyPr/>
                    <a:lstStyle/>
                    <a:p>
                      <a:r>
                        <a:rPr lang="en-US" dirty="0" smtClean="0"/>
                        <a:t>Field</a:t>
                      </a:r>
                      <a:endParaRPr lang="en-US" dirty="0"/>
                    </a:p>
                  </a:txBody>
                  <a:tcPr/>
                </a:tc>
                <a:tc>
                  <a:txBody>
                    <a:bodyPr/>
                    <a:lstStyle/>
                    <a:p>
                      <a:r>
                        <a:rPr lang="en-US" dirty="0" smtClean="0"/>
                        <a:t>Meaning</a:t>
                      </a:r>
                      <a:endParaRPr lang="en-US" dirty="0"/>
                    </a:p>
                  </a:txBody>
                  <a:tcPr/>
                </a:tc>
              </a:tr>
              <a:tr h="389573">
                <a:tc>
                  <a:txBody>
                    <a:bodyPr/>
                    <a:lstStyle/>
                    <a:p>
                      <a:r>
                        <a:rPr lang="en-US" dirty="0" smtClean="0"/>
                        <a:t>workgroup</a:t>
                      </a:r>
                      <a:endParaRPr lang="en-US" dirty="0"/>
                    </a:p>
                  </a:txBody>
                  <a:tcPr/>
                </a:tc>
                <a:tc>
                  <a:txBody>
                    <a:bodyPr/>
                    <a:lstStyle/>
                    <a:p>
                      <a:r>
                        <a:rPr lang="en-US" dirty="0" smtClean="0"/>
                        <a:t>The Windows workgroup</a:t>
                      </a:r>
                      <a:r>
                        <a:rPr lang="en-US" baseline="0" dirty="0" smtClean="0"/>
                        <a:t> for the server. Most Windows systems default to WORKGROUP.</a:t>
                      </a:r>
                      <a:endParaRPr lang="en-US" dirty="0"/>
                    </a:p>
                  </a:txBody>
                  <a:tcPr/>
                </a:tc>
              </a:tr>
              <a:tr h="623316">
                <a:tc>
                  <a:txBody>
                    <a:bodyPr/>
                    <a:lstStyle/>
                    <a:p>
                      <a:r>
                        <a:rPr lang="en-US" dirty="0" smtClean="0"/>
                        <a:t>security</a:t>
                      </a:r>
                      <a:endParaRPr lang="en-US" dirty="0"/>
                    </a:p>
                  </a:txBody>
                  <a:tcPr/>
                </a:tc>
                <a:tc>
                  <a:txBody>
                    <a:bodyPr/>
                    <a:lstStyle/>
                    <a:p>
                      <a:r>
                        <a:rPr lang="en-US" dirty="0" smtClean="0"/>
                        <a:t>Controls how</a:t>
                      </a:r>
                      <a:r>
                        <a:rPr lang="en-US" baseline="0" dirty="0" smtClean="0"/>
                        <a:t> clients are authenticated by Samba. For </a:t>
                      </a:r>
                      <a:r>
                        <a:rPr lang="en-US" baseline="0" dirty="0" smtClean="0">
                          <a:solidFill>
                            <a:srgbClr val="FF0000"/>
                          </a:solidFill>
                        </a:rPr>
                        <a:t>security = user </a:t>
                      </a:r>
                      <a:r>
                        <a:rPr lang="en-US" baseline="0" dirty="0" smtClean="0">
                          <a:solidFill>
                            <a:schemeClr val="tx1"/>
                          </a:solidFill>
                        </a:rPr>
                        <a:t>clients log in with a valid username and password managed by the local Samba server. This is the default.</a:t>
                      </a:r>
                      <a:endParaRPr lang="en-US" dirty="0">
                        <a:solidFill>
                          <a:srgbClr val="FF0000"/>
                        </a:solidFill>
                      </a:endParaRPr>
                    </a:p>
                  </a:txBody>
                  <a:tcPr/>
                </a:tc>
              </a:tr>
              <a:tr h="389573">
                <a:tc>
                  <a:txBody>
                    <a:bodyPr/>
                    <a:lstStyle/>
                    <a:p>
                      <a:r>
                        <a:rPr lang="en-US" dirty="0" smtClean="0"/>
                        <a:t>hosts allow</a:t>
                      </a:r>
                      <a:endParaRPr lang="en-US" dirty="0"/>
                    </a:p>
                  </a:txBody>
                  <a:tcPr/>
                </a:tc>
                <a:tc>
                  <a:txBody>
                    <a:bodyPr/>
                    <a:lstStyle/>
                    <a:p>
                      <a:r>
                        <a:rPr lang="en-US" dirty="0" smtClean="0"/>
                        <a:t>Comma/Space delimited list of hosts that are permitted to access the Samba service.  </a:t>
                      </a:r>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33362"/>
            <a:ext cx="5715000" cy="1209839"/>
          </a:xfrm>
          <a:prstGeom prst="rect">
            <a:avLst/>
          </a:prstGeom>
        </p:spPr>
      </p:pic>
    </p:spTree>
    <p:extLst>
      <p:ext uri="{BB962C8B-B14F-4D97-AF65-F5344CB8AC3E}">
        <p14:creationId xmlns:p14="http://schemas.microsoft.com/office/powerpoint/2010/main" val="129447476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2889</TotalTime>
  <Words>391</Words>
  <Application>Microsoft Macintosh PowerPoint</Application>
  <PresentationFormat>On-screen Show (4:3)</PresentationFormat>
  <Paragraphs>48</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Mangal</vt:lpstr>
      <vt:lpstr>Arial</vt:lpstr>
      <vt:lpstr>Office Theme</vt:lpstr>
      <vt:lpstr>       </vt:lpstr>
      <vt:lpstr>                SSH host keys  When an ssh client connects to an SSH server, before the clients logs in, the server sends it a copy of its public key.  This is used to set up the secure encryption for the communication channel and to authenticate the server to the client.  The first time a user uses ssh to connect to a particular server, the ssh command stores the server’s public key in the user’s ~/.ssh/known_hosts  Things to remember: 1. Host IDs are stored in ~/.ssh/known_host 2. System-wide SSH configuration information is under /etc/ssh/  3. User specific SSH under ~/.ssh/  Exercises: 1. man ssh-keygen 2. ssh-keygen 3. ssh-keygen generates our private key in ~/.ssh/id_rsa and public ~/.ssh/id_rsa.pub, by default the algorithm is rsa.  4. What are the permissions of the .ssh directory ? And the permission of the keys ?</vt:lpstr>
      <vt:lpstr>                 Besides being secure, with SSH we could create a no login session.  1. ssh localhost 2. ssh localhost  It asked for a password in both cases, this is quite uncomfortable since we might want to run a script on the remote server or just do not deal with any password, a set of users sharing the same account. Users can authenticate ssh logins without password by using public key authentication. Since we have the keys generated, we are ready for action.  Exercises: 1. man ssh-copy-id  Before key-based authentication can be used, the public key needs to be copied to the destination. Exercises: 1. ssh-copy-id localhost; When the key is copied to another system using ssh-copy-id, it copies the ~/.ssh/id_rsa.pub file by default. 2. ssh localhost Much more comfortable ? </vt:lpstr>
      <vt:lpstr>              The OpenSSH configuration file In 99%, security measures are needed. 1. Advisable to prohibit the root user from directly logging into the system with ssh ? Why ? - The username ‘root’ exists on every Linux system by default, so a potential attacker only has to guess the password, instead of a valid username and password combination.  Exercises: 1. vim /etc/ssh/sshd_config 2. #PermitRootLogin no 3. systemctl restart sshd  2. Prohibit password authentication. 3. Change the standard port on which ssh is listening.  Exercises: 1. Change ssh to listen on port 50683</vt:lpstr>
      <vt:lpstr>             Before starting with NFS and Samba, we would set SELinux to be in ‘permissive’ mode. SELinux is beyond the scope of the course.  setenforce 0 getenforce   Network File System(NFS) allows remote hosts to mount file systems over a network and interact with them as though they are mounted locally.   A NFS server setup requires the nfs-utils package to be installed. The configuration file for the NFS server exports is the /etc/exports file.  An entry in /etc/exports looks like: directory machine(option1,option2) machine(option1, option2)  /home 192.168.0.1(rw, no_root_squash) 192.168.0.2(rw)   </vt:lpstr>
      <vt:lpstr>PowerPoint Presentation</vt:lpstr>
      <vt:lpstr>                Typical workflow to configure NFS Server 1. start nfs-server process ( systemctl start nfs-server )  2. enable it ( systemctl enable nfs-server )  3. create the exported directory ( mkdir /myshare )  4. Edit the /etc/exports file ( /myshare some_other_node(rw) )  5. exportfs –r  6. The NFS port 2049/TCP for nfsd must be open on the server.  firewall-cmd –permanent –add-service=nfs firewall-cmd –reload  Exercises: 1. Export a directory   2. Mount it on another virtual machine with _netdev option.</vt:lpstr>
      <vt:lpstr>        Server Message Block(SMB) is the standard file-sharing protocol for Microsoft Windows servers and clients. Using a software package named Samba, Linux is able to act as a server for SMB file shares.  The Samba service can share Linux file systems as SMB network file shares.  1. Install the samba package. =&gt; yum install samba.  2. Prepare the directory =&gt; mkdir /sharedpath 3. Configure the /etc/samba/smb.conf, validation of the file content using testparm 4. Prepare samba users =&gt; yum –y install samba client; smbpasswd user 5. Start Samba and open the local firewall. =&gt; systemctl start smb nmb; systemctl enable smb nmb; firewall-cmd –permanent –add-service=samba;firewall-cmd --reload 6. Verify that the share can be mounted from a client.S</vt:lpstr>
      <vt:lpstr>      3. Configuration of /etc/samba/smb.conf The main configuration file for Samba. Each section starts with a section name in square brackets, followed by a list of parameters set to particular values. The [global] section used to general server configuration.       </vt:lpstr>
      <vt:lpstr>        3. Configuration of /etc/samba/smb.conf  File share sections  To create a file share, at the enf of /etc/samba/smb.conf, place the share name in brackets to start a new section for the share.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876</cp:revision>
  <dcterms:created xsi:type="dcterms:W3CDTF">2015-03-24T20:13:30Z</dcterms:created>
  <dcterms:modified xsi:type="dcterms:W3CDTF">2017-04-25T08:43:13Z</dcterms:modified>
</cp:coreProperties>
</file>