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2" r:id="rId2"/>
    <p:sldId id="273" r:id="rId3"/>
    <p:sldId id="256" r:id="rId4"/>
    <p:sldId id="271" r:id="rId5"/>
    <p:sldId id="266" r:id="rId6"/>
    <p:sldId id="258" r:id="rId7"/>
    <p:sldId id="257" r:id="rId8"/>
    <p:sldId id="274" r:id="rId9"/>
    <p:sldId id="259" r:id="rId10"/>
    <p:sldId id="264"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56" autoAdjust="0"/>
    <p:restoredTop sz="94627"/>
  </p:normalViewPr>
  <p:slideViewPr>
    <p:cSldViewPr>
      <p:cViewPr>
        <p:scale>
          <a:sx n="80" d="100"/>
          <a:sy n="80" d="100"/>
        </p:scale>
        <p:origin x="1744" y="8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1155B-CFE4-9645-95A0-667A05C3DA64}" type="datetimeFigureOut">
              <a:rPr lang="en-US" smtClean="0"/>
              <a:t>4/13/17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3D2FF-21ED-6546-982D-3320C6C37C86}" type="slidenum">
              <a:rPr lang="en-US" smtClean="0"/>
              <a:t>‹#›</a:t>
            </a:fld>
            <a:endParaRPr lang="en-US"/>
          </a:p>
        </p:txBody>
      </p:sp>
    </p:spTree>
    <p:extLst>
      <p:ext uri="{BB962C8B-B14F-4D97-AF65-F5344CB8AC3E}">
        <p14:creationId xmlns:p14="http://schemas.microsoft.com/office/powerpoint/2010/main" val="101987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3D2FF-21ED-6546-982D-3320C6C37C86}" type="slidenum">
              <a:rPr lang="en-US" smtClean="0"/>
              <a:t>7</a:t>
            </a:fld>
            <a:endParaRPr lang="en-US"/>
          </a:p>
        </p:txBody>
      </p:sp>
    </p:spTree>
    <p:extLst>
      <p:ext uri="{BB962C8B-B14F-4D97-AF65-F5344CB8AC3E}">
        <p14:creationId xmlns:p14="http://schemas.microsoft.com/office/powerpoint/2010/main" val="198242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13.04.17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13.04.17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13.04.17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13.04.17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13.04.17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13.04.17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13.04.17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13.04.17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13.04.17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600" dirty="0" smtClean="0">
                <a:solidFill>
                  <a:schemeClr val="accent6"/>
                </a:solidFill>
              </a:rPr>
              <a:t>Every process (running program) on the system runs as a particular user.</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 Every file is owned by a particular user.</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 Access to files and directories are restricted by user.</a:t>
            </a:r>
            <a:br>
              <a:rPr lang="en-US" sz="3600" dirty="0" smtClean="0">
                <a:solidFill>
                  <a:schemeClr val="accent6"/>
                </a:solidFill>
              </a:rPr>
            </a:br>
            <a:r>
              <a:rPr lang="en-US" sz="3600" dirty="0" smtClean="0">
                <a:solidFill>
                  <a:schemeClr val="accent6"/>
                </a:solidFill>
              </a:rPr>
              <a:t> The user associated with a running process determines the files and directories accessible to that process.</a:t>
            </a:r>
            <a:endParaRPr lang="en-US" sz="3600"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43314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7" name="TextBox 6"/>
          <p:cNvSpPr txBox="1"/>
          <p:nvPr/>
        </p:nvSpPr>
        <p:spPr>
          <a:xfrm>
            <a:off x="2286000" y="2290465"/>
            <a:ext cx="6781800" cy="369332"/>
          </a:xfrm>
          <a:prstGeom prst="rect">
            <a:avLst/>
          </a:prstGeom>
          <a:noFill/>
        </p:spPr>
        <p:txBody>
          <a:bodyPr wrap="square" rtlCol="0">
            <a:spAutoFit/>
          </a:bodyPr>
          <a:lstStyle/>
          <a:p>
            <a:endParaRPr lang="en-US" b="1" dirty="0"/>
          </a:p>
        </p:txBody>
      </p:sp>
      <p:sp>
        <p:nvSpPr>
          <p:cNvPr id="3" name="TextBox 2"/>
          <p:cNvSpPr txBox="1"/>
          <p:nvPr/>
        </p:nvSpPr>
        <p:spPr>
          <a:xfrm>
            <a:off x="495300" y="1043970"/>
            <a:ext cx="8915400" cy="6463308"/>
          </a:xfrm>
          <a:prstGeom prst="rect">
            <a:avLst/>
          </a:prstGeom>
          <a:noFill/>
        </p:spPr>
        <p:txBody>
          <a:bodyPr wrap="square" rtlCol="0">
            <a:spAutoFit/>
          </a:bodyPr>
          <a:lstStyle/>
          <a:p>
            <a:r>
              <a:rPr lang="en-US" dirty="0" smtClean="0">
                <a:solidFill>
                  <a:schemeClr val="accent6"/>
                </a:solidFill>
              </a:rPr>
              <a:t>LDAP = Lightweight Directory Access Protocol</a:t>
            </a:r>
          </a:p>
          <a:p>
            <a:endParaRPr lang="en-US" dirty="0">
              <a:solidFill>
                <a:schemeClr val="accent6"/>
              </a:solidFill>
            </a:endParaRPr>
          </a:p>
          <a:p>
            <a:r>
              <a:rPr lang="en-US" dirty="0" smtClean="0">
                <a:solidFill>
                  <a:schemeClr val="accent6"/>
                </a:solidFill>
              </a:rPr>
              <a:t>It manages related information from a centralized location through the use of directory hierarchy. LDAP is hierarchical tree based database. Information is stored as key-value pairs.</a:t>
            </a:r>
          </a:p>
          <a:p>
            <a:endParaRPr lang="en-US" dirty="0">
              <a:solidFill>
                <a:schemeClr val="accent6"/>
              </a:solidFill>
            </a:endParaRPr>
          </a:p>
          <a:p>
            <a:r>
              <a:rPr lang="en-US" dirty="0" smtClean="0">
                <a:solidFill>
                  <a:schemeClr val="accent6"/>
                </a:solidFill>
              </a:rPr>
              <a:t>Example LDAP tree structure:</a:t>
            </a:r>
          </a:p>
          <a:p>
            <a:endParaRPr lang="en-US" dirty="0">
              <a:solidFill>
                <a:schemeClr val="accent6"/>
              </a:solidFill>
            </a:endParaRPr>
          </a:p>
          <a:p>
            <a:r>
              <a:rPr lang="en-US" dirty="0" smtClean="0">
                <a:solidFill>
                  <a:schemeClr val="bg1"/>
                </a:solidFill>
              </a:rPr>
              <a:t>dc=</a:t>
            </a:r>
            <a:r>
              <a:rPr lang="en-US" dirty="0" err="1" smtClean="0">
                <a:solidFill>
                  <a:schemeClr val="bg1"/>
                </a:solidFill>
              </a:rPr>
              <a:t>bg</a:t>
            </a:r>
            <a:endParaRPr lang="en-US" dirty="0" smtClean="0">
              <a:solidFill>
                <a:schemeClr val="bg1"/>
              </a:solidFill>
            </a:endParaRPr>
          </a:p>
          <a:p>
            <a:r>
              <a:rPr lang="en-US" dirty="0">
                <a:solidFill>
                  <a:schemeClr val="bg1"/>
                </a:solidFill>
              </a:rPr>
              <a:t> </a:t>
            </a:r>
            <a:r>
              <a:rPr lang="en-US" dirty="0" smtClean="0">
                <a:solidFill>
                  <a:schemeClr val="bg1"/>
                </a:solidFill>
              </a:rPr>
              <a:t> dc=</a:t>
            </a:r>
            <a:r>
              <a:rPr lang="en-US" dirty="0" err="1" smtClean="0">
                <a:solidFill>
                  <a:schemeClr val="bg1"/>
                </a:solidFill>
              </a:rPr>
              <a:t>softintellect</a:t>
            </a:r>
            <a:endParaRPr lang="en-US" dirty="0" smtClean="0">
              <a:solidFill>
                <a:schemeClr val="bg1"/>
              </a:solidFill>
            </a:endParaRPr>
          </a:p>
          <a:p>
            <a:r>
              <a:rPr lang="en-US" dirty="0" smtClean="0">
                <a:solidFill>
                  <a:schemeClr val="bg1"/>
                </a:solidFill>
              </a:rPr>
              <a:t>    </a:t>
            </a:r>
            <a:r>
              <a:rPr lang="en-US" dirty="0" err="1" smtClean="0">
                <a:solidFill>
                  <a:schemeClr val="bg1"/>
                </a:solidFill>
              </a:rPr>
              <a:t>ou</a:t>
            </a:r>
            <a:r>
              <a:rPr lang="en-US" dirty="0" smtClean="0">
                <a:solidFill>
                  <a:schemeClr val="bg1"/>
                </a:solidFill>
              </a:rPr>
              <a:t>=students</a:t>
            </a:r>
          </a:p>
          <a:p>
            <a:r>
              <a:rPr lang="en-US" dirty="0">
                <a:solidFill>
                  <a:schemeClr val="bg1"/>
                </a:solidFill>
              </a:rPr>
              <a:t> </a:t>
            </a:r>
            <a:r>
              <a:rPr lang="en-US" dirty="0" smtClean="0">
                <a:solidFill>
                  <a:schemeClr val="bg1"/>
                </a:solidFill>
              </a:rPr>
              <a:t>     </a:t>
            </a:r>
            <a:r>
              <a:rPr lang="en-US" dirty="0" err="1" smtClean="0">
                <a:solidFill>
                  <a:schemeClr val="bg1"/>
                </a:solidFill>
              </a:rPr>
              <a:t>uid</a:t>
            </a:r>
            <a:r>
              <a:rPr lang="en-US" dirty="0" smtClean="0">
                <a:solidFill>
                  <a:schemeClr val="bg1"/>
                </a:solidFill>
              </a:rPr>
              <a:t>=</a:t>
            </a:r>
            <a:r>
              <a:rPr lang="en-US" dirty="0" err="1" smtClean="0">
                <a:solidFill>
                  <a:schemeClr val="bg1"/>
                </a:solidFill>
              </a:rPr>
              <a:t>ibeli</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err="1" smtClean="0">
                <a:solidFill>
                  <a:schemeClr val="bg1"/>
                </a:solidFill>
              </a:rPr>
              <a:t>cn</a:t>
            </a:r>
            <a:r>
              <a:rPr lang="en-US" dirty="0" smtClean="0">
                <a:solidFill>
                  <a:schemeClr val="bg1"/>
                </a:solidFill>
              </a:rPr>
              <a:t>=Iliya Belichev</a:t>
            </a:r>
          </a:p>
          <a:p>
            <a:endParaRPr lang="en-US" dirty="0">
              <a:solidFill>
                <a:schemeClr val="accent6"/>
              </a:solidFill>
            </a:endParaRPr>
          </a:p>
          <a:p>
            <a:r>
              <a:rPr lang="en-US" dirty="0" smtClean="0">
                <a:solidFill>
                  <a:schemeClr val="accent6"/>
                </a:solidFill>
              </a:rPr>
              <a:t>Homework:</a:t>
            </a:r>
          </a:p>
          <a:p>
            <a:pPr marL="342900" indent="-342900">
              <a:buAutoNum type="arabicPeriod"/>
            </a:pPr>
            <a:r>
              <a:rPr lang="en-US" dirty="0" smtClean="0">
                <a:solidFill>
                  <a:schemeClr val="accent6"/>
                </a:solidFill>
              </a:rPr>
              <a:t>Review the previous three slides + this one and think about what’s most challenging for you? Try to understand something more about it, implemented in the VM, ask me questions.</a:t>
            </a:r>
          </a:p>
          <a:p>
            <a:pPr marL="342900" indent="-342900">
              <a:buAutoNum type="arabicPeriod"/>
            </a:pP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accent6"/>
              </a:solidFill>
            </a:endParaRPr>
          </a:p>
          <a:p>
            <a:endParaRPr lang="en-US" dirty="0">
              <a:solidFill>
                <a:schemeClr val="accent6"/>
              </a:solidFill>
            </a:endParaRPr>
          </a:p>
          <a:p>
            <a:endParaRPr lang="en-US"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906962"/>
          </a:xfrm>
        </p:spPr>
        <p:txBody>
          <a:bodyPr>
            <a:normAutofit/>
          </a:bodyPr>
          <a:lstStyle/>
          <a:p>
            <a:r>
              <a:rPr lang="en-US" sz="3200" dirty="0" smtClean="0">
                <a:solidFill>
                  <a:schemeClr val="accent6"/>
                </a:solidFill>
              </a:rPr>
              <a:t>The ‘</a:t>
            </a:r>
            <a:r>
              <a:rPr lang="en-US" sz="3200" dirty="0" smtClean="0">
                <a:solidFill>
                  <a:schemeClr val="bg1"/>
                </a:solidFill>
              </a:rPr>
              <a:t>id</a:t>
            </a:r>
            <a:r>
              <a:rPr lang="en-US" sz="3200" dirty="0" smtClean="0">
                <a:solidFill>
                  <a:schemeClr val="accent6"/>
                </a:solidFill>
              </a:rPr>
              <a:t>’ command is used to show information about the current logged-in user.</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To view the user associated with a file or directory, use the ’</a:t>
            </a:r>
            <a:r>
              <a:rPr lang="en-US" sz="3200" dirty="0" smtClean="0">
                <a:solidFill>
                  <a:schemeClr val="bg1"/>
                </a:solidFill>
              </a:rPr>
              <a:t>ls </a:t>
            </a:r>
            <a:r>
              <a:rPr lang="mr-IN" sz="3200" dirty="0" smtClean="0">
                <a:solidFill>
                  <a:schemeClr val="bg1"/>
                </a:solidFill>
              </a:rPr>
              <a:t>–</a:t>
            </a:r>
            <a:r>
              <a:rPr lang="en-US" sz="3200" dirty="0" smtClean="0">
                <a:solidFill>
                  <a:schemeClr val="bg1"/>
                </a:solidFill>
              </a:rPr>
              <a:t>l</a:t>
            </a:r>
            <a:r>
              <a:rPr lang="en-US" sz="3200" dirty="0" smtClean="0">
                <a:solidFill>
                  <a:schemeClr val="accent6"/>
                </a:solidFill>
              </a:rPr>
              <a:t>’. The third column shows the username, the fourth one the group</a:t>
            </a:r>
            <a:br>
              <a:rPr lang="en-US" sz="3200" dirty="0" smtClean="0">
                <a:solidFill>
                  <a:schemeClr val="accent6"/>
                </a:solidFill>
              </a:rPr>
            </a:br>
            <a:r>
              <a:rPr lang="en-US" sz="3200" dirty="0" smtClean="0">
                <a:solidFill>
                  <a:srgbClr val="FF0000"/>
                </a:solidFill>
              </a:rPr>
              <a:t>Exercises:</a:t>
            </a:r>
            <a:r>
              <a:rPr lang="en-US" sz="3200" dirty="0" smtClean="0">
                <a:solidFill>
                  <a:schemeClr val="accent6"/>
                </a:solidFill>
              </a:rPr>
              <a:t/>
            </a:r>
            <a:br>
              <a:rPr lang="en-US" sz="3200" dirty="0" smtClean="0">
                <a:solidFill>
                  <a:schemeClr val="accent6"/>
                </a:solidFill>
              </a:rPr>
            </a:br>
            <a:r>
              <a:rPr lang="en-US" sz="3200" dirty="0" smtClean="0">
                <a:solidFill>
                  <a:schemeClr val="accent6"/>
                </a:solidFill>
              </a:rPr>
              <a:t>1. List your current user id.</a:t>
            </a:r>
            <a:br>
              <a:rPr lang="en-US" sz="3200" dirty="0" smtClean="0">
                <a:solidFill>
                  <a:schemeClr val="accent6"/>
                </a:solidFill>
              </a:rPr>
            </a:br>
            <a:r>
              <a:rPr lang="en-US" sz="3200" dirty="0" smtClean="0">
                <a:solidFill>
                  <a:schemeClr val="accent6"/>
                </a:solidFill>
              </a:rPr>
              <a:t>2. List a file and take a look his ownership.</a:t>
            </a:r>
            <a:endParaRPr lang="en-US" sz="3200" dirty="0">
              <a:solidFill>
                <a:schemeClr val="accent6"/>
              </a:solidFill>
            </a:endParaRPr>
          </a:p>
        </p:txBody>
      </p:sp>
    </p:spTree>
    <p:extLst>
      <p:ext uri="{BB962C8B-B14F-4D97-AF65-F5344CB8AC3E}">
        <p14:creationId xmlns:p14="http://schemas.microsoft.com/office/powerpoint/2010/main" val="136722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772400" cy="237275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accent6"/>
                </a:solidFill>
              </a:rPr>
              <a:t>To view process information, use the ‘</a:t>
            </a:r>
            <a:r>
              <a:rPr lang="en-US" sz="2200" dirty="0" err="1" smtClean="0">
                <a:solidFill>
                  <a:schemeClr val="accent6"/>
                </a:solidFill>
              </a:rPr>
              <a:t>ps</a:t>
            </a:r>
            <a:r>
              <a:rPr lang="en-US" sz="2200" dirty="0" smtClean="0">
                <a:solidFill>
                  <a:schemeClr val="accent6"/>
                </a:solidFill>
              </a:rPr>
              <a:t>’ command. The default is to show only processes in the current shell.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Run ‘</a:t>
            </a:r>
            <a:r>
              <a:rPr lang="en-US" sz="2200" dirty="0" err="1" smtClean="0">
                <a:solidFill>
                  <a:schemeClr val="bg1"/>
                </a:solidFill>
              </a:rPr>
              <a:t>ps</a:t>
            </a:r>
            <a:r>
              <a:rPr lang="en-US" sz="2200" dirty="0" smtClean="0">
                <a:solidFill>
                  <a:schemeClr val="bg1"/>
                </a:solidFill>
              </a:rPr>
              <a:t> au</a:t>
            </a:r>
            <a:r>
              <a:rPr lang="en-US" sz="2200" dirty="0" smtClean="0">
                <a:solidFill>
                  <a:schemeClr val="accent6"/>
                </a:solidFill>
              </a:rPr>
              <a:t>’ to view the current process in your shell and see the user for each process.</a:t>
            </a: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In Linux there are privileged users and unprivileged. The default privileged user is “</a:t>
            </a:r>
            <a:r>
              <a:rPr lang="en-US" sz="2200" dirty="0" smtClean="0">
                <a:solidFill>
                  <a:schemeClr val="bg1"/>
                </a:solidFill>
              </a:rPr>
              <a:t>root</a:t>
            </a:r>
            <a:r>
              <a:rPr lang="en-US" sz="2200" dirty="0" smtClean="0">
                <a:solidFill>
                  <a:schemeClr val="accent6"/>
                </a:solidFill>
              </a:rPr>
              <a:t>”. This user has full access to everything on a Linux server and is allowed to work in </a:t>
            </a:r>
            <a:r>
              <a:rPr lang="en-US" sz="2200" dirty="0" smtClean="0">
                <a:solidFill>
                  <a:schemeClr val="bg1"/>
                </a:solidFill>
              </a:rPr>
              <a:t>system space </a:t>
            </a:r>
            <a:r>
              <a:rPr lang="en-US" sz="2200" dirty="0" smtClean="0">
                <a:solidFill>
                  <a:schemeClr val="accent6"/>
                </a:solidFill>
              </a:rPr>
              <a:t>without any restrictions. Be careful if you are logged as root , since each command  that you type is with enough privileges.</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Exercises: </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1. Find information on the internet about the file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passwd</a:t>
            </a:r>
            <a:r>
              <a:rPr lang="en-US" sz="2200" dirty="0" smtClean="0">
                <a:solidFill>
                  <a:schemeClr val="accent6"/>
                </a:solidFill>
              </a:rPr>
              <a:t>.</a:t>
            </a:r>
            <a:r>
              <a:rPr lang="en-US" sz="2200" dirty="0">
                <a:solidFill>
                  <a:schemeClr val="bg1"/>
                </a:solidFill>
              </a:rPr>
              <a:t/>
            </a:r>
            <a:br>
              <a:rPr lang="en-US" sz="2200" dirty="0">
                <a:solidFill>
                  <a:schemeClr val="bg1"/>
                </a:solidFill>
              </a:rPr>
            </a:br>
            <a:r>
              <a:rPr lang="en-US" sz="2200" dirty="0" smtClean="0">
                <a:solidFill>
                  <a:schemeClr val="accent6"/>
                </a:solidFill>
              </a:rPr>
              <a:t>2. </a:t>
            </a:r>
            <a:r>
              <a:rPr lang="en-US" sz="2200" dirty="0">
                <a:solidFill>
                  <a:schemeClr val="accent6"/>
                </a:solidFill>
              </a:rPr>
              <a:t>Cat </a:t>
            </a:r>
            <a:r>
              <a:rPr lang="en-US" sz="2200" dirty="0">
                <a:solidFill>
                  <a:schemeClr val="bg1"/>
                </a:solidFill>
              </a:rPr>
              <a:t>/</a:t>
            </a:r>
            <a:r>
              <a:rPr lang="en-US" sz="2200" dirty="0" err="1">
                <a:solidFill>
                  <a:schemeClr val="bg1"/>
                </a:solidFill>
              </a:rPr>
              <a:t>etc</a:t>
            </a:r>
            <a:r>
              <a:rPr lang="en-US" sz="2200" dirty="0">
                <a:solidFill>
                  <a:schemeClr val="bg1"/>
                </a:solidFill>
              </a:rPr>
              <a:t>/</a:t>
            </a:r>
            <a:r>
              <a:rPr lang="en-US" sz="2200" dirty="0" err="1">
                <a:solidFill>
                  <a:schemeClr val="bg1"/>
                </a:solidFill>
              </a:rPr>
              <a:t>passwd</a:t>
            </a:r>
            <a:r>
              <a:rPr lang="en-US" sz="2200" dirty="0">
                <a:solidFill>
                  <a:schemeClr val="bg1"/>
                </a:solidFill>
              </a:rPr>
              <a:t> </a:t>
            </a:r>
            <a:r>
              <a:rPr lang="en-US" sz="2200" dirty="0">
                <a:solidFill>
                  <a:schemeClr val="accent6"/>
                </a:solidFill>
              </a:rPr>
              <a:t>and then grep for the root user.</a:t>
            </a:r>
            <a:br>
              <a:rPr lang="en-US" sz="2200" dirty="0">
                <a:solidFill>
                  <a:schemeClr val="accent6"/>
                </a:solidFill>
              </a:rPr>
            </a:br>
            <a:r>
              <a:rPr lang="en-US" sz="2200" dirty="0" smtClean="0">
                <a:solidFill>
                  <a:schemeClr val="accent6"/>
                </a:solidFill>
              </a:rPr>
              <a:t>3. </a:t>
            </a:r>
            <a:r>
              <a:rPr lang="en-US" sz="2200" dirty="0">
                <a:solidFill>
                  <a:schemeClr val="accent6"/>
                </a:solidFill>
              </a:rPr>
              <a:t>What is the root user id ? Run ‘</a:t>
            </a:r>
            <a:r>
              <a:rPr lang="en-US" sz="2200" dirty="0">
                <a:solidFill>
                  <a:schemeClr val="bg1"/>
                </a:solidFill>
              </a:rPr>
              <a:t>id root</a:t>
            </a:r>
            <a:r>
              <a:rPr lang="en-US" sz="2200" dirty="0">
                <a:solidFill>
                  <a:schemeClr val="accent6"/>
                </a:solidFill>
              </a:rPr>
              <a:t>’</a:t>
            </a:r>
            <a:r>
              <a:rPr lang="en-US" sz="2200" dirty="0">
                <a:solidFill>
                  <a:schemeClr val="bg1"/>
                </a:solidFill>
              </a:rPr>
              <a:t/>
            </a:r>
            <a:br>
              <a:rPr lang="en-US" sz="2200" dirty="0">
                <a:solidFill>
                  <a:schemeClr val="bg1"/>
                </a:solidFill>
              </a:rPr>
            </a:br>
            <a:r>
              <a:rPr lang="en-US" sz="2200" dirty="0" smtClean="0">
                <a:solidFill>
                  <a:schemeClr val="accent6"/>
                </a:solidFill>
              </a:rPr>
              <a:t>4. </a:t>
            </a:r>
            <a:r>
              <a:rPr lang="en-US" sz="2200" dirty="0">
                <a:solidFill>
                  <a:schemeClr val="accent6"/>
                </a:solidFill>
              </a:rPr>
              <a:t>Do you think it’s safe to let the root user to log in inside a server from remote</a:t>
            </a:r>
            <a:r>
              <a:rPr lang="en-US" sz="2200" dirty="0">
                <a:solidFill>
                  <a:schemeClr val="bg1"/>
                </a:solidFill>
              </a:rPr>
              <a:t> </a:t>
            </a:r>
            <a:r>
              <a:rPr lang="en-US" sz="2200" dirty="0">
                <a:solidFill>
                  <a:schemeClr val="accent6"/>
                </a:solidFill>
              </a:rPr>
              <a:t>(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smtClean="0">
                <a:solidFill>
                  <a:schemeClr val="accent6"/>
                </a:solidFill>
              </a:rPr>
              <a:t>In Linux behind each user, there is an id. </a:t>
            </a:r>
            <a:r>
              <a:rPr lang="en-US" sz="2400" dirty="0" smtClean="0">
                <a:solidFill>
                  <a:schemeClr val="accent6"/>
                </a:solidFill>
              </a:rPr>
              <a:t>The </a:t>
            </a:r>
            <a:r>
              <a:rPr lang="en-US" sz="2400" dirty="0" smtClean="0">
                <a:solidFill>
                  <a:schemeClr val="accent6"/>
                </a:solidFill>
              </a:rPr>
              <a:t>mapping of names to numbers is defined the below file:</a:t>
            </a:r>
            <a:r>
              <a:rPr lang="en-US" sz="2400" dirty="0" smtClean="0">
                <a:solidFill>
                  <a:schemeClr val="bg1"/>
                </a:solidFill>
              </a:rPr>
              <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passwd</a:t>
            </a:r>
            <a:r>
              <a:rPr lang="en-US" sz="2400" dirty="0" smtClean="0">
                <a:solidFill>
                  <a:schemeClr val="bg1"/>
                </a:solidFill>
              </a:rPr>
              <a:t> </a:t>
            </a:r>
            <a:r>
              <a:rPr lang="en-US" sz="2400" dirty="0" smtClean="0">
                <a:solidFill>
                  <a:schemeClr val="accent6"/>
                </a:solidFill>
              </a:rPr>
              <a:t>=&gt; information about each user is stored there.</a:t>
            </a:r>
            <a:endParaRPr lang="en-US" sz="24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984699"/>
            <a:ext cx="6641927" cy="1139501"/>
          </a:xfrm>
        </p:spPr>
      </p:pic>
      <p:sp>
        <p:nvSpPr>
          <p:cNvPr id="5" name="TextBox 4"/>
          <p:cNvSpPr txBox="1"/>
          <p:nvPr/>
        </p:nvSpPr>
        <p:spPr>
          <a:xfrm>
            <a:off x="1219200" y="3124200"/>
            <a:ext cx="5410200" cy="2308324"/>
          </a:xfrm>
          <a:prstGeom prst="rect">
            <a:avLst/>
          </a:prstGeom>
          <a:noFill/>
        </p:spPr>
        <p:txBody>
          <a:bodyPr wrap="square" rtlCol="0">
            <a:spAutoFit/>
          </a:bodyPr>
          <a:lstStyle/>
          <a:p>
            <a:r>
              <a:rPr lang="en-US" dirty="0" smtClean="0">
                <a:solidFill>
                  <a:schemeClr val="accent6"/>
                </a:solidFill>
              </a:rPr>
              <a:t>1 =&gt; </a:t>
            </a:r>
            <a:r>
              <a:rPr lang="en-US" dirty="0" err="1" smtClean="0">
                <a:solidFill>
                  <a:schemeClr val="accent6"/>
                </a:solidFill>
              </a:rPr>
              <a:t>user_name</a:t>
            </a:r>
            <a:r>
              <a:rPr lang="en-US" dirty="0" smtClean="0">
                <a:solidFill>
                  <a:schemeClr val="accent6"/>
                </a:solidFill>
              </a:rPr>
              <a:t>.</a:t>
            </a:r>
          </a:p>
          <a:p>
            <a:r>
              <a:rPr lang="en-US" dirty="0" smtClean="0">
                <a:solidFill>
                  <a:schemeClr val="accent6"/>
                </a:solidFill>
              </a:rPr>
              <a:t>2 =&gt; x indicates that encrypted password is stored in /</a:t>
            </a:r>
            <a:r>
              <a:rPr lang="en-US" dirty="0" err="1" smtClean="0">
                <a:solidFill>
                  <a:schemeClr val="accent6"/>
                </a:solidFill>
              </a:rPr>
              <a:t>etc</a:t>
            </a:r>
            <a:r>
              <a:rPr lang="en-US" dirty="0" smtClean="0">
                <a:solidFill>
                  <a:schemeClr val="accent6"/>
                </a:solidFill>
              </a:rPr>
              <a:t>/shadow.</a:t>
            </a:r>
          </a:p>
          <a:p>
            <a:r>
              <a:rPr lang="en-US" dirty="0" smtClean="0">
                <a:solidFill>
                  <a:schemeClr val="accent6"/>
                </a:solidFill>
              </a:rPr>
              <a:t>3 =&gt; </a:t>
            </a:r>
            <a:r>
              <a:rPr lang="en-US" dirty="0" err="1" smtClean="0">
                <a:solidFill>
                  <a:schemeClr val="accent6"/>
                </a:solidFill>
              </a:rPr>
              <a:t>user_id</a:t>
            </a:r>
            <a:r>
              <a:rPr lang="en-US" dirty="0" smtClean="0">
                <a:solidFill>
                  <a:schemeClr val="accent6"/>
                </a:solidFill>
              </a:rPr>
              <a:t>.</a:t>
            </a:r>
          </a:p>
          <a:p>
            <a:r>
              <a:rPr lang="en-US" dirty="0" smtClean="0">
                <a:solidFill>
                  <a:schemeClr val="accent6"/>
                </a:solidFill>
              </a:rPr>
              <a:t>4 =&gt; </a:t>
            </a:r>
            <a:r>
              <a:rPr lang="en-US" dirty="0" err="1" smtClean="0">
                <a:solidFill>
                  <a:schemeClr val="accent6"/>
                </a:solidFill>
              </a:rPr>
              <a:t>group_ud</a:t>
            </a:r>
            <a:r>
              <a:rPr lang="en-US" dirty="0" smtClean="0">
                <a:solidFill>
                  <a:schemeClr val="accent6"/>
                </a:solidFill>
              </a:rPr>
              <a:t>.</a:t>
            </a:r>
          </a:p>
          <a:p>
            <a:r>
              <a:rPr lang="en-US" dirty="0" smtClean="0">
                <a:solidFill>
                  <a:schemeClr val="accent6"/>
                </a:solidFill>
              </a:rPr>
              <a:t>5 =&gt; primary group.</a:t>
            </a:r>
          </a:p>
          <a:p>
            <a:r>
              <a:rPr lang="en-US" dirty="0" smtClean="0">
                <a:solidFill>
                  <a:schemeClr val="accent6"/>
                </a:solidFill>
              </a:rPr>
              <a:t>6 =&gt; home directory.</a:t>
            </a:r>
          </a:p>
          <a:p>
            <a:r>
              <a:rPr lang="en-US" dirty="0" smtClean="0">
                <a:solidFill>
                  <a:schemeClr val="accent6"/>
                </a:solidFill>
              </a:rPr>
              <a:t>7 =&gt; the shell that the user is using.</a:t>
            </a:r>
            <a:endParaRPr lang="en-US" dirty="0">
              <a:solidFill>
                <a:schemeClr val="accent6"/>
              </a:solidFill>
            </a:endParaRPr>
          </a:p>
        </p:txBody>
      </p:sp>
    </p:spTree>
    <p:extLst>
      <p:ext uri="{BB962C8B-B14F-4D97-AF65-F5344CB8AC3E}">
        <p14:creationId xmlns:p14="http://schemas.microsoft.com/office/powerpoint/2010/main" val="1643390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bg1"/>
                </a:solidFill>
              </a:rPr>
              <a:t>/</a:t>
            </a:r>
            <a:r>
              <a:rPr lang="en-US" dirty="0" err="1" smtClean="0">
                <a:solidFill>
                  <a:schemeClr val="bg1"/>
                </a:solidFill>
              </a:rPr>
              <a:t>etc</a:t>
            </a:r>
            <a:r>
              <a:rPr lang="en-US" dirty="0" smtClean="0">
                <a:solidFill>
                  <a:schemeClr val="bg1"/>
                </a:solidFill>
              </a:rPr>
              <a:t>/shadow </a:t>
            </a:r>
            <a:r>
              <a:rPr lang="en-US" dirty="0" smtClean="0">
                <a:solidFill>
                  <a:schemeClr val="accent6"/>
                </a:solidFill>
              </a:rPr>
              <a:t>=&gt; encrypted passwords of users are stored here.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Linux is following the Unix tradition, to count the time from Jan, </a:t>
            </a:r>
            <a:r>
              <a:rPr lang="en-US" sz="2700" dirty="0" smtClean="0">
                <a:solidFill>
                  <a:schemeClr val="bg1"/>
                </a:solidFill>
              </a:rPr>
              <a:t>1</a:t>
            </a:r>
            <a:r>
              <a:rPr lang="en-US" sz="2700" baseline="30000" dirty="0" smtClean="0">
                <a:solidFill>
                  <a:schemeClr val="bg1"/>
                </a:solidFill>
              </a:rPr>
              <a:t>st</a:t>
            </a:r>
            <a:r>
              <a:rPr lang="en-US" sz="2700" dirty="0">
                <a:solidFill>
                  <a:schemeClr val="bg1"/>
                </a:solidFill>
              </a:rPr>
              <a:t> </a:t>
            </a:r>
            <a:r>
              <a:rPr lang="en-US" sz="2700" dirty="0" smtClean="0">
                <a:solidFill>
                  <a:schemeClr val="bg1"/>
                </a:solidFill>
              </a:rPr>
              <a:t>1970 </a:t>
            </a:r>
            <a:r>
              <a:rPr lang="en-US" sz="2700" dirty="0" smtClean="0">
                <a:solidFill>
                  <a:schemeClr val="accent6"/>
                </a:solidFill>
              </a:rPr>
              <a:t>( the official Birthday of UNIX).</a:t>
            </a:r>
            <a:r>
              <a:rPr lang="en-US" dirty="0">
                <a:solidFill>
                  <a:schemeClr val="accent6"/>
                </a:solidFill>
              </a:rPr>
              <a:t/>
            </a:r>
            <a:br>
              <a:rPr lang="en-US" dirty="0">
                <a:solidFill>
                  <a:schemeClr val="accent6"/>
                </a:solidFill>
              </a:rPr>
            </a:br>
            <a:r>
              <a:rPr lang="en-US" sz="2700" dirty="0" smtClean="0">
                <a:solidFill>
                  <a:schemeClr val="accent6"/>
                </a:solidFill>
              </a:rPr>
              <a:t>1. Username 2. Encrypted password. 3. Days since last password change. 4. Min number of days required between password change. 5. Max 6. Warning 7. Inactive</a:t>
            </a:r>
            <a:r>
              <a:rPr lang="en-US" dirty="0">
                <a:solidFill>
                  <a:schemeClr val="accent6"/>
                </a:solidFill>
              </a:rPr>
              <a:t/>
            </a:r>
            <a:br>
              <a:rPr lang="en-US" dirty="0">
                <a:solidFill>
                  <a:schemeClr val="accent6"/>
                </a:solidFill>
              </a:rPr>
            </a:br>
            <a:r>
              <a:rPr lang="en-US" sz="2700" dirty="0" smtClean="0">
                <a:solidFill>
                  <a:schemeClr val="accent6"/>
                </a:solidFill>
              </a:rPr>
              <a:t>Simple way to get this information: </a:t>
            </a:r>
            <a:r>
              <a:rPr lang="en-US" sz="2700" dirty="0" err="1">
                <a:solidFill>
                  <a:schemeClr val="bg1"/>
                </a:solidFill>
              </a:rPr>
              <a:t>chage</a:t>
            </a:r>
            <a:r>
              <a:rPr lang="en-US" sz="2700" dirty="0">
                <a:solidFill>
                  <a:schemeClr val="bg1"/>
                </a:solidFill>
              </a:rPr>
              <a:t> –l </a:t>
            </a:r>
            <a:r>
              <a:rPr lang="en-US" sz="2700" dirty="0" err="1">
                <a:solidFill>
                  <a:schemeClr val="bg1"/>
                </a:solidFill>
              </a:rPr>
              <a:t>user_name</a:t>
            </a:r>
            <a:r>
              <a:rPr lang="en-US" dirty="0" smtClean="0">
                <a:solidFill>
                  <a:schemeClr val="accent6"/>
                </a:solidFill>
              </a:rPr>
              <a:t/>
            </a:r>
            <a:br>
              <a:rPr lang="en-US" dirty="0" smtClean="0">
                <a:solidFill>
                  <a:schemeClr val="accent6"/>
                </a:solidFill>
              </a:rPr>
            </a:b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133600"/>
            <a:ext cx="8128000" cy="144780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Groups in Linux:</a:t>
            </a:r>
            <a:br>
              <a:rPr lang="en-US" sz="3100" dirty="0" smtClean="0">
                <a:solidFill>
                  <a:schemeClr val="accent6"/>
                </a:solidFill>
              </a:rPr>
            </a:br>
            <a:r>
              <a:rPr lang="en-US" sz="3100" dirty="0" smtClean="0">
                <a:solidFill>
                  <a:schemeClr val="accent6"/>
                </a:solidFill>
              </a:rPr>
              <a:t>Linux users can be a member of two different kinds of groups: </a:t>
            </a:r>
            <a:r>
              <a:rPr lang="en-US" sz="3100" dirty="0" smtClean="0">
                <a:solidFill>
                  <a:schemeClr val="bg1"/>
                </a:solidFill>
              </a:rPr>
              <a:t>primary group</a:t>
            </a:r>
            <a:r>
              <a:rPr lang="en-US" sz="3100" dirty="0" smtClean="0">
                <a:solidFill>
                  <a:schemeClr val="accent6"/>
                </a:solidFill>
              </a:rPr>
              <a:t> and  </a:t>
            </a:r>
            <a:r>
              <a:rPr lang="en-US" sz="3100" dirty="0" smtClean="0">
                <a:solidFill>
                  <a:schemeClr val="bg1"/>
                </a:solidFill>
              </a:rPr>
              <a:t>secondary groups</a:t>
            </a:r>
            <a:r>
              <a:rPr lang="en-US" sz="3100" dirty="0" smtClean="0">
                <a:solidFill>
                  <a:schemeClr val="accent6"/>
                </a:solidFill>
              </a:rPr>
              <a:t>. By default each user is created with primary group identical as his name.</a:t>
            </a:r>
            <a:br>
              <a:rPr lang="en-US" sz="3100" dirty="0" smtClean="0">
                <a:solidFill>
                  <a:schemeClr val="accent6"/>
                </a:solidFill>
              </a:rPr>
            </a:br>
            <a:r>
              <a:rPr lang="en-US" sz="3100" dirty="0" err="1" smtClean="0">
                <a:solidFill>
                  <a:srgbClr val="FF0000"/>
                </a:solidFill>
              </a:rPr>
              <a:t>Exersises</a:t>
            </a:r>
            <a:r>
              <a:rPr lang="en-US" sz="3100" dirty="0">
                <a:solidFill>
                  <a:srgbClr val="FF0000"/>
                </a:solidFill>
              </a:rPr>
              <a:t>:</a:t>
            </a: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1. Add a user with ‘</a:t>
            </a:r>
            <a:r>
              <a:rPr lang="en-US" sz="2700" dirty="0" err="1" smtClean="0">
                <a:solidFill>
                  <a:schemeClr val="bg1"/>
                </a:solidFill>
              </a:rPr>
              <a:t>useradd</a:t>
            </a:r>
            <a:r>
              <a:rPr lang="en-US" sz="2700" dirty="0" smtClean="0">
                <a:solidFill>
                  <a:schemeClr val="bg1"/>
                </a:solidFill>
              </a:rPr>
              <a:t> </a:t>
            </a:r>
            <a:r>
              <a:rPr lang="en-US" sz="2700" dirty="0" err="1" smtClean="0">
                <a:solidFill>
                  <a:schemeClr val="bg1"/>
                </a:solidFill>
              </a:rPr>
              <a:t>user_name</a:t>
            </a:r>
            <a:r>
              <a:rPr lang="en-US" sz="2700" dirty="0" smtClean="0">
                <a:solidFill>
                  <a:schemeClr val="accent6"/>
                </a:solidFill>
              </a:rPr>
              <a:t>’.</a:t>
            </a:r>
            <a:r>
              <a:rPr lang="en-US" sz="2700" dirty="0" smtClean="0">
                <a:solidFill>
                  <a:schemeClr val="bg1"/>
                </a:solidFill>
              </a:rPr>
              <a:t/>
            </a:r>
            <a:br>
              <a:rPr lang="en-US" sz="2700" dirty="0" smtClean="0">
                <a:solidFill>
                  <a:schemeClr val="bg1"/>
                </a:solidFill>
              </a:rPr>
            </a:br>
            <a:r>
              <a:rPr lang="en-US" sz="2700" dirty="0" smtClean="0">
                <a:solidFill>
                  <a:schemeClr val="accent6"/>
                </a:solidFill>
              </a:rPr>
              <a:t>2. Run the </a:t>
            </a:r>
            <a:r>
              <a:rPr lang="en-US" sz="2700" dirty="0" smtClean="0">
                <a:solidFill>
                  <a:schemeClr val="bg1"/>
                </a:solidFill>
              </a:rPr>
              <a:t>id </a:t>
            </a:r>
            <a:r>
              <a:rPr lang="en-US" sz="2700" dirty="0" smtClean="0">
                <a:solidFill>
                  <a:schemeClr val="accent6"/>
                </a:solidFill>
              </a:rPr>
              <a:t>command on that user.</a:t>
            </a:r>
            <a:br>
              <a:rPr lang="en-US" sz="2700" dirty="0" smtClean="0">
                <a:solidFill>
                  <a:schemeClr val="accent6"/>
                </a:solidFill>
              </a:rPr>
            </a:br>
            <a:r>
              <a:rPr lang="en-US" sz="2700" dirty="0" smtClean="0">
                <a:solidFill>
                  <a:schemeClr val="accent6"/>
                </a:solidFill>
              </a:rPr>
              <a:t>3. In which file do you think that groups are stored ?</a:t>
            </a:r>
            <a:br>
              <a:rPr lang="en-US" sz="2700" dirty="0" smtClean="0">
                <a:solidFill>
                  <a:schemeClr val="accent6"/>
                </a:solidFill>
              </a:rPr>
            </a:br>
            <a:r>
              <a:rPr lang="en-US" sz="2700" dirty="0" smtClean="0">
                <a:solidFill>
                  <a:schemeClr val="accent6"/>
                </a:solidFill>
              </a:rPr>
              <a:t>4. Create two groups sales and account. </a:t>
            </a:r>
            <a:br>
              <a:rPr lang="en-US" sz="2700" dirty="0" smtClean="0">
                <a:solidFill>
                  <a:schemeClr val="accent6"/>
                </a:solidFill>
              </a:rPr>
            </a:br>
            <a:r>
              <a:rPr lang="en-US" sz="2700" dirty="0" smtClean="0">
                <a:solidFill>
                  <a:schemeClr val="accent6"/>
                </a:solidFill>
              </a:rPr>
              <a:t>5. Create users bob, betty, bill and Beatrix.</a:t>
            </a:r>
            <a:br>
              <a:rPr lang="en-US" sz="2700" dirty="0" smtClean="0">
                <a:solidFill>
                  <a:schemeClr val="accent6"/>
                </a:solidFill>
              </a:rPr>
            </a:br>
            <a:r>
              <a:rPr lang="en-US" sz="2700" dirty="0" smtClean="0">
                <a:solidFill>
                  <a:schemeClr val="accent6"/>
                </a:solidFill>
              </a:rPr>
              <a:t>6. Make bob and betty members of the group sales, and bill and Beatrix member of the group account</a:t>
            </a:r>
            <a:r>
              <a:rPr lang="en-US" sz="2700" dirty="0" smtClean="0">
                <a:solidFill>
                  <a:schemeClr val="accent6"/>
                </a:solidFill>
              </a:rPr>
              <a:t>. Use the ‘</a:t>
            </a:r>
            <a:r>
              <a:rPr lang="en-US" sz="2700" dirty="0" err="1" smtClean="0">
                <a:solidFill>
                  <a:schemeClr val="bg1"/>
                </a:solidFill>
              </a:rPr>
              <a:t>usermod</a:t>
            </a:r>
            <a:r>
              <a:rPr lang="en-US" sz="2700" dirty="0" smtClean="0">
                <a:solidFill>
                  <a:schemeClr val="accent6"/>
                </a:solidFill>
              </a:rPr>
              <a:t>’ man page. Verify with the ‘</a:t>
            </a:r>
            <a:r>
              <a:rPr lang="en-US" sz="2700" dirty="0" smtClean="0">
                <a:solidFill>
                  <a:schemeClr val="bg1"/>
                </a:solidFill>
              </a:rPr>
              <a:t>id</a:t>
            </a:r>
            <a:r>
              <a:rPr lang="en-US" sz="2700" dirty="0" smtClean="0">
                <a:solidFill>
                  <a:schemeClr val="accent6"/>
                </a:solidFill>
              </a:rPr>
              <a:t>’ command that they are members of it.</a:t>
            </a: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7. Set a password policy that requires users to change their password every 90 days. </a:t>
            </a:r>
            <a:r>
              <a:rPr lang="en-US" sz="2700" dirty="0" smtClean="0">
                <a:solidFill>
                  <a:schemeClr val="accent6"/>
                </a:solidFill>
              </a:rPr>
              <a:t>Use the man page of ‘</a:t>
            </a:r>
            <a:r>
              <a:rPr lang="en-US" sz="2700" dirty="0" err="1" smtClean="0">
                <a:solidFill>
                  <a:schemeClr val="bg1"/>
                </a:solidFill>
              </a:rPr>
              <a:t>chage</a:t>
            </a:r>
            <a:r>
              <a:rPr lang="en-US" sz="2700" dirty="0" smtClean="0">
                <a:solidFill>
                  <a:schemeClr val="accent6"/>
                </a:solidFill>
              </a:rPr>
              <a:t>’.</a:t>
            </a:r>
            <a:endParaRPr lang="bg-BG" sz="3100" dirty="0">
              <a:solidFill>
                <a:schemeClr val="accent6"/>
              </a:solidFill>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smtClean="0">
                <a:solidFill>
                  <a:schemeClr val="accent6"/>
                </a:solidFill>
              </a:rPr>
              <a:t>Sudo</a:t>
            </a:r>
            <a:r>
              <a:rPr lang="en-US" sz="2400" dirty="0" smtClean="0">
                <a:solidFill>
                  <a:schemeClr val="accent6"/>
                </a:solidFill>
              </a:rPr>
              <a:t> =&gt; super user do. A program that allows users to run programs with the security privileges of another user based on settings in ‘</a:t>
            </a: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sudoers</a:t>
            </a:r>
            <a:r>
              <a:rPr lang="en-US" sz="2400" dirty="0" smtClean="0">
                <a:solidFill>
                  <a:schemeClr val="accent6"/>
                </a:solidFill>
              </a:rPr>
              <a:t>’, by default the </a:t>
            </a:r>
            <a:r>
              <a:rPr lang="en-US" sz="2400" dirty="0" err="1" smtClean="0">
                <a:solidFill>
                  <a:schemeClr val="accent6"/>
                </a:solidFill>
              </a:rPr>
              <a:t>superuser</a:t>
            </a:r>
            <a:r>
              <a:rPr lang="en-US" sz="2400" dirty="0" smtClean="0">
                <a:solidFill>
                  <a:schemeClr val="accent6"/>
                </a:solidFill>
              </a:rPr>
              <a:t>(root).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a:solidFill>
                  <a:schemeClr val="bg1"/>
                </a:solidFill>
              </a:rPr>
              <a:t>man </a:t>
            </a:r>
            <a:r>
              <a:rPr lang="en-US" sz="2400" dirty="0" err="1">
                <a:solidFill>
                  <a:schemeClr val="bg1"/>
                </a:solidFill>
              </a:rPr>
              <a:t>visudo</a:t>
            </a:r>
            <a:r>
              <a:rPr lang="en-US" sz="2400" dirty="0" smtClean="0">
                <a:solidFill>
                  <a:schemeClr val="accent6"/>
                </a:solidFill>
              </a:rPr>
              <a: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One additional benefit to using </a:t>
            </a:r>
            <a:r>
              <a:rPr lang="en-US" sz="2400" dirty="0" err="1" smtClean="0">
                <a:solidFill>
                  <a:schemeClr val="bg1"/>
                </a:solidFill>
              </a:rPr>
              <a:t>sudo</a:t>
            </a:r>
            <a:r>
              <a:rPr lang="en-US" sz="2400" dirty="0">
                <a:solidFill>
                  <a:schemeClr val="accent6"/>
                </a:solidFill>
              </a:rPr>
              <a:t> </a:t>
            </a:r>
            <a:r>
              <a:rPr lang="en-US" sz="2400" dirty="0" smtClean="0">
                <a:solidFill>
                  <a:schemeClr val="accent6"/>
                </a:solidFill>
              </a:rPr>
              <a:t>is that all commands executed using </a:t>
            </a:r>
            <a:r>
              <a:rPr lang="en-US" sz="2400" dirty="0" err="1" smtClean="0">
                <a:solidFill>
                  <a:schemeClr val="bg1"/>
                </a:solidFill>
              </a:rPr>
              <a:t>sudo</a:t>
            </a:r>
            <a:r>
              <a:rPr lang="en-US" sz="2400" dirty="0" smtClean="0">
                <a:solidFill>
                  <a:schemeClr val="accent6"/>
                </a:solidFill>
              </a:rPr>
              <a:t> are logged by default to ‘</a:t>
            </a:r>
            <a:r>
              <a:rPr lang="en-US" sz="2400" dirty="0" smtClean="0">
                <a:solidFill>
                  <a:schemeClr val="bg1"/>
                </a:solidFill>
              </a:rPr>
              <a:t>/</a:t>
            </a:r>
            <a:r>
              <a:rPr lang="en-US" sz="2400" dirty="0" err="1" smtClean="0">
                <a:solidFill>
                  <a:schemeClr val="bg1"/>
                </a:solidFill>
              </a:rPr>
              <a:t>var</a:t>
            </a:r>
            <a:r>
              <a:rPr lang="en-US" sz="2400" dirty="0" smtClean="0">
                <a:solidFill>
                  <a:schemeClr val="bg1"/>
                </a:solidFill>
              </a:rPr>
              <a:t>/log/secure</a:t>
            </a:r>
            <a:r>
              <a:rPr lang="en-US" sz="2400" dirty="0" smtClean="0">
                <a:solidFill>
                  <a:schemeClr val="accent6"/>
                </a:solidFill>
              </a:rPr>
              <a:t>’.</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Whenever you edit the </a:t>
            </a:r>
            <a:r>
              <a:rPr lang="en-US" sz="2400" dirty="0" err="1" smtClean="0">
                <a:solidFill>
                  <a:schemeClr val="accent6"/>
                </a:solidFill>
              </a:rPr>
              <a:t>sudo</a:t>
            </a:r>
            <a:r>
              <a:rPr lang="en-US" sz="2400" dirty="0" smtClean="0">
                <a:solidFill>
                  <a:schemeClr val="accent6"/>
                </a:solidFill>
              </a:rPr>
              <a:t> file </a:t>
            </a:r>
            <a:r>
              <a:rPr lang="en-US" sz="2400" dirty="0" smtClean="0">
                <a:solidFill>
                  <a:schemeClr val="bg1"/>
                </a:solidFill>
              </a:rPr>
              <a:t>/</a:t>
            </a:r>
            <a:r>
              <a:rPr lang="en-US" sz="2400" dirty="0" err="1" smtClean="0">
                <a:solidFill>
                  <a:schemeClr val="bg1"/>
                </a:solidFill>
              </a:rPr>
              <a:t>etc</a:t>
            </a:r>
            <a:r>
              <a:rPr lang="en-US" sz="2400" dirty="0" smtClean="0">
                <a:solidFill>
                  <a:schemeClr val="bg1"/>
                </a:solidFill>
              </a:rPr>
              <a:t>/</a:t>
            </a:r>
            <a:r>
              <a:rPr lang="en-US" sz="2400" dirty="0" err="1" smtClean="0">
                <a:solidFill>
                  <a:schemeClr val="bg1"/>
                </a:solidFill>
              </a:rPr>
              <a:t>sudoers</a:t>
            </a:r>
            <a:r>
              <a:rPr lang="en-US" sz="2400" dirty="0" smtClean="0">
                <a:solidFill>
                  <a:schemeClr val="accent6"/>
                </a:solidFill>
              </a:rPr>
              <a:t>, always use </a:t>
            </a:r>
            <a:r>
              <a:rPr lang="en-US" sz="2400" dirty="0" err="1">
                <a:solidFill>
                  <a:schemeClr val="bg1"/>
                </a:solidFill>
              </a:rPr>
              <a:t>visudo</a:t>
            </a:r>
            <a:r>
              <a:rPr lang="en-US" sz="2400" dirty="0" smtClean="0">
                <a:solidFill>
                  <a:schemeClr val="accent6"/>
                </a:solidFill>
              </a:rPr>
              <a:t>, since it locks it for the current user.</a:t>
            </a:r>
            <a:br>
              <a:rPr lang="en-US" sz="2400" dirty="0" smtClean="0">
                <a:solidFill>
                  <a:schemeClr val="accent6"/>
                </a:solidFill>
              </a:rPr>
            </a:br>
            <a:r>
              <a:rPr lang="en-US" sz="2400" dirty="0" smtClean="0">
                <a:solidFill>
                  <a:schemeClr val="accent6"/>
                </a:solidFill>
              </a:rPr>
              <a:t>               </a:t>
            </a:r>
            <a:r>
              <a:rPr lang="en-US" sz="2400" dirty="0" smtClean="0">
                <a:solidFill>
                  <a:srgbClr val="FF0000"/>
                </a:solidFill>
              </a:rPr>
              <a:t>Exercises:</a:t>
            </a:r>
            <a:r>
              <a:rPr lang="en-US" sz="2400" dirty="0" smtClean="0">
                <a:solidFill>
                  <a:schemeClr val="bg1"/>
                </a:solidFill>
              </a:rPr>
              <a:t/>
            </a:r>
            <a:br>
              <a:rPr lang="en-US" sz="2400" dirty="0" smtClean="0">
                <a:solidFill>
                  <a:schemeClr val="bg1"/>
                </a:solidFill>
              </a:rPr>
            </a:br>
            <a:r>
              <a:rPr lang="en-US" sz="2400" dirty="0" smtClean="0">
                <a:solidFill>
                  <a:schemeClr val="bg1"/>
                </a:solidFill>
              </a:rPr>
              <a:t>                                               </a:t>
            </a:r>
            <a:r>
              <a:rPr lang="en-US" sz="2400" dirty="0" smtClean="0">
                <a:solidFill>
                  <a:schemeClr val="accent6"/>
                </a:solidFill>
              </a:rPr>
              <a:t>1. Add a local user as a </a:t>
            </a:r>
            <a:r>
              <a:rPr lang="en-US" sz="2400" dirty="0" err="1" smtClean="0">
                <a:solidFill>
                  <a:schemeClr val="accent6"/>
                </a:solidFill>
              </a:rPr>
              <a:t>sudo</a:t>
            </a:r>
            <a:r>
              <a:rPr lang="en-US" sz="2400" dirty="0" smtClean="0">
                <a:solidFill>
                  <a:schemeClr val="accent6"/>
                </a:solidFill>
              </a:rPr>
              <a:t>.</a:t>
            </a:r>
            <a:br>
              <a:rPr lang="en-US" sz="2400" dirty="0" smtClean="0">
                <a:solidFill>
                  <a:schemeClr val="accent6"/>
                </a:solidFill>
              </a:rPr>
            </a:br>
            <a:r>
              <a:rPr lang="en-US" sz="2400" dirty="0" smtClean="0">
                <a:solidFill>
                  <a:schemeClr val="accent6"/>
                </a:solidFill>
              </a:rPr>
              <a:t>   		</a:t>
            </a:r>
            <a:r>
              <a:rPr lang="en-US" sz="2400" dirty="0" smtClean="0">
                <a:solidFill>
                  <a:schemeClr val="accent6"/>
                </a:solidFill>
              </a:rPr>
              <a:t>2. Set his password 3. List a directory</a:t>
            </a:r>
            <a:br>
              <a:rPr lang="en-US" sz="2400" dirty="0" smtClean="0">
                <a:solidFill>
                  <a:schemeClr val="accent6"/>
                </a:solidFill>
              </a:rPr>
            </a:br>
            <a:r>
              <a:rPr lang="en-US" sz="2400" dirty="0" smtClean="0">
                <a:solidFill>
                  <a:schemeClr val="accent6"/>
                </a:solidFill>
              </a:rPr>
              <a:t>4. View </a:t>
            </a:r>
            <a:r>
              <a:rPr lang="en-US" sz="2400" dirty="0">
                <a:solidFill>
                  <a:schemeClr val="bg1"/>
                </a:solidFill>
              </a:rPr>
              <a:t>/</a:t>
            </a:r>
            <a:r>
              <a:rPr lang="en-US" sz="2400" dirty="0" err="1">
                <a:solidFill>
                  <a:schemeClr val="bg1"/>
                </a:solidFill>
              </a:rPr>
              <a:t>var</a:t>
            </a:r>
            <a:r>
              <a:rPr lang="en-US" sz="2400" dirty="0">
                <a:solidFill>
                  <a:schemeClr val="bg1"/>
                </a:solidFill>
              </a:rPr>
              <a:t>/log/secure </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95800"/>
            <a:ext cx="3465331" cy="2286000"/>
          </a:xfrm>
          <a:prstGeom prst="rect">
            <a:avLst/>
          </a:prstGeom>
        </p:spPr>
      </p:pic>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200" dirty="0" smtClean="0">
                <a:solidFill>
                  <a:schemeClr val="accent6"/>
                </a:solidFill>
              </a:rPr>
              <a:t>In RH 7, all members of group </a:t>
            </a:r>
            <a:r>
              <a:rPr lang="en-US" sz="2200" dirty="0" smtClean="0">
                <a:solidFill>
                  <a:schemeClr val="bg1"/>
                </a:solidFill>
              </a:rPr>
              <a:t>wheel</a:t>
            </a:r>
            <a:r>
              <a:rPr lang="en-US" sz="2200" dirty="0" smtClean="0">
                <a:solidFill>
                  <a:schemeClr val="accent6"/>
                </a:solidFill>
              </a:rPr>
              <a:t> can use </a:t>
            </a:r>
            <a:r>
              <a:rPr lang="en-US" sz="2200" dirty="0" err="1" smtClean="0">
                <a:solidFill>
                  <a:schemeClr val="bg1"/>
                </a:solidFill>
              </a:rPr>
              <a:t>sudo</a:t>
            </a:r>
            <a:r>
              <a:rPr lang="en-US" sz="2200" dirty="0" smtClean="0">
                <a:solidFill>
                  <a:schemeClr val="accent6"/>
                </a:solidFill>
              </a:rPr>
              <a:t> to run commands as any user, including root. ‘</a:t>
            </a:r>
            <a:r>
              <a:rPr lang="en-US" sz="2200" dirty="0" err="1" smtClean="0">
                <a:solidFill>
                  <a:schemeClr val="bg1"/>
                </a:solidFill>
              </a:rPr>
              <a:t>su</a:t>
            </a:r>
            <a:r>
              <a:rPr lang="en-US" sz="2200" dirty="0" smtClean="0">
                <a:solidFill>
                  <a:schemeClr val="accent6"/>
                </a:solidFill>
              </a:rPr>
              <a:t>’ command allows a user to switch to a different user account.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err="1" smtClean="0">
                <a:solidFill>
                  <a:schemeClr val="bg1"/>
                </a:solidFill>
              </a:rPr>
              <a:t>usermod</a:t>
            </a:r>
            <a:r>
              <a:rPr lang="en-US" sz="2200" dirty="0" smtClean="0">
                <a:solidFill>
                  <a:schemeClr val="accent6"/>
                </a:solidFill>
              </a:rPr>
              <a:t> modifies existing users.</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a:t>
            </a:r>
            <a:r>
              <a:rPr lang="en-US" sz="2200" dirty="0" smtClean="0">
                <a:solidFill>
                  <a:schemeClr val="accent6"/>
                </a:solidFill>
              </a:rPr>
              <a:t>deletes users.</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username </a:t>
            </a:r>
            <a:r>
              <a:rPr lang="en-US" sz="2200" dirty="0" smtClean="0">
                <a:solidFill>
                  <a:schemeClr val="accent6"/>
                </a:solidFill>
              </a:rPr>
              <a:t>removes the user from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a:t>
            </a:r>
            <a:r>
              <a:rPr lang="en-US" sz="2200" dirty="0" err="1" smtClean="0">
                <a:solidFill>
                  <a:schemeClr val="bg1"/>
                </a:solidFill>
              </a:rPr>
              <a:t>passwd</a:t>
            </a:r>
            <a:r>
              <a:rPr lang="en-US" sz="2200" dirty="0" smtClean="0">
                <a:solidFill>
                  <a:schemeClr val="accent6"/>
                </a:solidFill>
              </a:rPr>
              <a:t>, but leaves the home directory.</a:t>
            </a:r>
            <a:br>
              <a:rPr lang="en-US" sz="2200" dirty="0" smtClean="0">
                <a:solidFill>
                  <a:schemeClr val="accent6"/>
                </a:solidFill>
              </a:rPr>
            </a:br>
            <a:r>
              <a:rPr lang="en-US" sz="2200" dirty="0" err="1" smtClean="0">
                <a:solidFill>
                  <a:schemeClr val="bg1"/>
                </a:solidFill>
              </a:rPr>
              <a:t>userdel</a:t>
            </a:r>
            <a:r>
              <a:rPr lang="en-US" sz="2200" dirty="0" smtClean="0">
                <a:solidFill>
                  <a:schemeClr val="bg1"/>
                </a:solidFill>
              </a:rPr>
              <a:t> </a:t>
            </a:r>
            <a:r>
              <a:rPr lang="mr-IN" sz="2200" dirty="0" smtClean="0">
                <a:solidFill>
                  <a:schemeClr val="bg1"/>
                </a:solidFill>
              </a:rPr>
              <a:t>–</a:t>
            </a:r>
            <a:r>
              <a:rPr lang="en-US" sz="2200" dirty="0" smtClean="0">
                <a:solidFill>
                  <a:schemeClr val="bg1"/>
                </a:solidFill>
              </a:rPr>
              <a:t>r username </a:t>
            </a:r>
            <a:r>
              <a:rPr lang="en-US" sz="2200" dirty="0" smtClean="0">
                <a:solidFill>
                  <a:schemeClr val="accent6"/>
                </a:solidFill>
              </a:rPr>
              <a:t>removes the user’s home directory.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In RHEL7 the </a:t>
            </a:r>
            <a:r>
              <a:rPr lang="en-US" sz="2200" dirty="0" err="1" smtClean="0">
                <a:solidFill>
                  <a:schemeClr val="bg1"/>
                </a:solidFill>
              </a:rPr>
              <a:t>useradd</a:t>
            </a:r>
            <a:r>
              <a:rPr lang="en-US" sz="2200" dirty="0" smtClean="0">
                <a:solidFill>
                  <a:schemeClr val="accent6"/>
                </a:solidFill>
              </a:rPr>
              <a:t> command assigns new users the first free UID number available in the range starting from UID 1000 or above.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Do you see the problem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Create two users, make one of them a member of the wheel group.</a:t>
            </a:r>
            <a:br>
              <a:rPr lang="en-US" sz="2200" dirty="0" smtClean="0">
                <a:solidFill>
                  <a:schemeClr val="accent6"/>
                </a:solidFill>
              </a:rPr>
            </a:br>
            <a:r>
              <a:rPr lang="en-US" sz="2200" dirty="0" smtClean="0">
                <a:solidFill>
                  <a:schemeClr val="accent6"/>
                </a:solidFill>
              </a:rPr>
              <a:t>2. Delete the non-</a:t>
            </a:r>
            <a:r>
              <a:rPr lang="en-US" sz="2200" dirty="0" err="1" smtClean="0">
                <a:solidFill>
                  <a:schemeClr val="accent6"/>
                </a:solidFill>
              </a:rPr>
              <a:t>sudo</a:t>
            </a:r>
            <a:r>
              <a:rPr lang="en-US" sz="2200" dirty="0" smtClean="0">
                <a:solidFill>
                  <a:schemeClr val="accent6"/>
                </a:solidFill>
              </a:rPr>
              <a:t> user with his home directory.</a:t>
            </a:r>
            <a:r>
              <a:rPr lang="en-US" sz="2200" dirty="0">
                <a:solidFill>
                  <a:schemeClr val="accent6"/>
                </a:solidFill>
              </a:rPr>
              <a:t/>
            </a:r>
            <a:br>
              <a:rPr lang="en-US" sz="2200" dirty="0">
                <a:solidFill>
                  <a:schemeClr val="accent6"/>
                </a:solidFill>
              </a:rPr>
            </a:br>
            <a:r>
              <a:rPr lang="en-US" sz="2200" dirty="0" smtClean="0">
                <a:solidFill>
                  <a:schemeClr val="accent6"/>
                </a:solidFill>
              </a:rPr>
              <a:t>3. Set the password for the </a:t>
            </a:r>
            <a:r>
              <a:rPr lang="en-US" sz="2200" dirty="0" err="1" smtClean="0">
                <a:solidFill>
                  <a:schemeClr val="accent6"/>
                </a:solidFill>
              </a:rPr>
              <a:t>sudo</a:t>
            </a:r>
            <a:r>
              <a:rPr lang="en-US" sz="2200" dirty="0" smtClean="0">
                <a:solidFill>
                  <a:schemeClr val="accent6"/>
                </a:solidFill>
              </a:rPr>
              <a:t> user to ‘</a:t>
            </a:r>
            <a:r>
              <a:rPr lang="en-US" sz="2200" dirty="0" err="1" smtClean="0">
                <a:solidFill>
                  <a:schemeClr val="accent6"/>
                </a:solidFill>
              </a:rPr>
              <a:t>johny</a:t>
            </a:r>
            <a:r>
              <a:rPr lang="en-US" sz="2200" dirty="0" smtClean="0">
                <a:solidFill>
                  <a:schemeClr val="accent6"/>
                </a:solidFill>
              </a:rPr>
              <a:t>’, use </a:t>
            </a:r>
            <a:r>
              <a:rPr lang="en-US" sz="2200" dirty="0" err="1" smtClean="0">
                <a:solidFill>
                  <a:schemeClr val="bg1"/>
                </a:solidFill>
              </a:rPr>
              <a:t>passwd</a:t>
            </a:r>
            <a:r>
              <a:rPr lang="en-US" sz="2200" dirty="0" smtClean="0">
                <a:solidFill>
                  <a:schemeClr val="accent6"/>
                </a:solidFill>
              </a:rPr>
              <a:t>.</a:t>
            </a:r>
            <a:endParaRPr lang="en-US" sz="2200" dirty="0">
              <a:solidFill>
                <a:schemeClr val="accent6"/>
              </a:solidFill>
            </a:endParaRPr>
          </a:p>
        </p:txBody>
      </p:sp>
    </p:spTree>
    <p:extLst>
      <p:ext uri="{BB962C8B-B14F-4D97-AF65-F5344CB8AC3E}">
        <p14:creationId xmlns:p14="http://schemas.microsoft.com/office/powerpoint/2010/main" val="68367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a:solidFill>
                  <a:schemeClr val="accent6"/>
                </a:solidFill>
              </a:rPr>
              <a:t>Regular expressions  =&gt; a text string that describes a particular search pattern</a:t>
            </a:r>
            <a:r>
              <a:rPr lang="en-US" dirty="0" smtClean="0">
                <a:solidFill>
                  <a:schemeClr val="accent6"/>
                </a:solidFill>
              </a:rPr>
              <a:t>.</a:t>
            </a:r>
            <a:br>
              <a:rPr lang="en-US" dirty="0" smtClean="0">
                <a:solidFill>
                  <a:schemeClr val="accent6"/>
                </a:solidFill>
              </a:rPr>
            </a:b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fontScale="92500" lnSpcReduction="10000"/>
          </a:bodyPr>
          <a:lstStyle/>
          <a:p>
            <a:pPr marL="0" indent="0">
              <a:buNone/>
            </a:pPr>
            <a:r>
              <a:rPr lang="en-US" sz="2400" dirty="0">
                <a:solidFill>
                  <a:schemeClr val="bg1">
                    <a:lumMod val="95000"/>
                  </a:schemeClr>
                </a:solidFill>
              </a:rPr>
              <a:t> </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anna</a:t>
            </a:r>
            <a:r>
              <a:rPr lang="en-US" dirty="0" smtClean="0">
                <a:solidFill>
                  <a:schemeClr val="bg1">
                    <a:lumMod val="95000"/>
                  </a:schemeClr>
                </a:solidFill>
              </a:rPr>
              <a:t> =&gt; lines that start with </a:t>
            </a:r>
            <a:r>
              <a:rPr lang="en-US" dirty="0" err="1" smtClean="0">
                <a:solidFill>
                  <a:schemeClr val="bg1">
                    <a:lumMod val="95000"/>
                  </a:schemeClr>
                </a:solidFill>
              </a:rPr>
              <a:t>anna</a:t>
            </a:r>
            <a:r>
              <a:rPr lang="en-US" dirty="0" smtClean="0">
                <a:solidFill>
                  <a:schemeClr val="bg1">
                    <a:lumMod val="95000"/>
                  </a:schemeClr>
                </a:solidFill>
              </a:rPr>
              <a:t>.</a:t>
            </a:r>
            <a:endParaRPr lang="en-US" dirty="0">
              <a:solidFill>
                <a:schemeClr val="bg1">
                  <a:lumMod val="95000"/>
                </a:schemeClr>
              </a:solidFill>
            </a:endParaRPr>
          </a:p>
          <a:p>
            <a:pPr marL="0" indent="0">
              <a:buNone/>
            </a:pPr>
            <a:r>
              <a:rPr lang="en-US" dirty="0" smtClean="0">
                <a:solidFill>
                  <a:schemeClr val="bg1">
                    <a:lumMod val="95000"/>
                  </a:schemeClr>
                </a:solidFill>
              </a:rPr>
              <a:t>$</a:t>
            </a:r>
            <a:r>
              <a:rPr lang="en-US" dirty="0" err="1" smtClean="0">
                <a:solidFill>
                  <a:schemeClr val="bg1">
                    <a:lumMod val="95000"/>
                  </a:schemeClr>
                </a:solidFill>
              </a:rPr>
              <a:t>py</a:t>
            </a:r>
            <a:r>
              <a:rPr lang="en-US" dirty="0" smtClean="0">
                <a:solidFill>
                  <a:schemeClr val="bg1">
                    <a:lumMod val="95000"/>
                  </a:schemeClr>
                </a:solidFill>
              </a:rPr>
              <a:t> =&gt; files that end with </a:t>
            </a:r>
            <a:r>
              <a:rPr lang="en-US" dirty="0" err="1" smtClean="0">
                <a:solidFill>
                  <a:schemeClr val="bg1">
                    <a:lumMod val="95000"/>
                  </a:schemeClr>
                </a:solidFill>
              </a:rPr>
              <a:t>py</a:t>
            </a:r>
            <a:r>
              <a:rPr lang="en-US" dirty="0" smtClean="0">
                <a:solidFill>
                  <a:schemeClr val="bg1">
                    <a:lumMod val="95000"/>
                  </a:schemeClr>
                </a:solidFill>
              </a:rPr>
              <a:t>.  </a:t>
            </a:r>
          </a:p>
          <a:p>
            <a:pPr marL="0" indent="0">
              <a:buNone/>
            </a:pPr>
            <a:r>
              <a:rPr lang="en-US" dirty="0" smtClean="0">
                <a:solidFill>
                  <a:schemeClr val="bg1">
                    <a:lumMod val="95000"/>
                  </a:schemeClr>
                </a:solidFill>
              </a:rPr>
              <a:t>r[</a:t>
            </a:r>
            <a:r>
              <a:rPr lang="en-US" dirty="0" err="1" smtClean="0">
                <a:solidFill>
                  <a:schemeClr val="bg1">
                    <a:lumMod val="95000"/>
                  </a:schemeClr>
                </a:solidFill>
              </a:rPr>
              <a:t>aou</a:t>
            </a:r>
            <a:r>
              <a:rPr lang="en-US" dirty="0" smtClean="0">
                <a:solidFill>
                  <a:schemeClr val="bg1">
                    <a:lumMod val="95000"/>
                  </a:schemeClr>
                </a:solidFill>
              </a:rPr>
              <a:t>]t =&gt; rat, rot, rut.</a:t>
            </a:r>
          </a:p>
          <a:p>
            <a:pPr marL="0" indent="0">
              <a:buNone/>
            </a:pPr>
            <a:endParaRPr lang="en-US" dirty="0" smtClean="0">
              <a:solidFill>
                <a:schemeClr val="bg1">
                  <a:lumMod val="95000"/>
                </a:schemeClr>
              </a:solidFill>
            </a:endParaRPr>
          </a:p>
          <a:p>
            <a:pPr marL="0" indent="0">
              <a:buNone/>
            </a:pPr>
            <a:r>
              <a:rPr lang="en-US" dirty="0" smtClean="0">
                <a:solidFill>
                  <a:schemeClr val="bg1"/>
                </a:solidFill>
              </a:rPr>
              <a:t>		</a:t>
            </a:r>
            <a:r>
              <a:rPr lang="en-US" dirty="0" smtClean="0">
                <a:solidFill>
                  <a:srgbClr val="FF0000"/>
                </a:solidFill>
              </a:rPr>
              <a:t>	Exercises:</a:t>
            </a:r>
          </a:p>
          <a:p>
            <a:pPr marL="514350" indent="-514350">
              <a:buAutoNum type="arabicPeriod"/>
            </a:pPr>
            <a:r>
              <a:rPr lang="en-US" dirty="0" smtClean="0">
                <a:solidFill>
                  <a:schemeClr val="accent6"/>
                </a:solidFill>
              </a:rPr>
              <a:t>List all users starting with ‘r’.</a:t>
            </a:r>
          </a:p>
          <a:p>
            <a:pPr marL="514350" indent="-514350">
              <a:buAutoNum type="arabicPeriod"/>
            </a:pPr>
            <a:r>
              <a:rPr lang="en-US" dirty="0" smtClean="0">
                <a:solidFill>
                  <a:schemeClr val="accent6"/>
                </a:solidFill>
              </a:rPr>
              <a:t>List all files ending in ‘</a:t>
            </a:r>
            <a:r>
              <a:rPr lang="en-US" dirty="0" err="1" smtClean="0">
                <a:solidFill>
                  <a:schemeClr val="accent6"/>
                </a:solidFill>
              </a:rPr>
              <a:t>sh</a:t>
            </a:r>
            <a:r>
              <a:rPr lang="en-US" dirty="0" smtClean="0">
                <a:solidFill>
                  <a:schemeClr val="accent6"/>
                </a:solidFill>
              </a:rPr>
              <a:t>’.</a:t>
            </a:r>
          </a:p>
          <a:p>
            <a:pPr marL="0" indent="0">
              <a:buNone/>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175</Words>
  <Application>Microsoft Macintosh PowerPoint</Application>
  <PresentationFormat>On-screen Show (4:3)</PresentationFormat>
  <Paragraphs>45</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Mangal</vt:lpstr>
      <vt:lpstr>Arial</vt:lpstr>
      <vt:lpstr>Office Theme</vt:lpstr>
      <vt:lpstr>       Every process (running program) on the system runs as a particular user.   Every file is owned by a particular user.   Access to files and directories are restricted by user.  The user associated with a running process determines the files and directories accessible to that process.</vt:lpstr>
      <vt:lpstr>The ‘id’ command is used to show information about the current logged-in user.  To view the user associated with a file or directory, use the ’ls –l’. The third column shows the username, the fourth one the group Exercises: 1. List your current user id. 2. List a file and take a look his ownership.</vt:lpstr>
      <vt:lpstr>           To view process information, use the ‘ps’ command. The default is to show only processes in the current shell.   Exercises: 1. Run ‘ps au’ to view the current process in your shell and see the user for each process.  In Linux there are privileged users and unprivileged. The default privileged user is “root”. This user has full access to everything on a Linux server and is allowed to work in system space without any restrictions. Be careful if you are logged as root , since each command  that you type is with enough privileges.  Exercises:  1. Find information on the internet about the file /etc/passwd. 2. Cat /etc/passwd and then grep for the root user. 3. What is the root user id ? Run ‘id root’ 4. Do you think it’s safe to let the root user to log in inside a server from remote ( SSH ) ?   </vt:lpstr>
      <vt:lpstr>   In Linux behind each user, there is an id. The mapping of names to numbers is defined the below file:  /etc/passwd =&gt; information about each user is stored there.</vt:lpstr>
      <vt:lpstr>          /etc/shadow =&gt; encrypted passwords of users are stored here.     Linux is following the Unix tradition, to count the time from Jan, 1st 1970 ( the official Birthday of UNIX). 1. Username 2. Encrypted password. 3. Days since last password change. 4. Min number of days required between password change. 5. Max 6. Warning 7. Inactive Simple way to get this information: chage –l user_name   </vt:lpstr>
      <vt:lpstr>           Groups in Linux: Linux users can be a member of two different kinds of groups: primary group and  secondary groups. By default each user is created with primary group identical as his name. Exersises: 1. Add a user with ‘useradd user_name’. 2. Run the id command on that user. 3. In which file do you think that groups are stored ? 4. Create two groups sales and account.  5. Create users bob, betty, bill and Beatrix. 6. Make bob and betty members of the group sales, and bill and Beatrix member of the group account. Use the ‘usermod’ man page. Verify with the ‘id’ command that they are members of it. 7. Set a password policy that requires users to change their password every 90 days. Use the man page of ‘chage’.</vt:lpstr>
      <vt:lpstr>                       Sudo =&gt; super user do. A program that allows users to run programs with the security privileges of another user based on settings in ‘/etc/sudoers’, by default the superuser(root).  man visudo.  One additional benefit to using sudo is that all commands executed using sudo are logged by default to ‘/var/log/secure’.  Whenever you edit the sudo file /etc/sudoers, always use visudo, since it locks it for the current user.                Exercises:                                                1. Add a local user as a sudo.      2. Set his password 3. List a directory 4. View /var/log/secure            </vt:lpstr>
      <vt:lpstr>         In RH 7, all members of group wheel can use sudo to run commands as any user, including root. ‘su’ command allows a user to switch to a different user account.  usermod modifies existing users. userdel deletes users. userdel username removes the user from /etc/passwd, but leaves the home directory. userdel –r username removes the user’s home directory.  In RHEL7 the useradd command assigns new users the first free UID number available in the range starting from UID 1000 or above.  Do you see the problem ?   Exercises: 1. Create two users, make one of them a member of the wheel group. 2. Delete the non-sudo user with his home directory. 3. Set the password for the sudo user to ‘johny’, use passwd.</vt:lpstr>
      <vt:lpstr>  Regular expressions  =&gt; a text string that describes a particular search pattern. </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391</cp:revision>
  <dcterms:created xsi:type="dcterms:W3CDTF">2015-03-24T20:13:30Z</dcterms:created>
  <dcterms:modified xsi:type="dcterms:W3CDTF">2017-04-13T10:53:05Z</dcterms:modified>
</cp:coreProperties>
</file>