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4" r:id="rId4"/>
    <p:sldId id="271" r:id="rId5"/>
    <p:sldId id="276" r:id="rId6"/>
    <p:sldId id="277" r:id="rId7"/>
    <p:sldId id="266" r:id="rId8"/>
    <p:sldId id="258" r:id="rId9"/>
    <p:sldId id="257" r:id="rId10"/>
    <p:sldId id="272" r:id="rId11"/>
    <p:sldId id="273"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4627"/>
  </p:normalViewPr>
  <p:slideViewPr>
    <p:cSldViewPr>
      <p:cViewPr>
        <p:scale>
          <a:sx n="100" d="100"/>
          <a:sy n="100" d="100"/>
        </p:scale>
        <p:origin x="2040"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78E0-CD5B-164B-84D5-F7B3D2B49E85}"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28DE-ABD0-9340-9AA1-5820D4975269}" type="slidenum">
              <a:rPr lang="en-US" smtClean="0"/>
              <a:t>‹#›</a:t>
            </a:fld>
            <a:endParaRPr lang="en-US"/>
          </a:p>
        </p:txBody>
      </p:sp>
    </p:spTree>
    <p:extLst>
      <p:ext uri="{BB962C8B-B14F-4D97-AF65-F5344CB8AC3E}">
        <p14:creationId xmlns:p14="http://schemas.microsoft.com/office/powerpoint/2010/main" val="2675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ft-intellect.com/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8532"/>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000" dirty="0" smtClean="0">
                <a:solidFill>
                  <a:schemeClr val="bg1"/>
                </a:solidFill>
              </a:rPr>
              <a:t>TCIP/IP</a:t>
            </a:r>
            <a:r>
              <a:rPr lang="en-US" sz="2000" dirty="0" smtClean="0">
                <a:solidFill>
                  <a:schemeClr val="accent6"/>
                </a:solidFill>
              </a:rPr>
              <a:t> standards follow a four-layer network model:</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Application</a:t>
            </a:r>
            <a:r>
              <a:rPr lang="en-US" sz="2000" dirty="0" smtClean="0">
                <a:solidFill>
                  <a:schemeClr val="accent6"/>
                </a:solidFill>
              </a:rPr>
              <a:t> =&gt; each application has specifications for communication so that client and servers may communicate across platforms. Common protocols, include </a:t>
            </a:r>
            <a:r>
              <a:rPr lang="en-US" sz="2000" dirty="0" smtClean="0">
                <a:solidFill>
                  <a:schemeClr val="bg1"/>
                </a:solidFill>
              </a:rPr>
              <a:t>SSH</a:t>
            </a:r>
            <a:r>
              <a:rPr lang="en-US" sz="2000" dirty="0" smtClean="0">
                <a:solidFill>
                  <a:schemeClr val="accent6"/>
                </a:solidFill>
              </a:rPr>
              <a:t>(remote login), </a:t>
            </a:r>
            <a:r>
              <a:rPr lang="en-US" sz="2000" dirty="0" smtClean="0">
                <a:solidFill>
                  <a:schemeClr val="bg1"/>
                </a:solidFill>
              </a:rPr>
              <a:t>HTTPS</a:t>
            </a:r>
            <a:r>
              <a:rPr lang="en-US" sz="2000" dirty="0" smtClean="0">
                <a:solidFill>
                  <a:schemeClr val="accent6"/>
                </a:solidFill>
              </a:rPr>
              <a:t>(secure web), </a:t>
            </a:r>
            <a:r>
              <a:rPr lang="en-US" sz="2000" dirty="0" smtClean="0">
                <a:solidFill>
                  <a:schemeClr val="bg1"/>
                </a:solidFill>
              </a:rPr>
              <a:t>NFS or CIFS</a:t>
            </a:r>
            <a:r>
              <a:rPr lang="en-US" sz="2000" dirty="0" smtClean="0">
                <a:solidFill>
                  <a:schemeClr val="accent6"/>
                </a:solidFill>
              </a:rPr>
              <a:t>(file sharing), </a:t>
            </a:r>
            <a:r>
              <a:rPr lang="en-US" sz="2000" dirty="0" smtClean="0">
                <a:solidFill>
                  <a:schemeClr val="bg1"/>
                </a:solidFill>
              </a:rPr>
              <a:t>SMTP</a:t>
            </a:r>
            <a:r>
              <a:rPr lang="en-US" sz="2000" dirty="0" smtClean="0">
                <a:solidFill>
                  <a:schemeClr val="accent6"/>
                </a:solidFill>
              </a:rPr>
              <a:t>(electronic mail delivery).</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Transport</a:t>
            </a:r>
            <a:r>
              <a:rPr lang="en-US" sz="2000" dirty="0" smtClean="0">
                <a:solidFill>
                  <a:schemeClr val="accent6"/>
                </a:solidFill>
              </a:rPr>
              <a:t> =&gt; transport protocols are </a:t>
            </a:r>
            <a:r>
              <a:rPr lang="en-US" sz="2000" dirty="0" smtClean="0">
                <a:solidFill>
                  <a:schemeClr val="bg1"/>
                </a:solidFill>
              </a:rPr>
              <a:t>TCP</a:t>
            </a:r>
            <a:r>
              <a:rPr lang="en-US" sz="2000" dirty="0" smtClean="0">
                <a:solidFill>
                  <a:schemeClr val="accent6"/>
                </a:solidFill>
              </a:rPr>
              <a:t> and </a:t>
            </a:r>
            <a:r>
              <a:rPr lang="en-US" sz="2000" dirty="0" smtClean="0">
                <a:solidFill>
                  <a:schemeClr val="bg1"/>
                </a:solidFill>
              </a:rPr>
              <a:t>UDP</a:t>
            </a:r>
            <a:r>
              <a:rPr lang="en-US" sz="2000" dirty="0" smtClean="0">
                <a:solidFill>
                  <a:schemeClr val="accent6"/>
                </a:solidFill>
              </a:rPr>
              <a:t>. TCP is reliable connection-oriented protocol, while UDP is connectionless. Application protocols use </a:t>
            </a:r>
            <a:r>
              <a:rPr lang="en-US" sz="2000" dirty="0" smtClean="0">
                <a:solidFill>
                  <a:schemeClr val="bg1"/>
                </a:solidFill>
              </a:rPr>
              <a:t>TCP/UDP ports</a:t>
            </a:r>
            <a:r>
              <a:rPr lang="en-US" sz="2000" dirty="0" smtClean="0">
                <a:solidFill>
                  <a:schemeClr val="accent6"/>
                </a:solidFill>
              </a:rPr>
              <a:t>. A list of well-known and registered ports can be found in /</a:t>
            </a:r>
            <a:r>
              <a:rPr lang="en-US" sz="2000" dirty="0" err="1" smtClean="0">
                <a:solidFill>
                  <a:schemeClr val="bg1"/>
                </a:solidFill>
              </a:rPr>
              <a:t>etc</a:t>
            </a:r>
            <a:r>
              <a:rPr lang="en-US" sz="2000" dirty="0" smtClean="0">
                <a:solidFill>
                  <a:schemeClr val="bg1"/>
                </a:solidFill>
              </a:rPr>
              <a:t>/services file</a:t>
            </a:r>
            <a:r>
              <a:rPr lang="en-US" sz="2000" dirty="0" smtClean="0">
                <a:solidFill>
                  <a:schemeClr val="accent6"/>
                </a:solidFill>
              </a:rPr>
              <a:t>. When a packet is sent on the network, the combination of the service port and IP address forms a socket.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a:t>
            </a:r>
            <a:r>
              <a:rPr lang="en-US" sz="2000" dirty="0" smtClean="0">
                <a:solidFill>
                  <a:schemeClr val="bg1"/>
                </a:solidFill>
              </a:rPr>
              <a:t>nternet </a:t>
            </a:r>
            <a:r>
              <a:rPr lang="en-US" sz="2000" dirty="0" smtClean="0">
                <a:solidFill>
                  <a:schemeClr val="accent6"/>
                </a:solidFill>
              </a:rPr>
              <a:t>=&gt; caries data from the source host to the destination host.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Link</a:t>
            </a:r>
            <a:r>
              <a:rPr lang="en-US" sz="2000" dirty="0" smtClean="0">
                <a:solidFill>
                  <a:schemeClr val="accent6"/>
                </a:solidFill>
              </a:rPr>
              <a:t> =&gt; provides the connection to </a:t>
            </a:r>
            <a:r>
              <a:rPr lang="en-US" sz="2000" dirty="0" smtClean="0">
                <a:solidFill>
                  <a:schemeClr val="bg1"/>
                </a:solidFill>
              </a:rPr>
              <a:t>physical media</a:t>
            </a:r>
            <a:r>
              <a:rPr lang="en-US" sz="2000" dirty="0" smtClean="0">
                <a:solidFill>
                  <a:schemeClr val="accent6"/>
                </a:solidFill>
              </a:rPr>
              <a:t>. The most types of networks are wired Ethernet and wireless WLAN. Each physical device has a hardware address(</a:t>
            </a:r>
            <a:r>
              <a:rPr lang="en-US" sz="2000" dirty="0" smtClean="0">
                <a:solidFill>
                  <a:schemeClr val="bg1"/>
                </a:solidFill>
              </a:rPr>
              <a:t>MAC</a:t>
            </a:r>
            <a:r>
              <a:rPr lang="en-US" sz="2000" dirty="0" smtClean="0">
                <a:solidFill>
                  <a:schemeClr val="accent6"/>
                </a:solidFill>
              </a:rPr>
              <a:t>) which is used to identify the destination of packets on the local network segment.</a:t>
            </a:r>
            <a:br>
              <a:rPr lang="en-US" sz="20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a:bodyPr>
          <a:lstStyle/>
          <a:p>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bg1"/>
                </a:solidFill>
              </a:rPr>
              <a:t>1. Run ‘</a:t>
            </a:r>
            <a:r>
              <a:rPr lang="en-US" sz="1600" dirty="0" err="1" smtClean="0">
                <a:solidFill>
                  <a:schemeClr val="bg1"/>
                </a:solidFill>
              </a:rPr>
              <a:t>hostnamectl</a:t>
            </a:r>
            <a:r>
              <a:rPr lang="en-US" sz="1600" dirty="0" smtClean="0">
                <a:solidFill>
                  <a:schemeClr val="bg1"/>
                </a:solidFill>
              </a:rPr>
              <a:t> status’ and analyze the output.</a:t>
            </a:r>
            <a:br>
              <a:rPr lang="en-US" sz="1600" dirty="0" smtClean="0">
                <a:solidFill>
                  <a:schemeClr val="bg1"/>
                </a:solidFill>
              </a:rPr>
            </a:br>
            <a:r>
              <a:rPr lang="en-US" sz="1600" dirty="0" smtClean="0">
                <a:solidFill>
                  <a:schemeClr val="bg1"/>
                </a:solidFill>
              </a:rPr>
              <a:t>2. Change your Linux node hostname, read the ‘</a:t>
            </a:r>
            <a:r>
              <a:rPr lang="en-US" sz="1600" dirty="0" err="1" smtClean="0">
                <a:solidFill>
                  <a:schemeClr val="bg1"/>
                </a:solidFill>
              </a:rPr>
              <a:t>hostnamectl</a:t>
            </a:r>
            <a:r>
              <a:rPr lang="en-US" sz="1600" dirty="0" smtClean="0">
                <a:solidFill>
                  <a:schemeClr val="bg1"/>
                </a:solidFill>
              </a:rPr>
              <a:t>’ man page.</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351020" cy="1630946"/>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/hosts =&gt;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foo.mydomain.org foo</a:t>
            </a:r>
            <a:br>
              <a:rPr lang="en-US" sz="2000" dirty="0" smtClean="0">
                <a:solidFill>
                  <a:schemeClr val="accent6"/>
                </a:solidFill>
              </a:rPr>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resolv.conf</a:t>
            </a:r>
            <a:r>
              <a:rPr lang="en-US" sz="2000" dirty="0" smtClean="0">
                <a:solidFill>
                  <a:schemeClr val="accent6"/>
                </a:solidFill>
              </a:rPr>
              <a:t> =&gt;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1. What is the content of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What does the line ‘hosts: files </a:t>
            </a:r>
            <a:r>
              <a:rPr lang="en-US" sz="2000" dirty="0" err="1" smtClean="0">
                <a:solidFill>
                  <a:schemeClr val="bg1"/>
                </a:solidFill>
              </a:rPr>
              <a:t>dns</a:t>
            </a:r>
            <a:r>
              <a:rPr lang="en-US" sz="2000" dirty="0" smtClean="0">
                <a:solidFill>
                  <a:schemeClr val="bg1"/>
                </a:solidFill>
              </a:rPr>
              <a:t>’ do according to you ?</a:t>
            </a:r>
            <a:br>
              <a:rPr lang="en-US" sz="2000" dirty="0" smtClean="0">
                <a:solidFill>
                  <a:schemeClr val="bg1"/>
                </a:solidFill>
              </a:rPr>
            </a:br>
            <a:r>
              <a:rPr lang="en-US" sz="2000" dirty="0" smtClean="0">
                <a:solidFill>
                  <a:schemeClr val="bg1"/>
                </a:solidFill>
              </a:rPr>
              <a:t>2. List your /</a:t>
            </a:r>
            <a:r>
              <a:rPr lang="en-US" sz="2000" dirty="0" err="1" smtClean="0">
                <a:solidFill>
                  <a:schemeClr val="bg1"/>
                </a:solidFill>
              </a:rPr>
              <a:t>etc</a:t>
            </a:r>
            <a:r>
              <a:rPr lang="en-US" sz="2000" dirty="0" smtClean="0">
                <a:solidFill>
                  <a:schemeClr val="bg1"/>
                </a:solidFill>
              </a:rPr>
              <a:t>/hosts files ? </a:t>
            </a:r>
            <a:r>
              <a:rPr lang="en-US" sz="2000" dirty="0">
                <a:solidFill>
                  <a:schemeClr val="bg1"/>
                </a:solidFill>
              </a:rPr>
              <a:t>A</a:t>
            </a:r>
            <a:r>
              <a:rPr lang="en-US" sz="2000" dirty="0" smtClean="0">
                <a:solidFill>
                  <a:schemeClr val="bg1"/>
                </a:solidFill>
              </a:rPr>
              <a:t>dd an imaginary printer FQDN ( linuxprinter.softintellect.bg), IP 192.168.0.3</a:t>
            </a:r>
            <a:br>
              <a:rPr lang="en-US" sz="2000" dirty="0" smtClean="0">
                <a:solidFill>
                  <a:schemeClr val="bg1"/>
                </a:solidFill>
              </a:rPr>
            </a:br>
            <a:r>
              <a:rPr lang="en-US" sz="2000" dirty="0" smtClean="0">
                <a:solidFill>
                  <a:schemeClr val="bg1"/>
                </a:solidFill>
              </a:rPr>
              <a:t>3. List your DNS servers ? What is the DNS server used by google ? Try to switch it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bg1"/>
                </a:solidFill>
              </a:rPr>
              <a:t>1. What is a bond interface ? Why would we want to use one ?</a:t>
            </a:r>
            <a:br>
              <a:rPr lang="en-US" sz="2000" dirty="0" smtClean="0">
                <a:solidFill>
                  <a:schemeClr val="bg1"/>
                </a:solidFill>
              </a:rPr>
            </a:br>
            <a:r>
              <a:rPr lang="en-US" sz="2000" dirty="0" smtClean="0">
                <a:solidFill>
                  <a:schemeClr val="bg1"/>
                </a:solidFill>
              </a:rPr>
              <a:t>2. Add a static connection using </a:t>
            </a:r>
            <a:r>
              <a:rPr lang="en-US" sz="2000" dirty="0" err="1" smtClean="0">
                <a:solidFill>
                  <a:schemeClr val="bg1"/>
                </a:solidFill>
              </a:rPr>
              <a:t>nmcli</a:t>
            </a:r>
            <a:r>
              <a:rPr lang="en-US" sz="2000" dirty="0" smtClean="0">
                <a:solidFill>
                  <a:schemeClr val="bg1"/>
                </a:solidFill>
              </a:rPr>
              <a:t>, you could choose the settings.</a:t>
            </a:r>
            <a:br>
              <a:rPr lang="en-US" sz="2000" dirty="0" smtClean="0">
                <a:solidFill>
                  <a:schemeClr val="bg1"/>
                </a:solidFill>
              </a:rPr>
            </a:br>
            <a:r>
              <a:rPr lang="en-US" sz="2000" dirty="0" smtClean="0">
                <a:solidFill>
                  <a:schemeClr val="bg1"/>
                </a:solidFill>
              </a:rPr>
              <a:t>3. Change your hostname.</a:t>
            </a:r>
            <a:br>
              <a:rPr lang="en-US" sz="2000" dirty="0" smtClean="0">
                <a:solidFill>
                  <a:schemeClr val="bg1"/>
                </a:solidFill>
              </a:rPr>
            </a:br>
            <a:r>
              <a:rPr lang="en-US" sz="2000" dirty="0" smtClean="0">
                <a:solidFill>
                  <a:schemeClr val="bg1"/>
                </a:solidFill>
              </a:rPr>
              <a:t>4. Change your DNS server with Googles.</a:t>
            </a:r>
            <a:br>
              <a:rPr lang="en-US" sz="2000" dirty="0" smtClean="0">
                <a:solidFill>
                  <a:schemeClr val="bg1"/>
                </a:solidFill>
              </a:rPr>
            </a:br>
            <a:r>
              <a:rPr lang="en-US" sz="2000" dirty="0" smtClean="0">
                <a:solidFill>
                  <a:schemeClr val="bg1"/>
                </a:solidFill>
              </a:rPr>
              <a:t>5. Trace the connection </a:t>
            </a:r>
            <a:r>
              <a:rPr lang="en-US" sz="2000" dirty="0">
                <a:solidFill>
                  <a:schemeClr val="bg1"/>
                </a:solidFill>
              </a:rPr>
              <a:t>from your host to </a:t>
            </a:r>
            <a:r>
              <a:rPr lang="en-US" sz="2000" dirty="0">
                <a:solidFill>
                  <a:schemeClr val="bg1"/>
                </a:solidFill>
                <a:hlinkClick r:id="rId2"/>
              </a:rPr>
              <a:t>http://soft-intellect.com/linux</a:t>
            </a:r>
            <a:r>
              <a:rPr lang="en-US" sz="2000" dirty="0" smtClean="0">
                <a:solidFill>
                  <a:schemeClr val="bg1"/>
                </a:solidFill>
                <a:hlinkClick r:id="rId2"/>
              </a:rPr>
              <a:t>/</a:t>
            </a:r>
            <a:r>
              <a:rPr lang="en-US" sz="2000" dirty="0" smtClean="0">
                <a:solidFill>
                  <a:schemeClr val="bg1"/>
                </a:solidFill>
              </a:rPr>
              <a:t>, what </a:t>
            </a:r>
            <a:r>
              <a:rPr lang="en-US" sz="2200" dirty="0" smtClean="0">
                <a:solidFill>
                  <a:schemeClr val="bg1"/>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45795"/>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30625"/>
            <a:ext cx="4978400" cy="4267200"/>
          </a:xfrm>
          <a:prstGeom prst="rect">
            <a:avLst/>
          </a:prstGeom>
        </p:spPr>
      </p:pic>
      <p:sp>
        <p:nvSpPr>
          <p:cNvPr id="4" name="TextBox 3"/>
          <p:cNvSpPr txBox="1"/>
          <p:nvPr/>
        </p:nvSpPr>
        <p:spPr>
          <a:xfrm>
            <a:off x="1981200" y="1066800"/>
            <a:ext cx="4419600" cy="646331"/>
          </a:xfrm>
          <a:prstGeom prst="rect">
            <a:avLst/>
          </a:prstGeom>
          <a:noFill/>
        </p:spPr>
        <p:txBody>
          <a:bodyPr wrap="square" rtlCol="0">
            <a:spAutoFit/>
          </a:bodyPr>
          <a:lstStyle/>
          <a:p>
            <a:r>
              <a:rPr lang="en-US" dirty="0" smtClean="0">
                <a:solidFill>
                  <a:schemeClr val="accent6"/>
                </a:solidFill>
              </a:rPr>
              <a:t>OSI model  is just a theoretical one. TCP/IP was inspired by it and implemented.</a:t>
            </a:r>
            <a:endParaRPr lang="en-US" dirty="0">
              <a:solidFill>
                <a:schemeClr val="accent6"/>
              </a:solidFill>
            </a:endParaRPr>
          </a:p>
        </p:txBody>
      </p:sp>
    </p:spTree>
    <p:extLst>
      <p:ext uri="{BB962C8B-B14F-4D97-AF65-F5344CB8AC3E}">
        <p14:creationId xmlns:p14="http://schemas.microsoft.com/office/powerpoint/2010/main" val="167488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a:t>
            </a:r>
            <a:r>
              <a:rPr lang="en-US" sz="3100" dirty="0" smtClean="0">
                <a:solidFill>
                  <a:schemeClr val="bg1"/>
                </a:solidFill>
              </a:rPr>
              <a:t>IP address </a:t>
            </a:r>
            <a:r>
              <a:rPr lang="en-US" sz="3100" dirty="0" smtClean="0">
                <a:solidFill>
                  <a:schemeClr val="accent6"/>
                </a:solidFill>
              </a:rPr>
              <a:t>=&gt;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a:t>
            </a:r>
            <a:r>
              <a:rPr lang="en-US" sz="3100" dirty="0" smtClean="0">
                <a:solidFill>
                  <a:schemeClr val="bg1"/>
                </a:solidFill>
              </a:rPr>
              <a:t>Subnet mask </a:t>
            </a:r>
            <a:r>
              <a:rPr lang="en-US" sz="3100" dirty="0" smtClean="0">
                <a:solidFill>
                  <a:schemeClr val="accent6"/>
                </a:solidFill>
              </a:rPr>
              <a:t>=&gt; to know to which network a computer belongs.</a:t>
            </a:r>
            <a:br>
              <a:rPr lang="en-US" sz="3100" dirty="0" smtClean="0">
                <a:solidFill>
                  <a:schemeClr val="accent6"/>
                </a:solidFill>
              </a:rPr>
            </a:br>
            <a:r>
              <a:rPr lang="en-US" sz="3100" dirty="0" smtClean="0">
                <a:solidFill>
                  <a:schemeClr val="accent6"/>
                </a:solidFill>
              </a:rPr>
              <a:t>3. </a:t>
            </a:r>
            <a:r>
              <a:rPr lang="en-US" sz="3100" dirty="0" smtClean="0">
                <a:solidFill>
                  <a:schemeClr val="bg1"/>
                </a:solidFill>
              </a:rPr>
              <a:t>DNS server </a:t>
            </a:r>
            <a:r>
              <a:rPr lang="en-US" sz="3100" dirty="0" smtClean="0">
                <a:solidFill>
                  <a:schemeClr val="accent6"/>
                </a:solidFill>
              </a:rPr>
              <a:t>=&gt;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50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a:t>
            </a:r>
            <a:r>
              <a:rPr lang="en-US" sz="2000" dirty="0" smtClean="0">
                <a:solidFill>
                  <a:schemeClr val="bg1"/>
                </a:solidFill>
              </a:rPr>
              <a:t>NAT</a:t>
            </a:r>
            <a:r>
              <a:rPr lang="en-US" sz="2000" dirty="0" smtClean="0">
                <a:solidFill>
                  <a:schemeClr val="accent6"/>
                </a:solidFill>
              </a:rPr>
              <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a:t>
            </a:r>
            <a:r>
              <a:rPr lang="en-US" sz="2000" dirty="0" smtClean="0">
                <a:solidFill>
                  <a:schemeClr val="bg1"/>
                </a:solidFill>
              </a:rPr>
              <a:t>NAT router</a:t>
            </a:r>
            <a:r>
              <a:rPr lang="en-US" sz="2000" dirty="0" smtClean="0">
                <a:solidFill>
                  <a:schemeClr val="accent6"/>
                </a:solidFill>
              </a:rPr>
              <a:t>.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038600"/>
            <a:ext cx="6248400" cy="2381076"/>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3785652"/>
          </a:xfrm>
          <a:prstGeom prst="rect">
            <a:avLst/>
          </a:prstGeom>
          <a:noFill/>
        </p:spPr>
        <p:txBody>
          <a:bodyPr wrap="square" rtlCol="0">
            <a:spAutoFit/>
          </a:bodyPr>
          <a:lstStyle/>
          <a:p>
            <a:r>
              <a:rPr lang="en-US" sz="2000" dirty="0" smtClean="0">
                <a:solidFill>
                  <a:schemeClr val="accent6"/>
                </a:solidFill>
              </a:rPr>
              <a:t>IPv4 addresses</a:t>
            </a:r>
          </a:p>
          <a:p>
            <a:endParaRPr lang="en-US" sz="2000" dirty="0">
              <a:solidFill>
                <a:schemeClr val="accent6"/>
              </a:solidFill>
            </a:endParaRPr>
          </a:p>
          <a:p>
            <a:r>
              <a:rPr lang="en-US" sz="2000" dirty="0" smtClean="0">
                <a:solidFill>
                  <a:schemeClr val="accent6"/>
                </a:solidFill>
              </a:rPr>
              <a:t>An </a:t>
            </a:r>
            <a:r>
              <a:rPr lang="en-US" sz="2000" dirty="0" smtClean="0">
                <a:solidFill>
                  <a:schemeClr val="accent6"/>
                </a:solidFill>
              </a:rPr>
              <a:t>IPv4 address is a 32-bit number, normally expressed in decimal as four octets ranging in value from 0 to 255, separated by dots. The address is divided into two parts: the network part and the host part. All hosts on the same subnet, which can talk to each other directly without a router, have the same network part. ; the network part identifies the subnet.</a:t>
            </a:r>
          </a:p>
          <a:p>
            <a:endParaRPr lang="en-US" sz="2000" dirty="0" smtClean="0">
              <a:solidFill>
                <a:schemeClr val="accent6"/>
              </a:solidFill>
            </a:endParaRPr>
          </a:p>
          <a:p>
            <a:r>
              <a:rPr lang="en-US" sz="2000" dirty="0" smtClean="0">
                <a:solidFill>
                  <a:schemeClr val="accent6"/>
                </a:solidFill>
              </a:rPr>
              <a:t>To know which part of an IPv4 address is the network part and which the host, an admin must know the netmask, which is assigned to the subnet.</a:t>
            </a:r>
            <a:endParaRPr lang="en-US" sz="2000" dirty="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86200"/>
            <a:ext cx="4343400" cy="2819033"/>
          </a:xfrm>
          <a:prstGeom prst="rect">
            <a:avLst/>
          </a:prstGeom>
        </p:spPr>
      </p:pic>
    </p:spTree>
    <p:extLst>
      <p:ext uri="{BB962C8B-B14F-4D97-AF65-F5344CB8AC3E}">
        <p14:creationId xmlns:p14="http://schemas.microsoft.com/office/powerpoint/2010/main" val="187241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The lowest possible address on a subnet is called the Network Address, the highest is used for broadcasting messages in IPv4 and is called the broadcast address. Network masks could be expressed in 255.255.255.0 for example, or with a network prefix like ‘/24’.</a:t>
            </a:r>
            <a:r>
              <a:rPr lang="en-US" dirty="0" smtClean="0"/>
              <a:t>TT</a:t>
            </a:r>
            <a:br>
              <a:rPr lang="en-US" dirty="0" smtClean="0"/>
            </a:br>
            <a:r>
              <a:rPr lang="en-US" dirty="0"/>
              <a:t/>
            </a:r>
            <a:br>
              <a:rPr lang="en-US" dirty="0"/>
            </a:br>
            <a:r>
              <a:rPr lang="en-US" dirty="0" smtClean="0"/>
              <a:t>The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39" y="3276600"/>
            <a:ext cx="8071661" cy="1656357"/>
          </a:xfrm>
        </p:spPr>
      </p:pic>
    </p:spTree>
    <p:extLst>
      <p:ext uri="{BB962C8B-B14F-4D97-AF65-F5344CB8AC3E}">
        <p14:creationId xmlns:p14="http://schemas.microsoft.com/office/powerpoint/2010/main" val="122221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rgbClr val="FFFF00"/>
                </a:solidFill>
              </a:rPr>
              <a:t>212.209.113.33 = 1101 0100.1101 0001.0000 1010.0010 0001</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rgbClr val="FFFF00"/>
                </a:solidFill>
              </a:rPr>
              <a:t>/27 = 1111 1111.1111 1111.1111 1111.1100 0000</a:t>
            </a:r>
            <a:br>
              <a:rPr lang="en-US" sz="2000" dirty="0" smtClean="0">
                <a:solidFill>
                  <a:srgbClr val="FFFF00"/>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09825"/>
            <a:ext cx="7848600" cy="3113859"/>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MAC addresses 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a:t>
            </a:r>
            <a:r>
              <a:rPr lang="en-US" dirty="0" smtClean="0">
                <a:solidFill>
                  <a:schemeClr val="bg1"/>
                </a:solidFill>
              </a:rPr>
              <a:t>DHCP</a:t>
            </a:r>
            <a:r>
              <a:rPr lang="en-US" dirty="0" smtClean="0">
                <a:solidFill>
                  <a:schemeClr val="accent6"/>
                </a:solidFill>
              </a:rPr>
              <a:t>). Usually the DHCP also </a:t>
            </a:r>
            <a:r>
              <a:rPr lang="en-US" dirty="0" smtClean="0">
                <a:solidFill>
                  <a:schemeClr val="accent6"/>
                </a:solidFill>
              </a:rPr>
              <a:t>assigns </a:t>
            </a:r>
            <a:r>
              <a:rPr lang="en-US" dirty="0" smtClean="0">
                <a:solidFill>
                  <a:schemeClr val="accent6"/>
                </a:solidFill>
              </a:rPr>
              <a:t>the DNS servers to be </a:t>
            </a:r>
            <a:r>
              <a:rPr lang="en-US" dirty="0" smtClean="0">
                <a:solidFill>
                  <a:schemeClr val="accent6"/>
                </a:solidFill>
              </a:rPr>
              <a:t>used as well. </a:t>
            </a:r>
            <a:r>
              <a:rPr lang="en-US" dirty="0" smtClean="0">
                <a:solidFill>
                  <a:schemeClr val="accent6"/>
                </a:solidFill>
              </a:rPr>
              <a:t>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bg1"/>
                </a:solidFill>
              </a:rPr>
              <a:t>en</a:t>
            </a:r>
            <a:r>
              <a:rPr lang="en-US" dirty="0" smtClean="0">
                <a:solidFill>
                  <a:schemeClr val="accent6"/>
                </a:solidFill>
              </a:rPr>
              <a:t>’. WLAN interfaces being with ‘</a:t>
            </a:r>
            <a:r>
              <a:rPr lang="en-US" dirty="0" err="1" smtClean="0">
                <a:solidFill>
                  <a:schemeClr val="bg1"/>
                </a:solidFill>
              </a:rPr>
              <a:t>wl</a:t>
            </a:r>
            <a:r>
              <a:rPr lang="en-US" dirty="0" smtClean="0">
                <a:solidFill>
                  <a:schemeClr val="accent6"/>
                </a:solidFill>
              </a:rPr>
              <a:t>’. The next part represents the type of the adapter. An ‘</a:t>
            </a:r>
            <a:r>
              <a:rPr lang="en-US" dirty="0" smtClean="0">
                <a:solidFill>
                  <a:schemeClr val="bg1"/>
                </a:solidFill>
              </a:rPr>
              <a:t>o</a:t>
            </a:r>
            <a:r>
              <a:rPr lang="en-US" dirty="0" smtClean="0">
                <a:solidFill>
                  <a:schemeClr val="accent6"/>
                </a:solidFill>
              </a:rPr>
              <a:t>’ is used for onboard (</a:t>
            </a:r>
            <a:r>
              <a:rPr lang="en-US" dirty="0" smtClean="0">
                <a:solidFill>
                  <a:schemeClr val="bg1"/>
                </a:solidFill>
              </a:rPr>
              <a:t>built i</a:t>
            </a:r>
            <a:r>
              <a:rPr lang="en-US" dirty="0" smtClean="0">
                <a:solidFill>
                  <a:schemeClr val="accent6"/>
                </a:solidFill>
              </a:rPr>
              <a:t>n), ‘</a:t>
            </a:r>
            <a:r>
              <a:rPr lang="en-US" dirty="0" smtClean="0">
                <a:solidFill>
                  <a:schemeClr val="bg1"/>
                </a:solidFill>
              </a:rPr>
              <a:t>s</a:t>
            </a:r>
            <a:r>
              <a:rPr lang="en-US" dirty="0" smtClean="0">
                <a:solidFill>
                  <a:schemeClr val="accent6"/>
                </a:solidFill>
              </a:rPr>
              <a:t>’ is for hot plug spot, ‘</a:t>
            </a:r>
            <a:r>
              <a:rPr lang="en-US" dirty="0" smtClean="0">
                <a:solidFill>
                  <a:schemeClr val="bg1"/>
                </a:solidFill>
              </a:rPr>
              <a:t>p</a:t>
            </a:r>
            <a:r>
              <a:rPr lang="en-US" dirty="0" smtClean="0">
                <a:solidFill>
                  <a:schemeClr val="accent6"/>
                </a:solidFill>
              </a:rPr>
              <a:t>’ is for PCI location (externally attached). It ends with a number representing </a:t>
            </a:r>
            <a:r>
              <a:rPr lang="en-US" dirty="0" smtClean="0">
                <a:solidFill>
                  <a:schemeClr val="bg1"/>
                </a:solidFill>
              </a:rPr>
              <a:t>index,</a:t>
            </a:r>
            <a:r>
              <a:rPr lang="en-US" dirty="0" smtClean="0">
                <a:solidFill>
                  <a:schemeClr val="accent6"/>
                </a:solidFill>
              </a:rPr>
              <a:t> </a:t>
            </a:r>
            <a:r>
              <a:rPr lang="en-US" dirty="0" smtClean="0">
                <a:solidFill>
                  <a:schemeClr val="bg1"/>
                </a:solidFill>
              </a:rPr>
              <a:t>ID</a:t>
            </a:r>
            <a:r>
              <a:rPr lang="en-US" dirty="0" smtClean="0">
                <a:solidFill>
                  <a:schemeClr val="accent6"/>
                </a:solidFill>
              </a:rPr>
              <a:t> or </a:t>
            </a:r>
            <a:r>
              <a:rPr lang="en-US" dirty="0" smtClean="0">
                <a:solidFill>
                  <a:schemeClr val="bg1"/>
                </a:solidFill>
              </a:rPr>
              <a:t>port</a:t>
            </a:r>
            <a:r>
              <a:rPr lang="en-US" dirty="0" smtClean="0">
                <a:solidFill>
                  <a:schemeClr val="accent6"/>
                </a:solidFill>
              </a:rPr>
              <a: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Network traffic needs to move from host to host and network to network. Each host has a routing table, which tells it how to route traffic for particular networks.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accent6"/>
                </a:solidFill>
              </a:rPr>
              <a:t>Show </a:t>
            </a:r>
            <a:r>
              <a:rPr lang="en-US" sz="1800" dirty="0" smtClean="0">
                <a:solidFill>
                  <a:schemeClr val="accent6"/>
                </a:solidFill>
              </a:rPr>
              <a:t>current network settings =&gt; </a:t>
            </a:r>
            <a:r>
              <a:rPr lang="en-US" sz="1800" dirty="0" err="1">
                <a:solidFill>
                  <a:schemeClr val="bg1"/>
                </a:solidFill>
              </a:rPr>
              <a:t>ip</a:t>
            </a:r>
            <a:r>
              <a:rPr lang="en-US" sz="1800" dirty="0">
                <a:solidFill>
                  <a:schemeClr val="bg1"/>
                </a:solidFill>
              </a:rPr>
              <a:t> </a:t>
            </a:r>
            <a:r>
              <a:rPr lang="en-US" sz="1800" dirty="0" err="1">
                <a:solidFill>
                  <a:schemeClr val="bg1"/>
                </a:solidFill>
              </a:rPr>
              <a:t>addr</a:t>
            </a:r>
            <a:r>
              <a:rPr lang="en-US" sz="1800" dirty="0">
                <a:solidFill>
                  <a:schemeClr val="bg1"/>
                </a:solidFill>
              </a:rPr>
              <a:t> show</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Validate the routing =&gt; </a:t>
            </a:r>
            <a:r>
              <a:rPr lang="en-US" sz="1800" dirty="0" err="1" smtClean="0">
                <a:solidFill>
                  <a:schemeClr val="bg1"/>
                </a:solidFill>
              </a:rPr>
              <a:t>ip</a:t>
            </a:r>
            <a:r>
              <a:rPr lang="en-US" sz="1800" dirty="0" smtClean="0">
                <a:solidFill>
                  <a:schemeClr val="bg1"/>
                </a:solidFill>
              </a:rPr>
              <a:t> route show</a:t>
            </a:r>
            <a:br>
              <a:rPr lang="en-US" sz="1800" dirty="0" smtClean="0">
                <a:solidFill>
                  <a:schemeClr val="bg1"/>
                </a:solidFill>
              </a:rPr>
            </a:br>
            <a:r>
              <a:rPr lang="en-US" sz="1800" dirty="0" smtClean="0">
                <a:solidFill>
                  <a:schemeClr val="accent6"/>
                </a:solidFill>
              </a:rPr>
              <a:t>Validate the Availability of Ports and services =&gt; </a:t>
            </a:r>
            <a:r>
              <a:rPr lang="en-US" sz="1800" dirty="0" err="1" smtClean="0">
                <a:solidFill>
                  <a:schemeClr val="bg1"/>
                </a:solidFill>
              </a:rPr>
              <a:t>ss</a:t>
            </a:r>
            <a:r>
              <a:rPr lang="en-US" sz="1800" dirty="0" smtClean="0">
                <a:solidFill>
                  <a:schemeClr val="accent6"/>
                </a:solidFill>
              </a:rPr>
              <a:t/>
            </a:r>
            <a:br>
              <a:rPr lang="en-US" sz="1800" dirty="0" smtClean="0">
                <a:solidFill>
                  <a:schemeClr val="accent6"/>
                </a:solidFill>
              </a:rPr>
            </a:br>
            <a:r>
              <a:rPr lang="en-US" sz="1800" dirty="0" smtClean="0">
                <a:solidFill>
                  <a:srgbClr val="FF0000"/>
                </a:solidFill>
              </a:rPr>
              <a:t>Exercises:</a:t>
            </a:r>
            <a:br>
              <a:rPr lang="en-US" sz="1800" dirty="0" smtClean="0">
                <a:solidFill>
                  <a:srgbClr val="FF0000"/>
                </a:solidFill>
              </a:rPr>
            </a:br>
            <a:r>
              <a:rPr lang="en-US" sz="1800" dirty="0" smtClean="0">
                <a:solidFill>
                  <a:schemeClr val="bg1"/>
                </a:solidFill>
              </a:rPr>
              <a:t>1. Get your current network settings.</a:t>
            </a:r>
            <a:br>
              <a:rPr lang="en-US" sz="1800" dirty="0" smtClean="0">
                <a:solidFill>
                  <a:schemeClr val="bg1"/>
                </a:solidFill>
              </a:rPr>
            </a:br>
            <a:r>
              <a:rPr lang="en-US" sz="1800" dirty="0" smtClean="0">
                <a:solidFill>
                  <a:schemeClr val="bg1"/>
                </a:solidFill>
              </a:rPr>
              <a:t>2. Get your routing.</a:t>
            </a:r>
            <a:br>
              <a:rPr lang="en-US" sz="1800" dirty="0" smtClean="0">
                <a:solidFill>
                  <a:schemeClr val="bg1"/>
                </a:solidFill>
              </a:rPr>
            </a:br>
            <a:r>
              <a:rPr lang="en-US" sz="1800" dirty="0" smtClean="0">
                <a:solidFill>
                  <a:schemeClr val="bg1"/>
                </a:solidFill>
              </a:rPr>
              <a:t>3. Look for all listening TCP services and redirect the output to a file</a:t>
            </a:r>
            <a:r>
              <a:rPr lang="en-US" sz="1800" dirty="0">
                <a:solidFill>
                  <a:schemeClr val="accent6"/>
                </a:solidFill>
              </a:rPr>
              <a:t/>
            </a:r>
            <a:br>
              <a:rPr lang="en-US" sz="1800" dirty="0">
                <a:solidFill>
                  <a:schemeClr val="accent6"/>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and </a:t>
            </a:r>
            <a:r>
              <a:rPr lang="en-US" sz="1800" dirty="0" err="1" smtClean="0">
                <a:solidFill>
                  <a:schemeClr val="accent6"/>
                </a:solidFill>
              </a:rPr>
              <a:t>nmcli</a:t>
            </a:r>
            <a:r>
              <a:rPr lang="en-US" sz="1800" dirty="0" smtClean="0">
                <a:solidFill>
                  <a:schemeClr val="accent6"/>
                </a:solidFill>
              </a:rPr>
              <a:t>.</a:t>
            </a:r>
            <a:br>
              <a:rPr lang="en-US" sz="1800" dirty="0" smtClean="0">
                <a:solidFill>
                  <a:schemeClr val="accent6"/>
                </a:solidFill>
              </a:rPr>
            </a:br>
            <a:r>
              <a:rPr lang="en-US" sz="1800" dirty="0" err="1">
                <a:solidFill>
                  <a:schemeClr val="accent6"/>
                </a:solidFill>
              </a:rPr>
              <a:t>n</a:t>
            </a:r>
            <a:r>
              <a:rPr lang="en-US" sz="1800" dirty="0" err="1" smtClean="0">
                <a:solidFill>
                  <a:schemeClr val="accent6"/>
                </a:solidFill>
              </a:rPr>
              <a:t>mcli</a:t>
            </a:r>
            <a:r>
              <a:rPr lang="en-US" sz="1800" dirty="0" smtClean="0">
                <a:solidFill>
                  <a:schemeClr val="accent6"/>
                </a:solidFill>
              </a:rPr>
              <a:t> =&gt; the preferred and advisable tool by </a:t>
            </a:r>
            <a:r>
              <a:rPr lang="en-US" sz="1800" dirty="0" err="1" smtClean="0">
                <a:solidFill>
                  <a:schemeClr val="accent6"/>
                </a:solidFill>
              </a:rPr>
              <a:t>RedHat</a:t>
            </a:r>
            <a:r>
              <a:rPr lang="en-US" sz="1800" dirty="0" smtClean="0">
                <a:solidFill>
                  <a:schemeClr val="accent6"/>
                </a:solidFill>
              </a:rPr>
              <a:t>. Easy to work it, since it has tab completion. </a:t>
            </a:r>
            <a:r>
              <a:rPr lang="en-US" sz="1800" dirty="0" err="1" smtClean="0">
                <a:solidFill>
                  <a:schemeClr val="bg1"/>
                </a:solidFill>
              </a:rPr>
              <a:t>nmcli</a:t>
            </a:r>
            <a:r>
              <a:rPr lang="en-US" sz="1800" dirty="0" smtClean="0">
                <a:solidFill>
                  <a:schemeClr val="bg1"/>
                </a:solidFill>
              </a:rPr>
              <a:t> con show</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dev status</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con add con-name “static” </a:t>
            </a:r>
            <a:r>
              <a:rPr lang="en-US" sz="1800" dirty="0" err="1" smtClean="0">
                <a:solidFill>
                  <a:schemeClr val="bg1"/>
                </a:solidFill>
              </a:rPr>
              <a:t>ifname</a:t>
            </a:r>
            <a:r>
              <a:rPr lang="en-US" sz="1800" dirty="0" smtClean="0">
                <a:solidFill>
                  <a:schemeClr val="bg1"/>
                </a:solidFill>
              </a:rPr>
              <a:t> eth0 </a:t>
            </a:r>
            <a:r>
              <a:rPr lang="en-US" sz="1800" dirty="0" err="1" smtClean="0">
                <a:solidFill>
                  <a:schemeClr val="bg1"/>
                </a:solidFill>
              </a:rPr>
              <a:t>autoconnect</a:t>
            </a:r>
            <a:r>
              <a:rPr lang="en-US" sz="1800" dirty="0" smtClean="0">
                <a:solidFill>
                  <a:schemeClr val="bg1"/>
                </a:solidFill>
              </a:rPr>
              <a:t> no type Ethernet ip4 10.0.0.10/24 </a:t>
            </a:r>
            <a:r>
              <a:rPr lang="en-US" sz="1800" dirty="0" err="1" smtClean="0">
                <a:solidFill>
                  <a:schemeClr val="bg1"/>
                </a:solidFill>
              </a:rPr>
              <a:t>gw</a:t>
            </a:r>
            <a:r>
              <a:rPr lang="en-US" sz="1800" dirty="0" smtClean="0">
                <a:solidFill>
                  <a:schemeClr val="bg1"/>
                </a:solidFill>
              </a:rPr>
              <a:t> 10.0.0.1</a:t>
            </a:r>
            <a:br>
              <a:rPr lang="en-US" sz="1800" dirty="0" smtClean="0">
                <a:solidFill>
                  <a:schemeClr val="bg1"/>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Easy to use graphical tool.</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Every connection that you create is stored as a configuration file in the directory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sysconf</a:t>
            </a:r>
            <a:r>
              <a:rPr lang="en-US" sz="1800" dirty="0" smtClean="0">
                <a:solidFill>
                  <a:schemeClr val="accent6"/>
                </a:solidFill>
              </a:rPr>
              <a:t>/network-scripts.</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324</Words>
  <Application>Microsoft Macintosh PowerPoint</Application>
  <PresentationFormat>On-screen Show (4:3)</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TCIP/IP standards follow a four-layer network model:  * Application =&gt; each application has specifications for communication so that client and servers may communicate across platforms. Common protocols, include SSH(remote login), HTTPS(secure web), NFS or CIFS(file sharing), SMTP(electronic mail delivery).  * Transport =&gt; transport protocols are TCP and UDP. TCP is reliable connection-oriented protocol, while UDP is connectionless. Application protocols use TCP/UDP ports. A list of well-known and registered ports can be found in /etc/services file. When a packet is sent on the network, the combination of the service port and IP address forms a socket.  *Internet =&gt; caries data from the source host to the destination host.  * Link =&gt; provides the connection to physical media. The most types of networks are wired Ethernet and wireless WLAN. Each physical device has a hardware address(MAC) which is used to identify the destination of packets on the local network segment. </vt:lpstr>
      <vt:lpstr>       </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DNS server =&gt; to translate the IP addresses into FQDNs.    Exercises:  1. Create a file in your home directory. 2. List it’s permissions.  4. Do you think it’s safe to let the root user to log in inside a server from remote ( SSH ) ?   </vt:lpstr>
      <vt:lpstr>PowerPoint Presentation</vt:lpstr>
      <vt:lpstr>PowerPoint Presentation</vt:lpstr>
      <vt:lpstr>     The lowest possible address on a subnet is called the Network Address, the highest is used for broadcasting messages in IPv4 and is called the broadcast address. Network masks could be expressed in 255.255.255.0 for example, or with a network prefix like ‘/24’.TT  The</vt:lpstr>
      <vt:lpstr>A subnet mask separates the IP address into the network and host addresses.  IP address: 212.209.113.33 = 1101 0100.1101 0001.0000 1010.0010 0001 Subnet Mask: /27 = 1111 1111.1111 1111.1111 1111.1100 0000 We will get 32 addresses, but 1 is for Broadcast, the second one is the network address, so that makes it 30 total.   </vt:lpstr>
      <vt:lpstr>              </vt:lpstr>
      <vt:lpstr>                               Network traffic needs to move from host to host and network to network. Each host has a routing table, which tells it how to route traffic for particular networks.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507</cp:revision>
  <dcterms:created xsi:type="dcterms:W3CDTF">2015-03-24T20:13:30Z</dcterms:created>
  <dcterms:modified xsi:type="dcterms:W3CDTF">2017-04-10T14:30:17Z</dcterms:modified>
</cp:coreProperties>
</file>