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1" r:id="rId3"/>
    <p:sldId id="272" r:id="rId4"/>
    <p:sldId id="273" r:id="rId5"/>
    <p:sldId id="266" r:id="rId6"/>
    <p:sldId id="258" r:id="rId7"/>
    <p:sldId id="257" r:id="rId8"/>
    <p:sldId id="259" r:id="rId9"/>
    <p:sldId id="264" r:id="rId10"/>
    <p:sldId id="262" r:id="rId11"/>
    <p:sldId id="261" r:id="rId12"/>
    <p:sldId id="267" r:id="rId13"/>
    <p:sldId id="268" r:id="rId14"/>
    <p:sldId id="269" r:id="rId15"/>
    <p:sldId id="270" r:id="rId1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7"/>
  </p:normalViewPr>
  <p:slideViewPr>
    <p:cSldViewPr>
      <p:cViewPr>
        <p:scale>
          <a:sx n="123" d="100"/>
          <a:sy n="123" d="100"/>
        </p:scale>
        <p:origin x="1320"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352585-B422-2C4D-8E5A-F92ADED6DEC8}" type="datetimeFigureOut">
              <a:rPr lang="en-US" smtClean="0"/>
              <a:t>4/7/17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C138D-5DDE-0D4C-8B90-6A65DC929022}" type="slidenum">
              <a:rPr lang="en-US" smtClean="0"/>
              <a:t>‹#›</a:t>
            </a:fld>
            <a:endParaRPr lang="en-US"/>
          </a:p>
        </p:txBody>
      </p:sp>
    </p:spTree>
    <p:extLst>
      <p:ext uri="{BB962C8B-B14F-4D97-AF65-F5344CB8AC3E}">
        <p14:creationId xmlns:p14="http://schemas.microsoft.com/office/powerpoint/2010/main" val="887107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EC138D-5DDE-0D4C-8B90-6A65DC929022}" type="slidenum">
              <a:rPr lang="en-US" smtClean="0"/>
              <a:t>2</a:t>
            </a:fld>
            <a:endParaRPr lang="en-US"/>
          </a:p>
        </p:txBody>
      </p:sp>
    </p:spTree>
    <p:extLst>
      <p:ext uri="{BB962C8B-B14F-4D97-AF65-F5344CB8AC3E}">
        <p14:creationId xmlns:p14="http://schemas.microsoft.com/office/powerpoint/2010/main" val="178126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7.04.17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7.04.17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7.04.17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7.04.17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7.04.17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7.04.17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7.04.17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7.04.17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7.04.17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7.04.17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7.04.17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7.04.17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The Filesystem Hierarchy Standard(FHS) defines the directory structure and content in Unix-like OS.</a:t>
            </a:r>
            <a:br>
              <a:rPr lang="en-US" sz="3100"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a:t>
            </a:r>
            <a:endParaRPr lang="bg-BG" dirty="0">
              <a:solidFill>
                <a:schemeClr val="accent6"/>
              </a:solidFill>
            </a:endParaRPr>
          </a:p>
        </p:txBody>
      </p:sp>
      <p:sp>
        <p:nvSpPr>
          <p:cNvPr id="3" name="Subtitle 2"/>
          <p:cNvSpPr>
            <a:spLocks noGrp="1"/>
          </p:cNvSpPr>
          <p:nvPr>
            <p:ph type="subTitle" idx="1"/>
          </p:nvPr>
        </p:nvSpPr>
        <p:spPr/>
        <p:txBody>
          <a:bodyPr/>
          <a:lstStyle/>
          <a:p>
            <a:r>
              <a:rPr lang="en-US" dirty="0" smtClean="0"/>
              <a:t>	</a:t>
            </a:r>
            <a:endParaRPr lang="bg-BG" dirty="0"/>
          </a:p>
        </p:txBody>
      </p:sp>
      <p:sp>
        <p:nvSpPr>
          <p:cNvPr id="5" name="TextBox 4"/>
          <p:cNvSpPr txBox="1"/>
          <p:nvPr/>
        </p:nvSpPr>
        <p:spPr>
          <a:xfrm>
            <a:off x="3124200" y="838200"/>
            <a:ext cx="6705600" cy="646331"/>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File System</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6324600" cy="3863756"/>
          </a:xfrm>
          <a:prstGeom prst="rect">
            <a:avLst/>
          </a:prstGeom>
        </p:spPr>
      </p:pic>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06437"/>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When we create a soft link, it is like an </a:t>
            </a:r>
            <a:r>
              <a:rPr lang="en-US" dirty="0">
                <a:solidFill>
                  <a:schemeClr val="accent6"/>
                </a:solidFill>
              </a:rPr>
              <a:t/>
            </a:r>
            <a:br>
              <a:rPr lang="en-US" dirty="0">
                <a:solidFill>
                  <a:schemeClr val="accent6"/>
                </a:solidFill>
              </a:rPr>
            </a:br>
            <a:r>
              <a:rPr lang="en-US" dirty="0" smtClean="0">
                <a:solidFill>
                  <a:schemeClr val="accent6"/>
                </a:solidFill>
              </a:rPr>
              <a:t>alias to the file. It applies its permissions.</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When we create a hard link, it points to the </a:t>
            </a:r>
            <a:r>
              <a:rPr lang="en-US" dirty="0" err="1" smtClean="0">
                <a:solidFill>
                  <a:schemeClr val="accent6"/>
                </a:solidFill>
              </a:rPr>
              <a:t>inode</a:t>
            </a:r>
            <a:r>
              <a:rPr lang="en-US" dirty="0" smtClean="0">
                <a:solidFill>
                  <a:schemeClr val="accent6"/>
                </a:solidFill>
              </a:rPr>
              <a:t>.</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962400"/>
            <a:ext cx="5410200" cy="2679660"/>
          </a:xfrm>
          <a:prstGeom prst="rect">
            <a:avLst/>
          </a:prstGeom>
        </p:spPr>
      </p:pic>
    </p:spTree>
    <p:extLst>
      <p:ext uri="{BB962C8B-B14F-4D97-AF65-F5344CB8AC3E}">
        <p14:creationId xmlns:p14="http://schemas.microsoft.com/office/powerpoint/2010/main" val="2910363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endParaRPr lang="bg-BG" dirty="0">
              <a:solidFill>
                <a:schemeClr val="accent6"/>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838200"/>
            <a:ext cx="8229600" cy="3406815"/>
          </a:xfrm>
        </p:spPr>
      </p:pic>
      <p:sp>
        <p:nvSpPr>
          <p:cNvPr id="5" name="TextBox 4"/>
          <p:cNvSpPr txBox="1"/>
          <p:nvPr/>
        </p:nvSpPr>
        <p:spPr>
          <a:xfrm>
            <a:off x="1219200" y="4800600"/>
            <a:ext cx="6324600" cy="1477328"/>
          </a:xfrm>
          <a:prstGeom prst="rect">
            <a:avLst/>
          </a:prstGeom>
          <a:noFill/>
        </p:spPr>
        <p:txBody>
          <a:bodyPr wrap="square" rtlCol="0">
            <a:spAutoFit/>
          </a:bodyPr>
          <a:lstStyle/>
          <a:p>
            <a:r>
              <a:rPr lang="en-US" dirty="0" smtClean="0">
                <a:solidFill>
                  <a:schemeClr val="accent6"/>
                </a:solidFill>
              </a:rPr>
              <a:t>Create a symbolic link(soft link) with </a:t>
            </a:r>
            <a:r>
              <a:rPr lang="en-US" smtClean="0">
                <a:solidFill>
                  <a:schemeClr val="accent6"/>
                </a:solidFill>
              </a:rPr>
              <a:t>‘</a:t>
            </a:r>
            <a:r>
              <a:rPr lang="en-US" smtClean="0">
                <a:solidFill>
                  <a:schemeClr val="bg1"/>
                </a:solidFill>
              </a:rPr>
              <a:t>ln </a:t>
            </a:r>
            <a:r>
              <a:rPr lang="en-US" dirty="0" smtClean="0">
                <a:solidFill>
                  <a:schemeClr val="bg1"/>
                </a:solidFill>
              </a:rPr>
              <a:t>–n /root/source /</a:t>
            </a:r>
            <a:r>
              <a:rPr lang="en-US" dirty="0" err="1" smtClean="0">
                <a:solidFill>
                  <a:schemeClr val="bg1"/>
                </a:solidFill>
              </a:rPr>
              <a:t>tmp</a:t>
            </a:r>
            <a:r>
              <a:rPr lang="en-US" dirty="0" smtClean="0">
                <a:solidFill>
                  <a:schemeClr val="bg1"/>
                </a:solidFill>
              </a:rPr>
              <a:t>/</a:t>
            </a:r>
            <a:r>
              <a:rPr lang="en-US" dirty="0" err="1" smtClean="0">
                <a:solidFill>
                  <a:schemeClr val="bg1"/>
                </a:solidFill>
              </a:rPr>
              <a:t>file_does_need_to_exist</a:t>
            </a:r>
            <a:r>
              <a:rPr lang="en-US" dirty="0" smtClean="0">
                <a:solidFill>
                  <a:schemeClr val="accent6"/>
                </a:solidFill>
              </a:rPr>
              <a:t>’</a:t>
            </a:r>
          </a:p>
          <a:p>
            <a:endParaRPr lang="en-US" dirty="0">
              <a:solidFill>
                <a:schemeClr val="accent6"/>
              </a:solidFill>
            </a:endParaRPr>
          </a:p>
          <a:p>
            <a:r>
              <a:rPr lang="en-US" dirty="0" smtClean="0">
                <a:solidFill>
                  <a:schemeClr val="accent6"/>
                </a:solidFill>
              </a:rPr>
              <a:t>Create a hard link with ‘</a:t>
            </a:r>
            <a:r>
              <a:rPr lang="en-US" dirty="0" smtClean="0">
                <a:solidFill>
                  <a:schemeClr val="bg1"/>
                </a:solidFill>
              </a:rPr>
              <a:t>ln /root/source /</a:t>
            </a:r>
            <a:r>
              <a:rPr lang="en-US" dirty="0" err="1" smtClean="0">
                <a:solidFill>
                  <a:schemeClr val="bg1"/>
                </a:solidFill>
              </a:rPr>
              <a:t>tmp</a:t>
            </a:r>
            <a:r>
              <a:rPr lang="en-US" dirty="0" smtClean="0">
                <a:solidFill>
                  <a:schemeClr val="bg1"/>
                </a:solidFill>
              </a:rPr>
              <a:t>/</a:t>
            </a:r>
            <a:r>
              <a:rPr lang="en-US" dirty="0" err="1" smtClean="0">
                <a:solidFill>
                  <a:schemeClr val="bg1"/>
                </a:solidFill>
              </a:rPr>
              <a:t>file_does_not_need_to_exist</a:t>
            </a:r>
            <a:r>
              <a:rPr lang="en-US" dirty="0" smtClean="0">
                <a:solidFill>
                  <a:schemeClr val="accent6"/>
                </a:solidFill>
              </a:rPr>
              <a:t>’</a:t>
            </a:r>
            <a:endParaRPr lang="en-US" dirty="0">
              <a:solidFill>
                <a:schemeClr val="accent6"/>
              </a:solidFill>
            </a:endParaRPr>
          </a:p>
        </p:txBody>
      </p:sp>
    </p:spTree>
    <p:extLst>
      <p:ext uri="{BB962C8B-B14F-4D97-AF65-F5344CB8AC3E}">
        <p14:creationId xmlns:p14="http://schemas.microsoft.com/office/powerpoint/2010/main" val="3327685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chemeClr val="accent6"/>
                </a:solidFill>
              </a:rPr>
              <a:t/>
            </a:r>
            <a:br>
              <a:rPr lang="en-US" sz="4000" dirty="0" smtClean="0">
                <a:solidFill>
                  <a:schemeClr val="accent6"/>
                </a:solidFill>
              </a:rPr>
            </a:br>
            <a:r>
              <a:rPr lang="en-US" sz="4000" dirty="0">
                <a:solidFill>
                  <a:schemeClr val="accent6"/>
                </a:solidFill>
              </a:rPr>
              <a:t/>
            </a:r>
            <a:br>
              <a:rPr lang="en-US" sz="4000" dirty="0">
                <a:solidFill>
                  <a:schemeClr val="accent6"/>
                </a:solidFill>
              </a:rPr>
            </a:br>
            <a:r>
              <a:rPr lang="en-US" sz="4000" dirty="0" smtClean="0">
                <a:solidFill>
                  <a:schemeClr val="accent6"/>
                </a:solidFill>
              </a:rPr>
              <a:t/>
            </a:r>
            <a:br>
              <a:rPr lang="en-US" sz="4000" dirty="0" smtClean="0">
                <a:solidFill>
                  <a:schemeClr val="accent6"/>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smtClean="0">
                <a:solidFill>
                  <a:srgbClr val="FF0000"/>
                </a:solidFill>
              </a:rPr>
              <a:t>Exercises:</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1. Create two files =&gt; </a:t>
            </a:r>
            <a:r>
              <a:rPr lang="en-US" sz="2200" dirty="0" err="1" smtClean="0">
                <a:solidFill>
                  <a:schemeClr val="accent6"/>
                </a:solidFill>
              </a:rPr>
              <a:t>first_file</a:t>
            </a:r>
            <a:r>
              <a:rPr lang="en-US" sz="2200" dirty="0" smtClean="0">
                <a:solidFill>
                  <a:schemeClr val="accent6"/>
                </a:solidFill>
              </a:rPr>
              <a:t> and </a:t>
            </a:r>
            <a:r>
              <a:rPr lang="en-US" sz="2200" dirty="0" err="1" smtClean="0">
                <a:solidFill>
                  <a:schemeClr val="accent6"/>
                </a:solidFill>
              </a:rPr>
              <a:t>second_file</a:t>
            </a:r>
            <a:r>
              <a:rPr lang="en-US" sz="2200" dirty="0" smtClean="0">
                <a:solidFill>
                  <a:schemeClr val="accent6"/>
                </a:solidFill>
              </a:rPr>
              <a:t>.</a:t>
            </a:r>
            <a:br>
              <a:rPr lang="en-US" sz="2200" dirty="0" smtClean="0">
                <a:solidFill>
                  <a:schemeClr val="accent6"/>
                </a:solidFill>
              </a:rPr>
            </a:br>
            <a:r>
              <a:rPr lang="en-US" sz="2200" dirty="0" smtClean="0">
                <a:solidFill>
                  <a:schemeClr val="accent6"/>
                </a:solidFill>
              </a:rPr>
              <a:t>2. Create a </a:t>
            </a:r>
            <a:r>
              <a:rPr lang="en-US" sz="2200" dirty="0" err="1" smtClean="0">
                <a:solidFill>
                  <a:schemeClr val="accent6"/>
                </a:solidFill>
              </a:rPr>
              <a:t>symlink</a:t>
            </a:r>
            <a:r>
              <a:rPr lang="en-US" sz="2200" dirty="0" smtClean="0">
                <a:solidFill>
                  <a:schemeClr val="accent6"/>
                </a:solidFill>
              </a:rPr>
              <a:t> to </a:t>
            </a:r>
            <a:r>
              <a:rPr lang="en-US" sz="2200" dirty="0" err="1" smtClean="0">
                <a:solidFill>
                  <a:schemeClr val="accent6"/>
                </a:solidFill>
              </a:rPr>
              <a:t>first_file</a:t>
            </a:r>
            <a:r>
              <a:rPr lang="en-US" sz="2200" dirty="0" smtClean="0">
                <a:solidFill>
                  <a:schemeClr val="accent6"/>
                </a:solidFill>
              </a:rPr>
              <a:t>.</a:t>
            </a:r>
            <a:br>
              <a:rPr lang="en-US" sz="2200" dirty="0" smtClean="0">
                <a:solidFill>
                  <a:schemeClr val="accent6"/>
                </a:solidFill>
              </a:rPr>
            </a:br>
            <a:r>
              <a:rPr lang="en-US" sz="2200" dirty="0" smtClean="0">
                <a:solidFill>
                  <a:schemeClr val="accent6"/>
                </a:solidFill>
              </a:rPr>
              <a:t>3. Get the output of ‘</a:t>
            </a:r>
            <a:r>
              <a:rPr lang="en-US" sz="2200" dirty="0" smtClean="0">
                <a:solidFill>
                  <a:schemeClr val="bg1"/>
                </a:solidFill>
              </a:rPr>
              <a:t>ls –li </a:t>
            </a:r>
            <a:r>
              <a:rPr lang="en-US" sz="2200" dirty="0" err="1" smtClean="0">
                <a:solidFill>
                  <a:schemeClr val="bg1"/>
                </a:solidFill>
              </a:rPr>
              <a:t>first_file</a:t>
            </a:r>
            <a:r>
              <a:rPr lang="en-US" sz="2200" dirty="0" smtClean="0">
                <a:solidFill>
                  <a:schemeClr val="accent6"/>
                </a:solidFill>
              </a:rPr>
              <a:t>’</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4. Get the output of ‘</a:t>
            </a:r>
            <a:r>
              <a:rPr lang="en-US" sz="2200" dirty="0" smtClean="0">
                <a:solidFill>
                  <a:schemeClr val="bg1"/>
                </a:solidFill>
              </a:rPr>
              <a:t>ls –li </a:t>
            </a:r>
            <a:r>
              <a:rPr lang="en-US" sz="2200" dirty="0" err="1" smtClean="0">
                <a:solidFill>
                  <a:schemeClr val="bg1"/>
                </a:solidFill>
              </a:rPr>
              <a:t>newly_soft_link</a:t>
            </a:r>
            <a:r>
              <a:rPr lang="en-US" sz="2200" dirty="0" smtClean="0">
                <a:solidFill>
                  <a:schemeClr val="accent6"/>
                </a:solidFill>
              </a:rPr>
              <a:t>’</a:t>
            </a:r>
            <a:br>
              <a:rPr lang="en-US" sz="2200" dirty="0" smtClean="0">
                <a:solidFill>
                  <a:schemeClr val="accent6"/>
                </a:solidFill>
              </a:rPr>
            </a:br>
            <a:r>
              <a:rPr lang="en-US" sz="2200" dirty="0" smtClean="0">
                <a:solidFill>
                  <a:schemeClr val="accent6"/>
                </a:solidFill>
              </a:rPr>
              <a:t>5. Do you see the pointer ?</a:t>
            </a:r>
            <a:br>
              <a:rPr lang="en-US" sz="2200" dirty="0" smtClean="0">
                <a:solidFill>
                  <a:schemeClr val="accent6"/>
                </a:solidFill>
              </a:rPr>
            </a:br>
            <a:r>
              <a:rPr lang="en-US" sz="2200" dirty="0" smtClean="0">
                <a:solidFill>
                  <a:schemeClr val="accent6"/>
                </a:solidFill>
              </a:rPr>
              <a:t>6. Create a hard link to second file.</a:t>
            </a:r>
            <a:br>
              <a:rPr lang="en-US" sz="2200" dirty="0" smtClean="0">
                <a:solidFill>
                  <a:schemeClr val="accent6"/>
                </a:solidFill>
              </a:rPr>
            </a:br>
            <a:r>
              <a:rPr lang="en-US" sz="2200" dirty="0" smtClean="0">
                <a:solidFill>
                  <a:schemeClr val="accent6"/>
                </a:solidFill>
              </a:rPr>
              <a:t>7. Repeat step 3 and 4.</a:t>
            </a:r>
            <a:br>
              <a:rPr lang="en-US" sz="2200" dirty="0" smtClean="0">
                <a:solidFill>
                  <a:schemeClr val="accent6"/>
                </a:solidFill>
              </a:rPr>
            </a:br>
            <a:r>
              <a:rPr lang="en-US" sz="2200" dirty="0" smtClean="0">
                <a:solidFill>
                  <a:schemeClr val="accent6"/>
                </a:solidFill>
              </a:rPr>
              <a:t>8. Do you see the same number and counter ?</a:t>
            </a:r>
            <a:br>
              <a:rPr lang="en-US" sz="2200" dirty="0" smtClean="0">
                <a:solidFill>
                  <a:schemeClr val="accent6"/>
                </a:solidFill>
              </a:rPr>
            </a:br>
            <a:r>
              <a:rPr lang="en-US" sz="2200" dirty="0" smtClean="0">
                <a:solidFill>
                  <a:schemeClr val="accent6"/>
                </a:solidFill>
              </a:rPr>
              <a:t>9. Remove </a:t>
            </a:r>
            <a:r>
              <a:rPr lang="en-US" sz="2200" dirty="0" err="1" smtClean="0">
                <a:solidFill>
                  <a:schemeClr val="accent6"/>
                </a:solidFill>
              </a:rPr>
              <a:t>second_file</a:t>
            </a:r>
            <a:r>
              <a:rPr lang="en-US" sz="2200" dirty="0" smtClean="0">
                <a:solidFill>
                  <a:schemeClr val="accent6"/>
                </a:solidFill>
              </a:rPr>
              <a:t>, do the new hard link remained ? </a:t>
            </a:r>
            <a:br>
              <a:rPr lang="en-US" sz="2200" dirty="0" smtClean="0">
                <a:solidFill>
                  <a:schemeClr val="accent6"/>
                </a:solidFill>
              </a:rPr>
            </a:br>
            <a:r>
              <a:rPr lang="en-US" sz="2200" dirty="0" smtClean="0">
                <a:solidFill>
                  <a:schemeClr val="accent6"/>
                </a:solidFill>
              </a:rPr>
              <a:t>10. Repeat step 3 for the new hard link. </a:t>
            </a:r>
            <a:endParaRPr lang="en-US" sz="2200" dirty="0">
              <a:solidFill>
                <a:schemeClr val="accent6"/>
              </a:solidFill>
            </a:endParaRPr>
          </a:p>
        </p:txBody>
      </p:sp>
    </p:spTree>
    <p:extLst>
      <p:ext uri="{BB962C8B-B14F-4D97-AF65-F5344CB8AC3E}">
        <p14:creationId xmlns:p14="http://schemas.microsoft.com/office/powerpoint/2010/main" val="387819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Archiving and Compression.</a:t>
            </a:r>
            <a:endParaRPr lang="en-US" dirty="0">
              <a:solidFill>
                <a:schemeClr val="accent6"/>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solidFill>
                  <a:schemeClr val="accent6"/>
                </a:solidFill>
              </a:rPr>
              <a:t>tar =&gt; saves many files together into a single archive, and can restore individual files from archive.</a:t>
            </a:r>
          </a:p>
          <a:p>
            <a:pPr marL="0" indent="0">
              <a:buNone/>
            </a:pPr>
            <a:endParaRPr lang="en-US" dirty="0">
              <a:solidFill>
                <a:schemeClr val="accent6"/>
              </a:solidFill>
            </a:endParaRPr>
          </a:p>
          <a:p>
            <a:pPr marL="0" indent="0">
              <a:buNone/>
            </a:pPr>
            <a:r>
              <a:rPr lang="en-US" dirty="0" smtClean="0">
                <a:solidFill>
                  <a:schemeClr val="accent6"/>
                </a:solidFill>
              </a:rPr>
              <a:t>Example:</a:t>
            </a:r>
          </a:p>
          <a:p>
            <a:pPr marL="0" indent="0">
              <a:buNone/>
            </a:pPr>
            <a:r>
              <a:rPr lang="en-US" dirty="0" smtClean="0">
                <a:solidFill>
                  <a:schemeClr val="accent1">
                    <a:lumMod val="20000"/>
                    <a:lumOff val="80000"/>
                  </a:schemeClr>
                </a:solidFill>
              </a:rPr>
              <a:t>tar –</a:t>
            </a:r>
            <a:r>
              <a:rPr lang="en-US" dirty="0" err="1" smtClean="0">
                <a:solidFill>
                  <a:schemeClr val="accent1">
                    <a:lumMod val="20000"/>
                    <a:lumOff val="80000"/>
                  </a:schemeClr>
                </a:solidFill>
              </a:rPr>
              <a:t>cf</a:t>
            </a:r>
            <a:r>
              <a:rPr lang="en-US" dirty="0" smtClean="0">
                <a:solidFill>
                  <a:schemeClr val="accent1">
                    <a:lumMod val="20000"/>
                    <a:lumOff val="80000"/>
                  </a:schemeClr>
                </a:solidFill>
              </a:rPr>
              <a:t> archivename.tar /files-you-want-to-archive</a:t>
            </a:r>
            <a:r>
              <a:rPr lang="en-US" dirty="0" smtClean="0">
                <a:solidFill>
                  <a:schemeClr val="accent6"/>
                </a:solidFill>
              </a:rPr>
              <a:t>;</a:t>
            </a:r>
          </a:p>
          <a:p>
            <a:pPr marL="0" indent="0">
              <a:buNone/>
            </a:pPr>
            <a:r>
              <a:rPr lang="en-US" dirty="0">
                <a:solidFill>
                  <a:schemeClr val="accent6"/>
                </a:solidFill>
              </a:rPr>
              <a:t> </a:t>
            </a:r>
            <a:r>
              <a:rPr lang="en-US" dirty="0" smtClean="0">
                <a:solidFill>
                  <a:schemeClr val="bg1"/>
                </a:solidFill>
              </a:rPr>
              <a:t>tar –</a:t>
            </a:r>
            <a:r>
              <a:rPr lang="en-US" dirty="0" err="1" smtClean="0">
                <a:solidFill>
                  <a:schemeClr val="bg1"/>
                </a:solidFill>
              </a:rPr>
              <a:t>cf</a:t>
            </a:r>
            <a:r>
              <a:rPr lang="en-US" dirty="0" smtClean="0">
                <a:solidFill>
                  <a:schemeClr val="bg1"/>
                </a:solidFill>
              </a:rPr>
              <a:t> /root/homes.tar /home</a:t>
            </a:r>
            <a:r>
              <a:rPr lang="en-US" dirty="0" smtClean="0">
                <a:solidFill>
                  <a:schemeClr val="accent6"/>
                </a:solidFill>
              </a:rPr>
              <a:t>;</a:t>
            </a:r>
          </a:p>
          <a:p>
            <a:pPr marL="0" indent="0">
              <a:buNone/>
            </a:pPr>
            <a:r>
              <a:rPr lang="en-US" dirty="0">
                <a:solidFill>
                  <a:schemeClr val="accent6"/>
                </a:solidFill>
              </a:rPr>
              <a:t>Y</a:t>
            </a:r>
            <a:r>
              <a:rPr lang="en-US" dirty="0" smtClean="0">
                <a:solidFill>
                  <a:schemeClr val="accent6"/>
                </a:solidFill>
              </a:rPr>
              <a:t>ou could add </a:t>
            </a:r>
            <a:r>
              <a:rPr lang="en-US" dirty="0" smtClean="0">
                <a:solidFill>
                  <a:schemeClr val="accent1">
                    <a:lumMod val="20000"/>
                    <a:lumOff val="80000"/>
                  </a:schemeClr>
                </a:solidFill>
              </a:rPr>
              <a:t>‘-v</a:t>
            </a:r>
            <a:r>
              <a:rPr lang="en-US" dirty="0" smtClean="0">
                <a:solidFill>
                  <a:schemeClr val="accent6"/>
                </a:solidFill>
              </a:rPr>
              <a:t>’ for verbose.</a:t>
            </a:r>
          </a:p>
          <a:p>
            <a:endParaRPr lang="en-US" dirty="0">
              <a:solidFill>
                <a:schemeClr val="accent6"/>
              </a:solidFill>
            </a:endParaRPr>
          </a:p>
          <a:p>
            <a:pPr marL="0" indent="0">
              <a:buNone/>
            </a:pPr>
            <a:r>
              <a:rPr lang="en-US" dirty="0" smtClean="0">
                <a:solidFill>
                  <a:schemeClr val="accent6"/>
                </a:solidFill>
              </a:rPr>
              <a:t>Restoring from an archive:</a:t>
            </a:r>
          </a:p>
          <a:p>
            <a:pPr marL="0" indent="0">
              <a:buNone/>
            </a:pPr>
            <a:r>
              <a:rPr lang="en-US" dirty="0" smtClean="0">
                <a:solidFill>
                  <a:schemeClr val="tx2">
                    <a:lumMod val="20000"/>
                    <a:lumOff val="80000"/>
                  </a:schemeClr>
                </a:solidFill>
              </a:rPr>
              <a:t>tar –</a:t>
            </a:r>
            <a:r>
              <a:rPr lang="en-US" dirty="0" err="1" smtClean="0">
                <a:solidFill>
                  <a:schemeClr val="tx2">
                    <a:lumMod val="20000"/>
                    <a:lumOff val="80000"/>
                  </a:schemeClr>
                </a:solidFill>
              </a:rPr>
              <a:t>xvf</a:t>
            </a:r>
            <a:r>
              <a:rPr lang="en-US" dirty="0" smtClean="0">
                <a:solidFill>
                  <a:schemeClr val="tx2">
                    <a:lumMod val="20000"/>
                    <a:lumOff val="80000"/>
                  </a:schemeClr>
                </a:solidFill>
              </a:rPr>
              <a:t> /</a:t>
            </a:r>
            <a:r>
              <a:rPr lang="en-US" dirty="0" err="1" smtClean="0">
                <a:solidFill>
                  <a:schemeClr val="tx2">
                    <a:lumMod val="20000"/>
                    <a:lumOff val="80000"/>
                  </a:schemeClr>
                </a:solidFill>
              </a:rPr>
              <a:t>archivename</a:t>
            </a:r>
            <a:r>
              <a:rPr lang="en-US" dirty="0" smtClean="0">
                <a:solidFill>
                  <a:schemeClr val="accent6"/>
                </a:solidFill>
              </a:rPr>
              <a:t>; add </a:t>
            </a:r>
            <a:r>
              <a:rPr lang="en-US" dirty="0" smtClean="0">
                <a:solidFill>
                  <a:schemeClr val="tx2">
                    <a:lumMod val="20000"/>
                    <a:lumOff val="80000"/>
                  </a:schemeClr>
                </a:solidFill>
              </a:rPr>
              <a:t>–C /</a:t>
            </a:r>
            <a:r>
              <a:rPr lang="en-US" dirty="0" err="1" smtClean="0">
                <a:solidFill>
                  <a:schemeClr val="tx2">
                    <a:lumMod val="20000"/>
                    <a:lumOff val="80000"/>
                  </a:schemeClr>
                </a:solidFill>
              </a:rPr>
              <a:t>target_dir</a:t>
            </a:r>
            <a:r>
              <a:rPr lang="en-US" dirty="0" smtClean="0">
                <a:solidFill>
                  <a:schemeClr val="tx2">
                    <a:lumMod val="20000"/>
                    <a:lumOff val="80000"/>
                  </a:schemeClr>
                </a:solidFill>
              </a:rPr>
              <a:t> </a:t>
            </a:r>
            <a:r>
              <a:rPr lang="en-US" dirty="0" smtClean="0">
                <a:solidFill>
                  <a:schemeClr val="accent6"/>
                </a:solidFill>
              </a:rPr>
              <a:t>to specify the target directory where u want to extract the file.</a:t>
            </a:r>
            <a:endParaRPr lang="en-US" dirty="0">
              <a:solidFill>
                <a:schemeClr val="accent6"/>
              </a:solidFill>
            </a:endParaRPr>
          </a:p>
          <a:p>
            <a:pPr marL="0" indent="0">
              <a:buNone/>
            </a:pPr>
            <a:endParaRPr lang="en-US" dirty="0" smtClean="0">
              <a:solidFill>
                <a:schemeClr val="accent6"/>
              </a:solidFill>
            </a:endParaRPr>
          </a:p>
        </p:txBody>
      </p:sp>
    </p:spTree>
    <p:extLst>
      <p:ext uri="{BB962C8B-B14F-4D97-AF65-F5344CB8AC3E}">
        <p14:creationId xmlns:p14="http://schemas.microsoft.com/office/powerpoint/2010/main" val="3400554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430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Compression</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3100" dirty="0" smtClean="0">
                <a:solidFill>
                  <a:schemeClr val="accent6"/>
                </a:solidFill>
              </a:rPr>
              <a:t>Allows you to make files take less disk</a:t>
            </a:r>
            <a:br>
              <a:rPr lang="en-US" sz="3100" dirty="0" smtClean="0">
                <a:solidFill>
                  <a:schemeClr val="accent6"/>
                </a:solidFill>
              </a:rPr>
            </a:br>
            <a:r>
              <a:rPr lang="en-US" sz="3100" dirty="0" smtClean="0">
                <a:solidFill>
                  <a:schemeClr val="accent6"/>
                </a:solidFill>
              </a:rPr>
              <a:t> space by taking out the redundancy.</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Compression utilities: </a:t>
            </a:r>
            <a:r>
              <a:rPr lang="en-US" sz="3100" dirty="0" err="1" smtClean="0">
                <a:solidFill>
                  <a:schemeClr val="accent6"/>
                </a:solidFill>
              </a:rPr>
              <a:t>gzip</a:t>
            </a:r>
            <a:r>
              <a:rPr lang="en-US" sz="3100" dirty="0" smtClean="0">
                <a:solidFill>
                  <a:schemeClr val="accent6"/>
                </a:solidFill>
              </a:rPr>
              <a:t> and bzip2.</a:t>
            </a:r>
            <a:br>
              <a:rPr lang="en-US" sz="3100" dirty="0" smtClean="0">
                <a:solidFill>
                  <a:schemeClr val="accent6"/>
                </a:solidFill>
              </a:rPr>
            </a:br>
            <a:r>
              <a:rPr lang="en-US" sz="3100" dirty="0" smtClean="0">
                <a:solidFill>
                  <a:schemeClr val="accent6"/>
                </a:solidFill>
              </a:rPr>
              <a:t>After creating the archive, it had to be compressed.</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Example =&gt; </a:t>
            </a:r>
            <a:r>
              <a:rPr lang="en-US" sz="3100" dirty="0" err="1" smtClean="0">
                <a:solidFill>
                  <a:schemeClr val="accent6"/>
                </a:solidFill>
              </a:rPr>
              <a:t>gzip</a:t>
            </a:r>
            <a:r>
              <a:rPr lang="en-US" sz="3100" dirty="0" smtClean="0">
                <a:solidFill>
                  <a:schemeClr val="accent6"/>
                </a:solidFill>
              </a:rPr>
              <a:t> home.tar</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You could include the –z (</a:t>
            </a:r>
            <a:r>
              <a:rPr lang="en-US" sz="3100" dirty="0" err="1" smtClean="0">
                <a:solidFill>
                  <a:schemeClr val="accent6"/>
                </a:solidFill>
              </a:rPr>
              <a:t>gzip</a:t>
            </a:r>
            <a:r>
              <a:rPr lang="en-US" sz="3100" dirty="0" smtClean="0">
                <a:solidFill>
                  <a:schemeClr val="accent6"/>
                </a:solidFill>
              </a:rPr>
              <a:t>) or j (bzip2) options while creating the archive with tar.</a:t>
            </a:r>
            <a:br>
              <a:rPr lang="en-US" sz="3100" dirty="0" smtClean="0">
                <a:solidFill>
                  <a:schemeClr val="accent6"/>
                </a:solidFill>
              </a:rPr>
            </a:br>
            <a:r>
              <a:rPr lang="en-US" sz="2700" dirty="0" smtClean="0">
                <a:solidFill>
                  <a:schemeClr val="tx2">
                    <a:lumMod val="20000"/>
                    <a:lumOff val="80000"/>
                  </a:schemeClr>
                </a:solidFill>
              </a:rPr>
              <a:t>tar </a:t>
            </a:r>
            <a:r>
              <a:rPr lang="en-US" sz="2700" dirty="0" err="1" smtClean="0">
                <a:solidFill>
                  <a:schemeClr val="tx2">
                    <a:lumMod val="20000"/>
                    <a:lumOff val="80000"/>
                  </a:schemeClr>
                </a:solidFill>
              </a:rPr>
              <a:t>cvzf</a:t>
            </a:r>
            <a:r>
              <a:rPr lang="en-US" sz="2700" dirty="0" smtClean="0">
                <a:solidFill>
                  <a:schemeClr val="tx2">
                    <a:lumMod val="20000"/>
                    <a:lumOff val="80000"/>
                  </a:schemeClr>
                </a:solidFill>
              </a:rPr>
              <a:t> archive_compressed.tar.gz  /home/</a:t>
            </a:r>
            <a:r>
              <a:rPr lang="en-US" sz="2700" dirty="0" err="1" smtClean="0">
                <a:solidFill>
                  <a:schemeClr val="tx2">
                    <a:lumMod val="20000"/>
                    <a:lumOff val="80000"/>
                  </a:schemeClr>
                </a:solidFill>
              </a:rPr>
              <a:t>to_destination</a:t>
            </a:r>
            <a:r>
              <a:rPr lang="en-US" sz="2700" dirty="0" smtClean="0">
                <a:solidFill>
                  <a:schemeClr val="tx2">
                    <a:lumMod val="20000"/>
                    <a:lumOff val="80000"/>
                  </a:schemeClr>
                </a:solidFill>
              </a:rPr>
              <a:t/>
            </a:r>
            <a:br>
              <a:rPr lang="en-US" sz="2700" dirty="0" smtClean="0">
                <a:solidFill>
                  <a:schemeClr val="tx2">
                    <a:lumMod val="20000"/>
                    <a:lumOff val="80000"/>
                  </a:schemeClr>
                </a:solidFill>
              </a:rPr>
            </a:br>
            <a:r>
              <a:rPr lang="en-US" sz="2700" dirty="0" smtClean="0">
                <a:solidFill>
                  <a:schemeClr val="tx2">
                    <a:lumMod val="20000"/>
                    <a:lumOff val="80000"/>
                  </a:schemeClr>
                </a:solidFill>
              </a:rPr>
              <a:t/>
            </a:r>
            <a:br>
              <a:rPr lang="en-US" sz="2700" dirty="0" smtClean="0">
                <a:solidFill>
                  <a:schemeClr val="tx2">
                    <a:lumMod val="20000"/>
                    <a:lumOff val="80000"/>
                  </a:schemeClr>
                </a:solidFill>
              </a:rPr>
            </a:br>
            <a:r>
              <a:rPr lang="en-US" sz="2700" dirty="0">
                <a:solidFill>
                  <a:schemeClr val="accent6"/>
                </a:solidFill>
              </a:rPr>
              <a:t/>
            </a:r>
            <a:br>
              <a:rPr lang="en-US" sz="2700" dirty="0">
                <a:solidFill>
                  <a:schemeClr val="accent6"/>
                </a:solidFill>
              </a:rPr>
            </a:br>
            <a:endParaRPr lang="en-US" sz="2700" dirty="0">
              <a:solidFill>
                <a:schemeClr val="accent6"/>
              </a:solidFill>
            </a:endParaRPr>
          </a:p>
        </p:txBody>
      </p:sp>
    </p:spTree>
    <p:extLst>
      <p:ext uri="{BB962C8B-B14F-4D97-AF65-F5344CB8AC3E}">
        <p14:creationId xmlns:p14="http://schemas.microsoft.com/office/powerpoint/2010/main" val="2883239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sz="3100" dirty="0" smtClean="0">
                <a:solidFill>
                  <a:srgbClr val="FF0000"/>
                </a:solidFill>
              </a:rPr>
              <a:t>Homework:</a:t>
            </a:r>
            <a:r>
              <a:rPr lang="en-US" sz="3100" dirty="0" smtClean="0">
                <a:solidFill>
                  <a:schemeClr val="bg1"/>
                </a:solidFill>
              </a:rPr>
              <a:t/>
            </a:r>
            <a:br>
              <a:rPr lang="en-US" sz="3100" dirty="0" smtClean="0">
                <a:solidFill>
                  <a:schemeClr val="bg1"/>
                </a:solidFill>
              </a:rPr>
            </a:br>
            <a:r>
              <a:rPr lang="en-US" sz="3100" dirty="0" smtClean="0">
                <a:solidFill>
                  <a:schemeClr val="bg1"/>
                </a:solidFill>
              </a:rPr>
              <a:t>1. Create a file and rename it to ‘renamed’</a:t>
            </a:r>
            <a:br>
              <a:rPr lang="en-US" sz="3100" dirty="0" smtClean="0">
                <a:solidFill>
                  <a:schemeClr val="bg1"/>
                </a:solidFill>
              </a:rPr>
            </a:br>
            <a:r>
              <a:rPr lang="en-US" sz="3100" dirty="0" smtClean="0">
                <a:solidFill>
                  <a:schemeClr val="bg1"/>
                </a:solidFill>
              </a:rPr>
              <a:t>2. Make 3 hard links to it.</a:t>
            </a:r>
            <a:br>
              <a:rPr lang="en-US" sz="3100" dirty="0" smtClean="0">
                <a:solidFill>
                  <a:schemeClr val="bg1"/>
                </a:solidFill>
              </a:rPr>
            </a:br>
            <a:r>
              <a:rPr lang="en-US" sz="3100" dirty="0" smtClean="0">
                <a:solidFill>
                  <a:schemeClr val="bg1"/>
                </a:solidFill>
              </a:rPr>
              <a:t>3. List the </a:t>
            </a:r>
            <a:r>
              <a:rPr lang="en-US" sz="3100" dirty="0" err="1" smtClean="0">
                <a:solidFill>
                  <a:schemeClr val="bg1"/>
                </a:solidFill>
              </a:rPr>
              <a:t>inode</a:t>
            </a:r>
            <a:r>
              <a:rPr lang="en-US" sz="3100" dirty="0" smtClean="0">
                <a:solidFill>
                  <a:schemeClr val="bg1"/>
                </a:solidFill>
              </a:rPr>
              <a:t> number and redirect it to /</a:t>
            </a:r>
            <a:r>
              <a:rPr lang="en-US" sz="3100" dirty="0" err="1" smtClean="0">
                <a:solidFill>
                  <a:schemeClr val="bg1"/>
                </a:solidFill>
              </a:rPr>
              <a:t>tmp</a:t>
            </a:r>
            <a:r>
              <a:rPr lang="en-US" sz="3100" dirty="0" smtClean="0">
                <a:solidFill>
                  <a:schemeClr val="bg1"/>
                </a:solidFill>
              </a:rPr>
              <a:t>/</a:t>
            </a:r>
            <a:r>
              <a:rPr lang="en-US" sz="3100" dirty="0" err="1" smtClean="0">
                <a:solidFill>
                  <a:schemeClr val="bg1"/>
                </a:solidFill>
              </a:rPr>
              <a:t>inodeinfo</a:t>
            </a:r>
            <a:r>
              <a:rPr lang="en-US" sz="3100" dirty="0" smtClean="0">
                <a:solidFill>
                  <a:schemeClr val="bg1"/>
                </a:solidFill>
              </a:rPr>
              <a:t/>
            </a:r>
            <a:br>
              <a:rPr lang="en-US" sz="3100" dirty="0" smtClean="0">
                <a:solidFill>
                  <a:schemeClr val="bg1"/>
                </a:solidFill>
              </a:rPr>
            </a:br>
            <a:r>
              <a:rPr lang="en-US" sz="3100" dirty="0" smtClean="0">
                <a:solidFill>
                  <a:schemeClr val="bg1"/>
                </a:solidFill>
              </a:rPr>
              <a:t>4. Remove all above files.</a:t>
            </a:r>
            <a:br>
              <a:rPr lang="en-US" sz="3100" dirty="0" smtClean="0">
                <a:solidFill>
                  <a:schemeClr val="bg1"/>
                </a:solidFill>
              </a:rPr>
            </a:br>
            <a:r>
              <a:rPr lang="en-US" sz="3100" dirty="0" smtClean="0">
                <a:solidFill>
                  <a:schemeClr val="bg1"/>
                </a:solidFill>
              </a:rPr>
              <a:t>5. Create a compressed archive of your /</a:t>
            </a:r>
            <a:r>
              <a:rPr lang="en-US" sz="3100" dirty="0" err="1" smtClean="0">
                <a:solidFill>
                  <a:schemeClr val="bg1"/>
                </a:solidFill>
              </a:rPr>
              <a:t>etc</a:t>
            </a:r>
            <a:r>
              <a:rPr lang="en-US" sz="3100" dirty="0">
                <a:solidFill>
                  <a:schemeClr val="bg1"/>
                </a:solidFill>
              </a:rPr>
              <a:t> </a:t>
            </a:r>
            <a:r>
              <a:rPr lang="en-US" sz="3100" dirty="0" smtClean="0">
                <a:solidFill>
                  <a:schemeClr val="bg1"/>
                </a:solidFill>
              </a:rPr>
              <a:t>directory.</a:t>
            </a:r>
            <a:br>
              <a:rPr lang="en-US" sz="3100" dirty="0" smtClean="0">
                <a:solidFill>
                  <a:schemeClr val="bg1"/>
                </a:solidFill>
              </a:rPr>
            </a:br>
            <a:r>
              <a:rPr lang="en-US" sz="3100" dirty="0" smtClean="0">
                <a:solidFill>
                  <a:schemeClr val="bg1"/>
                </a:solidFill>
              </a:rPr>
              <a:t>6. How big is that archive? How did you find out ?</a:t>
            </a:r>
            <a:br>
              <a:rPr lang="en-US" sz="3100" dirty="0" smtClean="0">
                <a:solidFill>
                  <a:schemeClr val="bg1"/>
                </a:solidFill>
              </a:rPr>
            </a:br>
            <a:r>
              <a:rPr lang="en-US" sz="3100" dirty="0" smtClean="0">
                <a:solidFill>
                  <a:schemeClr val="bg1"/>
                </a:solidFill>
              </a:rPr>
              <a:t>7. What does the ‘du’ command do ? </a:t>
            </a:r>
            <a:br>
              <a:rPr lang="en-US" sz="3100" dirty="0" smtClean="0">
                <a:solidFill>
                  <a:schemeClr val="bg1"/>
                </a:solidFill>
              </a:rPr>
            </a:br>
            <a:r>
              <a:rPr lang="en-US" sz="3100" dirty="0" smtClean="0">
                <a:solidFill>
                  <a:schemeClr val="bg1"/>
                </a:solidFill>
              </a:rPr>
              <a:t>8. Compare ‘du’ vs ‘</a:t>
            </a:r>
            <a:r>
              <a:rPr lang="en-US" sz="3100" dirty="0" err="1" smtClean="0">
                <a:solidFill>
                  <a:schemeClr val="bg1"/>
                </a:solidFill>
              </a:rPr>
              <a:t>df</a:t>
            </a:r>
            <a:r>
              <a:rPr lang="en-US" sz="3100" dirty="0" smtClean="0">
                <a:solidFill>
                  <a:schemeClr val="bg1"/>
                </a:solidFill>
              </a:rPr>
              <a:t>’.</a:t>
            </a:r>
            <a:endParaRPr lang="en-US" sz="3100" dirty="0">
              <a:solidFill>
                <a:schemeClr val="bg1"/>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1484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3600" dirty="0" smtClean="0">
                <a:solidFill>
                  <a:schemeClr val="accent6"/>
                </a:solidFill>
              </a:rPr>
              <a:t>The ‘</a:t>
            </a:r>
            <a:r>
              <a:rPr lang="en-US" sz="3600" dirty="0" smtClean="0">
                <a:solidFill>
                  <a:schemeClr val="bg1"/>
                </a:solidFill>
              </a:rPr>
              <a:t>/</a:t>
            </a:r>
            <a:r>
              <a:rPr lang="en-US" sz="3600" dirty="0" smtClean="0">
                <a:solidFill>
                  <a:schemeClr val="accent6"/>
                </a:solidFill>
              </a:rPr>
              <a:t>’ character is also used as a directory separator in file names. For example, ’</a:t>
            </a:r>
            <a:r>
              <a:rPr lang="en-US" sz="3600" dirty="0" err="1" smtClean="0">
                <a:solidFill>
                  <a:schemeClr val="bg1"/>
                </a:solidFill>
              </a:rPr>
              <a:t>etc</a:t>
            </a:r>
            <a:r>
              <a:rPr lang="en-US" sz="3600" dirty="0" smtClean="0">
                <a:solidFill>
                  <a:schemeClr val="accent6"/>
                </a:solidFill>
              </a:rPr>
              <a:t>’ is a subdirectory of the ‘</a:t>
            </a:r>
            <a:r>
              <a:rPr lang="en-US" sz="3600" dirty="0" smtClean="0">
                <a:solidFill>
                  <a:schemeClr val="bg1"/>
                </a:solidFill>
              </a:rPr>
              <a:t>/</a:t>
            </a:r>
            <a:r>
              <a:rPr lang="en-US" sz="3600" dirty="0" smtClean="0">
                <a:solidFill>
                  <a:schemeClr val="accent6"/>
                </a:solidFill>
              </a:rPr>
              <a:t>’ directory, we could call it like ‘</a:t>
            </a:r>
            <a:r>
              <a:rPr lang="en-US" sz="3600" dirty="0" smtClean="0">
                <a:solidFill>
                  <a:schemeClr val="bg1"/>
                </a:solidFill>
              </a:rPr>
              <a:t>/</a:t>
            </a:r>
            <a:r>
              <a:rPr lang="en-US" sz="3600" dirty="0" err="1" smtClean="0">
                <a:solidFill>
                  <a:schemeClr val="bg1"/>
                </a:solidFill>
              </a:rPr>
              <a:t>etc</a:t>
            </a:r>
            <a:r>
              <a:rPr lang="en-US" sz="3600" dirty="0" smtClean="0">
                <a:solidFill>
                  <a:schemeClr val="accent6"/>
                </a:solidFill>
              </a:rPr>
              <a:t>’.</a:t>
            </a:r>
            <a:br>
              <a:rPr lang="en-US" sz="3600" dirty="0" smtClean="0">
                <a:solidFill>
                  <a:schemeClr val="accent6"/>
                </a:solidFill>
              </a:rPr>
            </a:br>
            <a:r>
              <a:rPr lang="en-US" sz="3600" dirty="0">
                <a:solidFill>
                  <a:schemeClr val="accent6"/>
                </a:solidFill>
              </a:rPr>
              <a:t/>
            </a:r>
            <a:br>
              <a:rPr lang="en-US" sz="3600" dirty="0">
                <a:solidFill>
                  <a:schemeClr val="accent6"/>
                </a:solidFill>
              </a:rPr>
            </a:br>
            <a:r>
              <a:rPr lang="en-US" sz="3600" dirty="0" smtClean="0">
                <a:solidFill>
                  <a:schemeClr val="accent6"/>
                </a:solidFill>
              </a:rPr>
              <a:t>Subdirectories of ‘</a:t>
            </a:r>
            <a:r>
              <a:rPr lang="en-US" sz="3600" dirty="0" smtClean="0">
                <a:solidFill>
                  <a:schemeClr val="bg1"/>
                </a:solidFill>
              </a:rPr>
              <a:t>/</a:t>
            </a:r>
            <a:r>
              <a:rPr lang="en-US" sz="3600" dirty="0" smtClean="0">
                <a:solidFill>
                  <a:schemeClr val="accent6"/>
                </a:solidFill>
              </a:rPr>
              <a:t>’ are used for standardized purposes to organize files by types and purpose. This makes it easier to find files. For example, in the root directory, the subdirectory ‘</a:t>
            </a:r>
            <a:r>
              <a:rPr lang="en-US" sz="3600" dirty="0" smtClean="0">
                <a:solidFill>
                  <a:schemeClr val="bg1"/>
                </a:solidFill>
              </a:rPr>
              <a:t>/boot</a:t>
            </a:r>
            <a:r>
              <a:rPr lang="en-US" sz="3600" dirty="0" smtClean="0">
                <a:solidFill>
                  <a:schemeClr val="accent6"/>
                </a:solidFill>
              </a:rPr>
              <a:t>’ is used for storing files needed to boot the system.</a:t>
            </a:r>
            <a:endParaRPr lang="en-US" sz="3600" dirty="0">
              <a:solidFill>
                <a:schemeClr val="accent6"/>
              </a:solidFill>
            </a:endParaRPr>
          </a:p>
        </p:txBody>
      </p:sp>
    </p:spTree>
    <p:extLst>
      <p:ext uri="{BB962C8B-B14F-4D97-AF65-F5344CB8AC3E}">
        <p14:creationId xmlns:p14="http://schemas.microsoft.com/office/powerpoint/2010/main" val="10708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5352281"/>
              </p:ext>
            </p:extLst>
          </p:nvPr>
        </p:nvGraphicFramePr>
        <p:xfrm>
          <a:off x="457200" y="914399"/>
          <a:ext cx="8229600" cy="6365241"/>
        </p:xfrm>
        <a:graphic>
          <a:graphicData uri="http://schemas.openxmlformats.org/drawingml/2006/table">
            <a:tbl>
              <a:tblPr firstRow="1" bandRow="1">
                <a:tableStyleId>{5C22544A-7EE6-4342-B048-85BDC9FD1C3A}</a:tableStyleId>
              </a:tblPr>
              <a:tblGrid>
                <a:gridCol w="4114800"/>
                <a:gridCol w="4114800"/>
              </a:tblGrid>
              <a:tr h="415619">
                <a:tc>
                  <a:txBody>
                    <a:bodyPr/>
                    <a:lstStyle/>
                    <a:p>
                      <a:r>
                        <a:rPr lang="en-US" dirty="0" smtClean="0"/>
                        <a:t>Location</a:t>
                      </a:r>
                      <a:endParaRPr lang="en-US" dirty="0"/>
                    </a:p>
                  </a:txBody>
                  <a:tcPr/>
                </a:tc>
                <a:tc>
                  <a:txBody>
                    <a:bodyPr/>
                    <a:lstStyle/>
                    <a:p>
                      <a:r>
                        <a:rPr lang="en-US" dirty="0" smtClean="0"/>
                        <a:t>Purpose</a:t>
                      </a:r>
                      <a:endParaRPr lang="en-US" dirty="0"/>
                    </a:p>
                  </a:txBody>
                  <a:tcPr/>
                </a:tc>
              </a:tr>
              <a:tr h="1024815">
                <a:tc>
                  <a:txBody>
                    <a:bodyPr/>
                    <a:lstStyle/>
                    <a:p>
                      <a:r>
                        <a:rPr lang="en-US" dirty="0" smtClean="0"/>
                        <a:t>/</a:t>
                      </a:r>
                      <a:r>
                        <a:rPr lang="en-US" dirty="0" err="1" smtClean="0"/>
                        <a:t>usr</a:t>
                      </a:r>
                      <a:endParaRPr lang="en-US" dirty="0"/>
                    </a:p>
                  </a:txBody>
                  <a:tcPr/>
                </a:tc>
                <a:tc>
                  <a:txBody>
                    <a:bodyPr/>
                    <a:lstStyle/>
                    <a:p>
                      <a:r>
                        <a:rPr lang="en-US" dirty="0" smtClean="0"/>
                        <a:t>Installed software, shared</a:t>
                      </a:r>
                      <a:r>
                        <a:rPr lang="en-US" baseline="0" dirty="0" smtClean="0"/>
                        <a:t> libraries, /</a:t>
                      </a:r>
                      <a:r>
                        <a:rPr lang="en-US" baseline="0" dirty="0" err="1" smtClean="0"/>
                        <a:t>usr</a:t>
                      </a:r>
                      <a:r>
                        <a:rPr lang="en-US" baseline="0" dirty="0" smtClean="0"/>
                        <a:t>/bin (user commands), /</a:t>
                      </a:r>
                      <a:r>
                        <a:rPr lang="en-US" baseline="0" dirty="0" err="1" smtClean="0"/>
                        <a:t>usr</a:t>
                      </a:r>
                      <a:r>
                        <a:rPr lang="en-US" baseline="0" dirty="0" smtClean="0"/>
                        <a:t>/</a:t>
                      </a:r>
                      <a:r>
                        <a:rPr lang="en-US" baseline="0" dirty="0" err="1" smtClean="0"/>
                        <a:t>sbin</a:t>
                      </a:r>
                      <a:r>
                        <a:rPr lang="en-US" baseline="0" dirty="0" smtClean="0"/>
                        <a:t> (system administration commands)</a:t>
                      </a:r>
                      <a:endParaRPr lang="en-US" dirty="0"/>
                    </a:p>
                  </a:txBody>
                  <a:tcPr/>
                </a:tc>
              </a:tr>
              <a:tr h="415619">
                <a:tc>
                  <a:txBody>
                    <a:bodyPr/>
                    <a:lstStyle/>
                    <a:p>
                      <a:r>
                        <a:rPr lang="en-US" dirty="0" smtClean="0"/>
                        <a:t>/</a:t>
                      </a:r>
                      <a:r>
                        <a:rPr lang="en-US" dirty="0" err="1" smtClean="0"/>
                        <a:t>etc</a:t>
                      </a:r>
                      <a:endParaRPr lang="en-US" dirty="0"/>
                    </a:p>
                  </a:txBody>
                  <a:tcPr/>
                </a:tc>
                <a:tc>
                  <a:txBody>
                    <a:bodyPr/>
                    <a:lstStyle/>
                    <a:p>
                      <a:r>
                        <a:rPr lang="en-US" dirty="0" smtClean="0"/>
                        <a:t>Configuration files </a:t>
                      </a:r>
                      <a:endParaRPr lang="en-US" dirty="0"/>
                    </a:p>
                  </a:txBody>
                  <a:tcPr/>
                </a:tc>
              </a:tr>
              <a:tr h="1332260">
                <a:tc>
                  <a:txBody>
                    <a:bodyPr/>
                    <a:lstStyle/>
                    <a:p>
                      <a:r>
                        <a:rPr lang="en-US" dirty="0" smtClean="0"/>
                        <a:t>/</a:t>
                      </a:r>
                      <a:r>
                        <a:rPr lang="en-US" dirty="0" err="1" smtClean="0"/>
                        <a:t>var</a:t>
                      </a:r>
                      <a:endParaRPr lang="en-US" dirty="0"/>
                    </a:p>
                  </a:txBody>
                  <a:tcPr/>
                </a:tc>
                <a:tc>
                  <a:txBody>
                    <a:bodyPr/>
                    <a:lstStyle/>
                    <a:p>
                      <a:r>
                        <a:rPr lang="en-US" dirty="0" smtClean="0"/>
                        <a:t>Variable data specific to the system that should persist between boots. Files that dynamically change ( databases, website content ) may be found under it.</a:t>
                      </a:r>
                      <a:endParaRPr lang="en-US" dirty="0"/>
                    </a:p>
                  </a:txBody>
                  <a:tcPr/>
                </a:tc>
              </a:tr>
              <a:tr h="1024815">
                <a:tc>
                  <a:txBody>
                    <a:bodyPr/>
                    <a:lstStyle/>
                    <a:p>
                      <a:r>
                        <a:rPr lang="en-US" dirty="0" smtClean="0"/>
                        <a:t>/</a:t>
                      </a:r>
                      <a:r>
                        <a:rPr lang="en-US" dirty="0" err="1" smtClean="0"/>
                        <a:t>tmp</a:t>
                      </a:r>
                      <a:endParaRPr lang="en-US" dirty="0"/>
                    </a:p>
                  </a:txBody>
                  <a:tcPr/>
                </a:tc>
                <a:tc>
                  <a:txBody>
                    <a:bodyPr/>
                    <a:lstStyle/>
                    <a:p>
                      <a:r>
                        <a:rPr lang="en-US" dirty="0" smtClean="0"/>
                        <a:t>A world-writable space for temporary</a:t>
                      </a:r>
                      <a:r>
                        <a:rPr lang="en-US" baseline="0" dirty="0" smtClean="0"/>
                        <a:t> files. Files which are more than 10 days old are deleted automatically.</a:t>
                      </a:r>
                      <a:endParaRPr lang="en-US" dirty="0"/>
                    </a:p>
                  </a:txBody>
                  <a:tcPr/>
                </a:tc>
              </a:tr>
              <a:tr h="717371">
                <a:tc>
                  <a:txBody>
                    <a:bodyPr/>
                    <a:lstStyle/>
                    <a:p>
                      <a:r>
                        <a:rPr lang="en-US" dirty="0" smtClean="0"/>
                        <a:t>/boot</a:t>
                      </a:r>
                      <a:endParaRPr lang="en-US" dirty="0"/>
                    </a:p>
                  </a:txBody>
                  <a:tcPr/>
                </a:tc>
                <a:tc>
                  <a:txBody>
                    <a:bodyPr/>
                    <a:lstStyle/>
                    <a:p>
                      <a:r>
                        <a:rPr lang="en-US" dirty="0" smtClean="0"/>
                        <a:t>Files needed in order to start</a:t>
                      </a:r>
                      <a:r>
                        <a:rPr lang="en-US" baseline="0" dirty="0" smtClean="0"/>
                        <a:t> the boot process.</a:t>
                      </a:r>
                      <a:endParaRPr lang="en-US" dirty="0"/>
                    </a:p>
                  </a:txBody>
                  <a:tcPr/>
                </a:tc>
              </a:tr>
              <a:tr h="717371">
                <a:tc>
                  <a:txBody>
                    <a:bodyPr/>
                    <a:lstStyle/>
                    <a:p>
                      <a:r>
                        <a:rPr lang="en-US" dirty="0" smtClean="0"/>
                        <a:t>/dev</a:t>
                      </a:r>
                      <a:endParaRPr lang="en-US" dirty="0"/>
                    </a:p>
                  </a:txBody>
                  <a:tcPr/>
                </a:tc>
                <a:tc>
                  <a:txBody>
                    <a:bodyPr/>
                    <a:lstStyle/>
                    <a:p>
                      <a:r>
                        <a:rPr lang="en-US" dirty="0" smtClean="0"/>
                        <a:t>Special devices files which are used by the system to access hardware</a:t>
                      </a:r>
                      <a:endParaRPr lang="en-US" dirty="0"/>
                    </a:p>
                  </a:txBody>
                  <a:tcPr/>
                </a:tc>
              </a:tr>
              <a:tr h="717371">
                <a:tc>
                  <a:txBody>
                    <a:bodyPr/>
                    <a:lstStyle/>
                    <a:p>
                      <a:r>
                        <a:rPr lang="en-US" dirty="0" smtClean="0"/>
                        <a:t>/home</a:t>
                      </a:r>
                      <a:endParaRPr lang="en-US" dirty="0"/>
                    </a:p>
                  </a:txBody>
                  <a:tcPr/>
                </a:tc>
                <a:tc>
                  <a:txBody>
                    <a:bodyPr/>
                    <a:lstStyle/>
                    <a:p>
                      <a:r>
                        <a:rPr lang="en-US" dirty="0" smtClean="0"/>
                        <a:t>Home directories where</a:t>
                      </a:r>
                      <a:r>
                        <a:rPr lang="en-US" baseline="0" dirty="0" smtClean="0"/>
                        <a:t> users store their personal data and configuration files.</a:t>
                      </a:r>
                      <a:endParaRPr lang="en-US" dirty="0"/>
                    </a:p>
                  </a:txBody>
                  <a:tcPr/>
                </a:tc>
              </a:tr>
            </a:tbl>
          </a:graphicData>
        </a:graphic>
      </p:graphicFrame>
    </p:spTree>
    <p:extLst>
      <p:ext uri="{BB962C8B-B14F-4D97-AF65-F5344CB8AC3E}">
        <p14:creationId xmlns:p14="http://schemas.microsoft.com/office/powerpoint/2010/main" val="1825253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3600" dirty="0" smtClean="0">
                <a:solidFill>
                  <a:schemeClr val="accent6"/>
                </a:solidFill>
              </a:rPr>
              <a:t>In RHEL7, four older directories in ‘</a:t>
            </a:r>
            <a:r>
              <a:rPr lang="en-US" sz="3600" dirty="0" smtClean="0">
                <a:solidFill>
                  <a:schemeClr val="bg1"/>
                </a:solidFill>
              </a:rPr>
              <a:t>/</a:t>
            </a:r>
            <a:r>
              <a:rPr lang="en-US" sz="3600" dirty="0" smtClean="0">
                <a:solidFill>
                  <a:schemeClr val="accent6"/>
                </a:solidFill>
              </a:rPr>
              <a:t>’ now have identical contents as their counterparts located in ‘</a:t>
            </a:r>
            <a:r>
              <a:rPr lang="en-US" sz="3600" dirty="0" smtClean="0">
                <a:solidFill>
                  <a:schemeClr val="bg1"/>
                </a:solidFill>
              </a:rPr>
              <a:t>/</a:t>
            </a:r>
            <a:r>
              <a:rPr lang="en-US" sz="3600" dirty="0" err="1" smtClean="0">
                <a:solidFill>
                  <a:schemeClr val="bg1"/>
                </a:solidFill>
              </a:rPr>
              <a:t>usr</a:t>
            </a:r>
            <a:r>
              <a:rPr lang="en-US" sz="3600" dirty="0" smtClean="0">
                <a:solidFill>
                  <a:schemeClr val="accent6"/>
                </a:solidFill>
              </a:rPr>
              <a:t>’</a:t>
            </a:r>
            <a:br>
              <a:rPr lang="en-US" sz="3600" dirty="0" smtClean="0">
                <a:solidFill>
                  <a:schemeClr val="accent6"/>
                </a:solidFill>
              </a:rPr>
            </a:br>
            <a:r>
              <a:rPr lang="en-US" sz="3600" dirty="0" smtClean="0">
                <a:solidFill>
                  <a:schemeClr val="accent6"/>
                </a:solidFill>
              </a:rPr>
              <a:t>1. </a:t>
            </a:r>
            <a:r>
              <a:rPr lang="en-US" sz="3600" dirty="0" smtClean="0">
                <a:solidFill>
                  <a:schemeClr val="bg1"/>
                </a:solidFill>
              </a:rPr>
              <a:t>/bin</a:t>
            </a:r>
            <a:r>
              <a:rPr lang="en-US" sz="3600" dirty="0" smtClean="0">
                <a:solidFill>
                  <a:schemeClr val="accent6"/>
                </a:solidFill>
              </a:rPr>
              <a:t> and </a:t>
            </a:r>
            <a:r>
              <a:rPr lang="en-US" sz="3600" dirty="0" smtClean="0">
                <a:solidFill>
                  <a:schemeClr val="bg1"/>
                </a:solidFill>
              </a:rPr>
              <a:t>/</a:t>
            </a:r>
            <a:r>
              <a:rPr lang="en-US" sz="3600" dirty="0" err="1" smtClean="0">
                <a:solidFill>
                  <a:schemeClr val="bg1"/>
                </a:solidFill>
              </a:rPr>
              <a:t>usr</a:t>
            </a:r>
            <a:r>
              <a:rPr lang="en-US" sz="3600" dirty="0" smtClean="0">
                <a:solidFill>
                  <a:schemeClr val="bg1"/>
                </a:solidFill>
              </a:rPr>
              <a:t>/bin</a:t>
            </a:r>
            <a:r>
              <a:rPr lang="en-US" sz="3600" dirty="0" smtClean="0">
                <a:solidFill>
                  <a:schemeClr val="accent6"/>
                </a:solidFill>
              </a:rPr>
              <a:t/>
            </a:r>
            <a:br>
              <a:rPr lang="en-US" sz="3600" dirty="0" smtClean="0">
                <a:solidFill>
                  <a:schemeClr val="accent6"/>
                </a:solidFill>
              </a:rPr>
            </a:br>
            <a:r>
              <a:rPr lang="en-US" sz="3600" dirty="0" smtClean="0">
                <a:solidFill>
                  <a:schemeClr val="accent6"/>
                </a:solidFill>
              </a:rPr>
              <a:t>2. </a:t>
            </a:r>
            <a:r>
              <a:rPr lang="en-US" sz="3600" dirty="0" smtClean="0">
                <a:solidFill>
                  <a:schemeClr val="bg1"/>
                </a:solidFill>
              </a:rPr>
              <a:t>/</a:t>
            </a:r>
            <a:r>
              <a:rPr lang="en-US" sz="3600" dirty="0" err="1" smtClean="0">
                <a:solidFill>
                  <a:schemeClr val="bg1"/>
                </a:solidFill>
              </a:rPr>
              <a:t>sbin</a:t>
            </a:r>
            <a:r>
              <a:rPr lang="en-US" sz="3600" dirty="0" smtClean="0">
                <a:solidFill>
                  <a:schemeClr val="bg1"/>
                </a:solidFill>
              </a:rPr>
              <a:t> </a:t>
            </a:r>
            <a:r>
              <a:rPr lang="en-US" sz="3600" dirty="0" smtClean="0">
                <a:solidFill>
                  <a:schemeClr val="accent6"/>
                </a:solidFill>
              </a:rPr>
              <a:t>and </a:t>
            </a:r>
            <a:r>
              <a:rPr lang="en-US" sz="3600" dirty="0" smtClean="0">
                <a:solidFill>
                  <a:schemeClr val="bg1"/>
                </a:solidFill>
              </a:rPr>
              <a:t>/</a:t>
            </a:r>
            <a:r>
              <a:rPr lang="en-US" sz="3600" dirty="0" err="1" smtClean="0">
                <a:solidFill>
                  <a:schemeClr val="bg1"/>
                </a:solidFill>
              </a:rPr>
              <a:t>usr</a:t>
            </a:r>
            <a:r>
              <a:rPr lang="en-US" sz="3600" dirty="0" smtClean="0">
                <a:solidFill>
                  <a:schemeClr val="bg1"/>
                </a:solidFill>
              </a:rPr>
              <a:t>/</a:t>
            </a:r>
            <a:r>
              <a:rPr lang="en-US" sz="3600" dirty="0" err="1" smtClean="0">
                <a:solidFill>
                  <a:schemeClr val="bg1"/>
                </a:solidFill>
              </a:rPr>
              <a:t>sbin</a:t>
            </a:r>
            <a:r>
              <a:rPr lang="en-US" sz="3600" dirty="0" smtClean="0">
                <a:solidFill>
                  <a:schemeClr val="accent6"/>
                </a:solidFill>
              </a:rPr>
              <a:t/>
            </a:r>
            <a:br>
              <a:rPr lang="en-US" sz="3600" dirty="0" smtClean="0">
                <a:solidFill>
                  <a:schemeClr val="accent6"/>
                </a:solidFill>
              </a:rPr>
            </a:br>
            <a:r>
              <a:rPr lang="en-US" sz="3600" dirty="0" smtClean="0">
                <a:solidFill>
                  <a:schemeClr val="accent6"/>
                </a:solidFill>
              </a:rPr>
              <a:t>3. </a:t>
            </a:r>
            <a:r>
              <a:rPr lang="en-US" sz="3600" dirty="0" smtClean="0">
                <a:solidFill>
                  <a:schemeClr val="bg1"/>
                </a:solidFill>
              </a:rPr>
              <a:t>/lib </a:t>
            </a:r>
            <a:r>
              <a:rPr lang="en-US" sz="3600" dirty="0" smtClean="0">
                <a:solidFill>
                  <a:schemeClr val="accent6"/>
                </a:solidFill>
              </a:rPr>
              <a:t>and </a:t>
            </a:r>
            <a:r>
              <a:rPr lang="en-US" sz="3600" dirty="0" smtClean="0">
                <a:solidFill>
                  <a:schemeClr val="bg1"/>
                </a:solidFill>
              </a:rPr>
              <a:t>/</a:t>
            </a:r>
            <a:r>
              <a:rPr lang="en-US" sz="3600" dirty="0" err="1" smtClean="0">
                <a:solidFill>
                  <a:schemeClr val="bg1"/>
                </a:solidFill>
              </a:rPr>
              <a:t>usr</a:t>
            </a:r>
            <a:r>
              <a:rPr lang="en-US" sz="3600" dirty="0" smtClean="0">
                <a:solidFill>
                  <a:schemeClr val="bg1"/>
                </a:solidFill>
              </a:rPr>
              <a:t>/lib</a:t>
            </a:r>
            <a:r>
              <a:rPr lang="en-US" sz="3600" dirty="0" smtClean="0">
                <a:solidFill>
                  <a:schemeClr val="accent6"/>
                </a:solidFill>
              </a:rPr>
              <a:t/>
            </a:r>
            <a:br>
              <a:rPr lang="en-US" sz="3600" dirty="0" smtClean="0">
                <a:solidFill>
                  <a:schemeClr val="accent6"/>
                </a:solidFill>
              </a:rPr>
            </a:br>
            <a:r>
              <a:rPr lang="en-US" sz="3600" dirty="0" smtClean="0">
                <a:solidFill>
                  <a:schemeClr val="accent6"/>
                </a:solidFill>
              </a:rPr>
              <a:t>4. </a:t>
            </a:r>
            <a:r>
              <a:rPr lang="en-US" sz="3600" dirty="0" smtClean="0">
                <a:solidFill>
                  <a:schemeClr val="bg1"/>
                </a:solidFill>
              </a:rPr>
              <a:t>/lib64 </a:t>
            </a:r>
            <a:r>
              <a:rPr lang="en-US" sz="3600" dirty="0" smtClean="0">
                <a:solidFill>
                  <a:schemeClr val="accent6"/>
                </a:solidFill>
              </a:rPr>
              <a:t>and </a:t>
            </a:r>
            <a:r>
              <a:rPr lang="en-US" sz="3600" dirty="0" smtClean="0">
                <a:solidFill>
                  <a:schemeClr val="bg1"/>
                </a:solidFill>
              </a:rPr>
              <a:t>/</a:t>
            </a:r>
            <a:r>
              <a:rPr lang="en-US" sz="3600" dirty="0" err="1" smtClean="0">
                <a:solidFill>
                  <a:schemeClr val="bg1"/>
                </a:solidFill>
              </a:rPr>
              <a:t>usr</a:t>
            </a:r>
            <a:r>
              <a:rPr lang="en-US" sz="3600" dirty="0" smtClean="0">
                <a:solidFill>
                  <a:schemeClr val="bg1"/>
                </a:solidFill>
              </a:rPr>
              <a:t>/lib64</a:t>
            </a:r>
            <a:r>
              <a:rPr lang="en-US" sz="3600" dirty="0" smtClean="0">
                <a:solidFill>
                  <a:schemeClr val="accent6"/>
                </a:solidFill>
              </a:rPr>
              <a:t/>
            </a:r>
            <a:br>
              <a:rPr lang="en-US" sz="3600" dirty="0" smtClean="0">
                <a:solidFill>
                  <a:schemeClr val="accent6"/>
                </a:solidFill>
              </a:rPr>
            </a:br>
            <a:r>
              <a:rPr lang="en-US" sz="3600" dirty="0" smtClean="0">
                <a:solidFill>
                  <a:schemeClr val="accent6"/>
                </a:solidFill>
              </a:rPr>
              <a:t/>
            </a:r>
            <a:br>
              <a:rPr lang="en-US" sz="3600" dirty="0" smtClean="0">
                <a:solidFill>
                  <a:schemeClr val="accent6"/>
                </a:solidFill>
              </a:rPr>
            </a:br>
            <a:r>
              <a:rPr lang="en-US" sz="3600" dirty="0" smtClean="0">
                <a:solidFill>
                  <a:schemeClr val="accent6"/>
                </a:solidFill>
              </a:rPr>
              <a:t>In older versions of RHEL, these were distinct directories containing different sets of files.</a:t>
            </a:r>
            <a:endParaRPr lang="en-US" sz="3600" dirty="0"/>
          </a:p>
        </p:txBody>
      </p:sp>
    </p:spTree>
    <p:extLst>
      <p:ext uri="{BB962C8B-B14F-4D97-AF65-F5344CB8AC3E}">
        <p14:creationId xmlns:p14="http://schemas.microsoft.com/office/powerpoint/2010/main" val="116436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rgbClr val="FF0000"/>
                </a:solidFill>
              </a:rPr>
              <a:t>Exercises:</a:t>
            </a:r>
            <a:r>
              <a:rPr lang="en-US" dirty="0" smtClean="0">
                <a:solidFill>
                  <a:schemeClr val="bg1"/>
                </a:solidFill>
              </a:rPr>
              <a:t/>
            </a:r>
            <a:br>
              <a:rPr lang="en-US" dirty="0" smtClean="0">
                <a:solidFill>
                  <a:schemeClr val="bg1"/>
                </a:solidFill>
              </a:rPr>
            </a:br>
            <a:r>
              <a:rPr lang="en-US" sz="1600" dirty="0" smtClean="0">
                <a:solidFill>
                  <a:schemeClr val="accent6"/>
                </a:solidFill>
              </a:rPr>
              <a:t>1. List all files in </a:t>
            </a:r>
            <a:r>
              <a:rPr lang="en-US" sz="1600" dirty="0" smtClean="0">
                <a:solidFill>
                  <a:schemeClr val="bg1"/>
                </a:solidFill>
              </a:rPr>
              <a:t>/boot </a:t>
            </a:r>
            <a:r>
              <a:rPr lang="en-US" sz="1600" dirty="0" smtClean="0">
                <a:solidFill>
                  <a:schemeClr val="accent6"/>
                </a:solidFill>
              </a:rPr>
              <a:t>starting with ‘</a:t>
            </a:r>
            <a:r>
              <a:rPr lang="en-US" sz="1600" dirty="0" err="1" smtClean="0">
                <a:solidFill>
                  <a:schemeClr val="bg1"/>
                </a:solidFill>
              </a:rPr>
              <a:t>vm</a:t>
            </a:r>
            <a:r>
              <a:rPr lang="en-US" sz="1600" dirty="0" smtClean="0">
                <a:solidFill>
                  <a:schemeClr val="accent6"/>
                </a:solidFill>
              </a:rPr>
              <a:t>’, what do u you think are those files ?</a:t>
            </a:r>
            <a:br>
              <a:rPr lang="en-US" sz="1600" dirty="0" smtClean="0">
                <a:solidFill>
                  <a:schemeClr val="accent6"/>
                </a:solidFill>
              </a:rPr>
            </a:br>
            <a:r>
              <a:rPr lang="en-US" sz="1600" dirty="0" smtClean="0">
                <a:solidFill>
                  <a:schemeClr val="accent6"/>
                </a:solidFill>
              </a:rPr>
              <a:t>2. Cat the content of </a:t>
            </a:r>
            <a:r>
              <a:rPr lang="en-US" sz="1600" dirty="0" smtClean="0">
                <a:solidFill>
                  <a:schemeClr val="bg1"/>
                </a:solidFill>
              </a:rPr>
              <a:t>/</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passwd</a:t>
            </a:r>
            <a:r>
              <a:rPr lang="en-US" sz="1600" dirty="0" smtClean="0">
                <a:solidFill>
                  <a:schemeClr val="bg1"/>
                </a:solidFill>
              </a:rPr>
              <a:t>, /</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resolv.conf</a:t>
            </a:r>
            <a:r>
              <a:rPr lang="en-US" sz="1600" dirty="0" smtClean="0">
                <a:solidFill>
                  <a:schemeClr val="accent6"/>
                </a:solidFill>
              </a:rPr>
              <a:t>, what kind of configuration files are those ?</a:t>
            </a:r>
            <a:br>
              <a:rPr lang="en-US" sz="1600" dirty="0" smtClean="0">
                <a:solidFill>
                  <a:schemeClr val="accent6"/>
                </a:solidFill>
              </a:rPr>
            </a:br>
            <a:r>
              <a:rPr lang="en-US" sz="1600" dirty="0" smtClean="0">
                <a:solidFill>
                  <a:schemeClr val="accent6"/>
                </a:solidFill>
              </a:rPr>
              <a:t>3.  Print your home directory. Create a local user and have a look at the hidden files in his home directory.</a:t>
            </a:r>
            <a:br>
              <a:rPr lang="en-US" sz="1600" dirty="0" smtClean="0">
                <a:solidFill>
                  <a:schemeClr val="accent6"/>
                </a:solidFill>
              </a:rPr>
            </a:br>
            <a:r>
              <a:rPr lang="en-US" sz="1600" dirty="0" smtClean="0">
                <a:solidFill>
                  <a:schemeClr val="accent6"/>
                </a:solidFill>
              </a:rPr>
              <a:t>4. Google for ‘</a:t>
            </a:r>
            <a:r>
              <a:rPr lang="en-US" sz="1600" dirty="0" smtClean="0">
                <a:solidFill>
                  <a:schemeClr val="bg1"/>
                </a:solidFill>
              </a:rPr>
              <a:t>proc</a:t>
            </a:r>
            <a:r>
              <a:rPr lang="en-US" sz="1600" dirty="0" smtClean="0">
                <a:solidFill>
                  <a:schemeClr val="accent6"/>
                </a:solidFill>
              </a:rPr>
              <a:t>’ file system, dig deeper into </a:t>
            </a:r>
            <a:r>
              <a:rPr lang="en-US" sz="1600" dirty="0" smtClean="0">
                <a:solidFill>
                  <a:schemeClr val="bg1"/>
                </a:solidFill>
              </a:rPr>
              <a:t>/proc </a:t>
            </a:r>
            <a:r>
              <a:rPr lang="en-US" sz="1600" dirty="0" smtClean="0">
                <a:solidFill>
                  <a:schemeClr val="accent6"/>
                </a:solidFill>
              </a:rPr>
              <a:t>directory.</a:t>
            </a:r>
            <a:r>
              <a:rPr lang="en-US" sz="1600" dirty="0" smtClean="0">
                <a:solidFill>
                  <a:schemeClr val="bg1"/>
                </a:solidFill>
              </a:rPr>
              <a:t/>
            </a:r>
            <a:br>
              <a:rPr lang="en-US" sz="1600" dirty="0" smtClean="0">
                <a:solidFill>
                  <a:schemeClr val="bg1"/>
                </a:solidFill>
              </a:rPr>
            </a:br>
            <a:r>
              <a:rPr lang="en-US" sz="1600" dirty="0" smtClean="0">
                <a:solidFill>
                  <a:schemeClr val="accent6"/>
                </a:solidFill>
              </a:rPr>
              <a:t>5. List the content of </a:t>
            </a:r>
            <a:r>
              <a:rPr lang="en-US" sz="1600" dirty="0" smtClean="0">
                <a:solidFill>
                  <a:schemeClr val="bg1"/>
                </a:solidFill>
              </a:rPr>
              <a:t>/dev</a:t>
            </a:r>
            <a:r>
              <a:rPr lang="en-US" sz="1600" dirty="0" smtClean="0">
                <a:solidFill>
                  <a:schemeClr val="accent6"/>
                </a:solidFill>
              </a:rPr>
              <a:t>, pay attention to each first letter of the file permissions rows.</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bg1"/>
                </a:solidFill>
              </a:rPr>
              <a:t/>
            </a:r>
            <a:br>
              <a:rPr lang="en-US" sz="1600" dirty="0">
                <a:solidFill>
                  <a:schemeClr val="bg1"/>
                </a:solidFill>
              </a:rPr>
            </a:br>
            <a:r>
              <a:rPr lang="en-US" sz="1600" dirty="0" smtClean="0">
                <a:solidFill>
                  <a:schemeClr val="bg1"/>
                </a:solidFill>
              </a:rPr>
              <a:t/>
            </a:r>
            <a:br>
              <a:rPr lang="en-US" sz="1600" dirty="0" smtClean="0">
                <a:solidFill>
                  <a:schemeClr val="bg1"/>
                </a:solidFill>
              </a:rPr>
            </a:br>
            <a:r>
              <a:rPr lang="en-US" sz="2700" dirty="0" smtClean="0">
                <a:solidFill>
                  <a:schemeClr val="accent6"/>
                </a:solidFill>
              </a:rPr>
              <a:t/>
            </a:r>
            <a:br>
              <a:rPr lang="en-US" sz="2700" dirty="0" smtClean="0">
                <a:solidFill>
                  <a:schemeClr val="accent6"/>
                </a:solidFill>
              </a:rPr>
            </a:br>
            <a:r>
              <a:rPr lang="en-US" sz="2700" dirty="0">
                <a:solidFill>
                  <a:schemeClr val="bg1"/>
                </a:solidFill>
              </a:rPr>
              <a:t/>
            </a:r>
            <a:br>
              <a:rPr lang="en-US" sz="2700" dirty="0">
                <a:solidFill>
                  <a:schemeClr val="bg1"/>
                </a:solidFill>
              </a:rPr>
            </a:br>
            <a:r>
              <a:rPr lang="en-US" sz="2700" dirty="0" smtClean="0">
                <a:solidFill>
                  <a:schemeClr val="accent6"/>
                </a:solidFill>
              </a:rPr>
              <a:t>Absolute Path =&gt; the whole path starting from the root directory, example “/</a:t>
            </a:r>
            <a:r>
              <a:rPr lang="en-US" sz="2700" dirty="0" err="1" smtClean="0">
                <a:solidFill>
                  <a:schemeClr val="bg1"/>
                </a:solidFill>
              </a:rPr>
              <a:t>etc</a:t>
            </a:r>
            <a:r>
              <a:rPr lang="en-US" sz="2700" dirty="0" smtClean="0">
                <a:solidFill>
                  <a:schemeClr val="bg1"/>
                </a:solidFill>
              </a:rPr>
              <a:t>/</a:t>
            </a:r>
            <a:r>
              <a:rPr lang="en-US" sz="2700" dirty="0" err="1" smtClean="0">
                <a:solidFill>
                  <a:schemeClr val="bg1"/>
                </a:solidFill>
              </a:rPr>
              <a:t>sysconfig</a:t>
            </a:r>
            <a:r>
              <a:rPr lang="en-US" sz="2700" dirty="0" smtClean="0">
                <a:solidFill>
                  <a:schemeClr val="bg1"/>
                </a:solidFill>
              </a:rPr>
              <a:t>/network-scripts</a:t>
            </a:r>
            <a:r>
              <a:rPr lang="en-US" sz="2700" dirty="0" smtClean="0">
                <a:solidFill>
                  <a:schemeClr val="accent6"/>
                </a:solidFill>
              </a:rPr>
              <a:t>”</a:t>
            </a:r>
            <a:r>
              <a:rPr lang="en-US" sz="2700" dirty="0" smtClean="0">
                <a:solidFill>
                  <a:schemeClr val="bg1"/>
                </a:solidFill>
              </a:rPr>
              <a:t/>
            </a:r>
            <a:br>
              <a:rPr lang="en-US" sz="2700" dirty="0" smtClean="0">
                <a:solidFill>
                  <a:schemeClr val="bg1"/>
                </a:solidFill>
              </a:rPr>
            </a:br>
            <a:r>
              <a:rPr lang="en-US" sz="2700" dirty="0" smtClean="0">
                <a:solidFill>
                  <a:schemeClr val="accent6"/>
                </a:solidFill>
              </a:rPr>
              <a:t>Relative Path =&gt; relative to the present working directory. </a:t>
            </a:r>
            <a:r>
              <a:rPr lang="en-US" sz="2700" dirty="0">
                <a:solidFill>
                  <a:schemeClr val="accent6"/>
                </a:solidFill>
              </a:rPr>
              <a:t/>
            </a:r>
            <a:br>
              <a:rPr lang="en-US" sz="2700" dirty="0">
                <a:solidFill>
                  <a:schemeClr val="accent6"/>
                </a:solidFill>
              </a:rPr>
            </a:br>
            <a:r>
              <a:rPr lang="en-US" sz="2700" dirty="0" smtClean="0">
                <a:solidFill>
                  <a:schemeClr val="accent6"/>
                </a:solidFill>
              </a:rPr>
              <a:t>example “</a:t>
            </a:r>
            <a:r>
              <a:rPr lang="en-US" sz="2700" dirty="0" smtClean="0">
                <a:solidFill>
                  <a:schemeClr val="bg1"/>
                </a:solidFill>
              </a:rPr>
              <a:t>cd ../</a:t>
            </a:r>
            <a:r>
              <a:rPr lang="en-US" sz="2700" dirty="0" err="1" smtClean="0">
                <a:solidFill>
                  <a:schemeClr val="bg1"/>
                </a:solidFill>
              </a:rPr>
              <a:t>etc</a:t>
            </a:r>
            <a:r>
              <a:rPr lang="en-US" sz="2700" dirty="0" smtClean="0">
                <a:solidFill>
                  <a:schemeClr val="accent6"/>
                </a:solidFill>
              </a:rPr>
              <a:t>”</a:t>
            </a:r>
            <a:r>
              <a:rPr lang="en-US" sz="2700" dirty="0" smtClean="0">
                <a:solidFill>
                  <a:schemeClr val="bg1"/>
                </a:solidFill>
              </a:rPr>
              <a:t/>
            </a:r>
            <a:br>
              <a:rPr lang="en-US" sz="2700" dirty="0" smtClean="0">
                <a:solidFill>
                  <a:schemeClr val="bg1"/>
                </a:solidFill>
              </a:rPr>
            </a:b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229600" cy="1143000"/>
          </a:xfrm>
        </p:spPr>
        <p:txBody>
          <a:bodyPr>
            <a:normAutofit fontScale="90000"/>
          </a:bodyPr>
          <a:lstStyle/>
          <a:p>
            <a:pPr algn="l"/>
            <a:r>
              <a:rPr lang="en-US" dirty="0" smtClean="0">
                <a:solidFill>
                  <a:schemeClr val="accent6"/>
                </a:solidFill>
              </a:rPr>
              <a:t>Working with files</a:t>
            </a:r>
            <a:br>
              <a:rPr lang="en-US" dirty="0" smtClean="0">
                <a:solidFill>
                  <a:schemeClr val="accent6"/>
                </a:solidFill>
              </a:rPr>
            </a:br>
            <a:endParaRPr lang="bg-BG" sz="3100" dirty="0">
              <a:solidFill>
                <a:schemeClr val="accent6"/>
              </a:solidFill>
            </a:endParaRPr>
          </a:p>
        </p:txBody>
      </p:sp>
      <p:sp>
        <p:nvSpPr>
          <p:cNvPr id="3" name="Content Placeholder 2"/>
          <p:cNvSpPr>
            <a:spLocks noGrp="1"/>
          </p:cNvSpPr>
          <p:nvPr>
            <p:ph idx="1"/>
          </p:nvPr>
        </p:nvSpPr>
        <p:spPr>
          <a:xfrm>
            <a:off x="457200" y="1676400"/>
            <a:ext cx="8153400" cy="4525963"/>
          </a:xfrm>
        </p:spPr>
        <p:txBody>
          <a:bodyPr>
            <a:normAutofit fontScale="70000" lnSpcReduction="20000"/>
          </a:bodyPr>
          <a:lstStyle/>
          <a:p>
            <a:pPr marL="0" indent="0">
              <a:buNone/>
            </a:pPr>
            <a:r>
              <a:rPr lang="en-US" dirty="0" smtClean="0">
                <a:solidFill>
                  <a:schemeClr val="accent6"/>
                </a:solidFill>
              </a:rPr>
              <a:t> </a:t>
            </a:r>
            <a:r>
              <a:rPr lang="en-US" dirty="0" err="1" smtClean="0">
                <a:solidFill>
                  <a:schemeClr val="bg1"/>
                </a:solidFill>
              </a:rPr>
              <a:t>cp</a:t>
            </a:r>
            <a:r>
              <a:rPr lang="en-US" dirty="0" smtClean="0">
                <a:solidFill>
                  <a:schemeClr val="accent6"/>
                </a:solidFill>
              </a:rPr>
              <a:t> =&gt; </a:t>
            </a:r>
            <a:r>
              <a:rPr lang="en-US" dirty="0" err="1" smtClean="0">
                <a:solidFill>
                  <a:schemeClr val="bg1"/>
                </a:solidFill>
              </a:rPr>
              <a:t>cp</a:t>
            </a:r>
            <a:r>
              <a:rPr lang="en-US" dirty="0" smtClean="0">
                <a:solidFill>
                  <a:schemeClr val="bg1"/>
                </a:solidFill>
              </a:rPr>
              <a:t> /path/to/file /path/to/destination</a:t>
            </a:r>
          </a:p>
          <a:p>
            <a:pPr marL="0" indent="0">
              <a:buNone/>
            </a:pPr>
            <a:r>
              <a:rPr lang="en-US" dirty="0" smtClean="0">
                <a:solidFill>
                  <a:schemeClr val="accent6"/>
                </a:solidFill>
              </a:rPr>
              <a:t>-</a:t>
            </a:r>
            <a:r>
              <a:rPr lang="en-US" dirty="0" smtClean="0">
                <a:solidFill>
                  <a:schemeClr val="bg1"/>
                </a:solidFill>
              </a:rPr>
              <a:t>R</a:t>
            </a:r>
            <a:r>
              <a:rPr lang="en-US" dirty="0" smtClean="0">
                <a:solidFill>
                  <a:schemeClr val="accent6"/>
                </a:solidFill>
              </a:rPr>
              <a:t>(recursive) for entire subdirectory.</a:t>
            </a:r>
          </a:p>
          <a:p>
            <a:pPr marL="0" indent="0">
              <a:buNone/>
            </a:pPr>
            <a:r>
              <a:rPr lang="en-US" dirty="0" smtClean="0">
                <a:solidFill>
                  <a:schemeClr val="accent6"/>
                </a:solidFill>
              </a:rPr>
              <a:t>-</a:t>
            </a:r>
            <a:r>
              <a:rPr lang="en-US" dirty="0" smtClean="0">
                <a:solidFill>
                  <a:schemeClr val="bg1"/>
                </a:solidFill>
              </a:rPr>
              <a:t>a</a:t>
            </a:r>
            <a:r>
              <a:rPr lang="en-US" dirty="0" smtClean="0">
                <a:solidFill>
                  <a:schemeClr val="accent6"/>
                </a:solidFill>
              </a:rPr>
              <a:t>(archive) for keeping the same permissions. </a:t>
            </a:r>
          </a:p>
          <a:p>
            <a:pPr marL="0" indent="0">
              <a:buNone/>
            </a:pPr>
            <a:endParaRPr lang="en-US" dirty="0" smtClean="0">
              <a:solidFill>
                <a:schemeClr val="bg1">
                  <a:lumMod val="95000"/>
                </a:schemeClr>
              </a:solidFill>
            </a:endParaRPr>
          </a:p>
          <a:p>
            <a:pPr marL="0" indent="0">
              <a:buNone/>
            </a:pPr>
            <a:r>
              <a:rPr lang="en-US" dirty="0" smtClean="0">
                <a:solidFill>
                  <a:schemeClr val="accent6"/>
                </a:solidFill>
              </a:rPr>
              <a:t> </a:t>
            </a:r>
            <a:r>
              <a:rPr lang="en-US" dirty="0" smtClean="0">
                <a:solidFill>
                  <a:schemeClr val="bg1"/>
                </a:solidFill>
              </a:rPr>
              <a:t>mv</a:t>
            </a:r>
            <a:r>
              <a:rPr lang="en-US" dirty="0" smtClean="0">
                <a:solidFill>
                  <a:schemeClr val="accent6"/>
                </a:solidFill>
              </a:rPr>
              <a:t> =&gt; moves or renames a file. </a:t>
            </a:r>
          </a:p>
          <a:p>
            <a:pPr marL="0" indent="0">
              <a:buNone/>
            </a:pPr>
            <a:r>
              <a:rPr lang="en-US" dirty="0" smtClean="0">
                <a:solidFill>
                  <a:schemeClr val="bg2"/>
                </a:solidFill>
              </a:rPr>
              <a:t>mv </a:t>
            </a:r>
            <a:r>
              <a:rPr lang="en-US" dirty="0" err="1" smtClean="0">
                <a:solidFill>
                  <a:schemeClr val="bg2"/>
                </a:solidFill>
              </a:rPr>
              <a:t>myfile</a:t>
            </a:r>
            <a:r>
              <a:rPr lang="en-US" dirty="0" smtClean="0">
                <a:solidFill>
                  <a:schemeClr val="bg2"/>
                </a:solidFill>
              </a:rPr>
              <a:t> /</a:t>
            </a:r>
            <a:r>
              <a:rPr lang="en-US" dirty="0" err="1" smtClean="0">
                <a:solidFill>
                  <a:schemeClr val="bg2"/>
                </a:solidFill>
              </a:rPr>
              <a:t>tmp</a:t>
            </a:r>
            <a:r>
              <a:rPr lang="en-US" dirty="0" smtClean="0">
                <a:solidFill>
                  <a:schemeClr val="bg2"/>
                </a:solidFill>
              </a:rPr>
              <a:t>;</a:t>
            </a:r>
          </a:p>
          <a:p>
            <a:pPr marL="0" indent="0">
              <a:buNone/>
            </a:pPr>
            <a:r>
              <a:rPr lang="en-US" dirty="0" smtClean="0">
                <a:solidFill>
                  <a:schemeClr val="bg2"/>
                </a:solidFill>
              </a:rPr>
              <a:t>mv </a:t>
            </a:r>
            <a:r>
              <a:rPr lang="en-US" dirty="0" err="1" smtClean="0">
                <a:solidFill>
                  <a:schemeClr val="bg2"/>
                </a:solidFill>
              </a:rPr>
              <a:t>myfile</a:t>
            </a:r>
            <a:r>
              <a:rPr lang="en-US" dirty="0" smtClean="0">
                <a:solidFill>
                  <a:schemeClr val="bg2"/>
                </a:solidFill>
              </a:rPr>
              <a:t> </a:t>
            </a:r>
            <a:r>
              <a:rPr lang="en-US" dirty="0" err="1" smtClean="0">
                <a:solidFill>
                  <a:schemeClr val="bg2"/>
                </a:solidFill>
              </a:rPr>
              <a:t>mynewfile</a:t>
            </a:r>
            <a:endParaRPr lang="en-US" dirty="0">
              <a:solidFill>
                <a:schemeClr val="bg2"/>
              </a:solidFill>
            </a:endParaRPr>
          </a:p>
          <a:p>
            <a:pPr marL="0" indent="0">
              <a:buNone/>
            </a:pPr>
            <a:endParaRPr lang="en-US" dirty="0" smtClean="0">
              <a:solidFill>
                <a:schemeClr val="accent6"/>
              </a:solidFill>
            </a:endParaRPr>
          </a:p>
          <a:p>
            <a:pPr marL="0" indent="0">
              <a:buNone/>
            </a:pPr>
            <a:r>
              <a:rPr lang="en-US" dirty="0" err="1" smtClean="0">
                <a:solidFill>
                  <a:schemeClr val="bg1"/>
                </a:solidFill>
              </a:rPr>
              <a:t>rm</a:t>
            </a:r>
            <a:r>
              <a:rPr lang="en-US" dirty="0" smtClean="0">
                <a:solidFill>
                  <a:schemeClr val="accent6"/>
                </a:solidFill>
              </a:rPr>
              <a:t> =&gt; by default prompts for confirmation.</a:t>
            </a:r>
          </a:p>
          <a:p>
            <a:pPr marL="0" indent="0">
              <a:buNone/>
            </a:pPr>
            <a:r>
              <a:rPr lang="en-US" dirty="0">
                <a:solidFill>
                  <a:schemeClr val="bg1"/>
                </a:solidFill>
              </a:rPr>
              <a:t>-f(do not ask for confirmation</a:t>
            </a:r>
            <a:r>
              <a:rPr lang="en-US" dirty="0" smtClean="0">
                <a:solidFill>
                  <a:schemeClr val="bg1"/>
                </a:solidFill>
              </a:rPr>
              <a:t>).</a:t>
            </a:r>
            <a:endParaRPr lang="en-US" dirty="0">
              <a:solidFill>
                <a:schemeClr val="bg1"/>
              </a:solidFill>
            </a:endParaRPr>
          </a:p>
          <a:p>
            <a:pPr marL="0" indent="0">
              <a:buNone/>
            </a:pPr>
            <a:r>
              <a:rPr lang="en-US" dirty="0">
                <a:solidFill>
                  <a:schemeClr val="bg1"/>
                </a:solidFill>
              </a:rPr>
              <a:t>-</a:t>
            </a:r>
            <a:r>
              <a:rPr lang="en-US" dirty="0" smtClean="0">
                <a:solidFill>
                  <a:schemeClr val="bg1"/>
                </a:solidFill>
              </a:rPr>
              <a:t>r(recursive</a:t>
            </a:r>
            <a:r>
              <a:rPr lang="en-US" dirty="0">
                <a:solidFill>
                  <a:schemeClr val="bg1"/>
                </a:solidFill>
              </a:rPr>
              <a:t>) =&gt; for deleting subdirectory</a:t>
            </a:r>
            <a:r>
              <a:rPr lang="en-US" dirty="0" smtClean="0">
                <a:solidFill>
                  <a:schemeClr val="bg1"/>
                </a:solidFill>
              </a:rPr>
              <a:t>.</a:t>
            </a:r>
          </a:p>
          <a:p>
            <a:pPr marL="0" indent="0">
              <a:buNone/>
            </a:pPr>
            <a:endParaRPr lang="en-US" dirty="0" smtClean="0">
              <a:solidFill>
                <a:schemeClr val="accent6">
                  <a:lumMod val="75000"/>
                </a:schemeClr>
              </a:solidFill>
            </a:endParaRPr>
          </a:p>
          <a:p>
            <a:pPr marL="0" indent="0">
              <a:buNone/>
            </a:pPr>
            <a:r>
              <a:rPr lang="en-US" dirty="0" err="1" smtClean="0">
                <a:solidFill>
                  <a:schemeClr val="bg1"/>
                </a:solidFill>
              </a:rPr>
              <a:t>rm</a:t>
            </a:r>
            <a:r>
              <a:rPr lang="en-US" dirty="0" smtClean="0">
                <a:solidFill>
                  <a:schemeClr val="bg1"/>
                </a:solidFill>
              </a:rPr>
              <a:t> –f /</a:t>
            </a:r>
            <a:r>
              <a:rPr lang="en-US" dirty="0" err="1" smtClean="0">
                <a:solidFill>
                  <a:schemeClr val="bg1"/>
                </a:solidFill>
              </a:rPr>
              <a:t>tmp</a:t>
            </a:r>
            <a:r>
              <a:rPr lang="en-US" dirty="0" smtClean="0">
                <a:solidFill>
                  <a:schemeClr val="bg1"/>
                </a:solidFill>
              </a:rPr>
              <a:t>/</a:t>
            </a:r>
            <a:r>
              <a:rPr lang="en-US" dirty="0" err="1" smtClean="0">
                <a:solidFill>
                  <a:schemeClr val="bg1"/>
                </a:solidFill>
              </a:rPr>
              <a:t>file_not_needed_anymore</a:t>
            </a:r>
            <a:endParaRPr lang="en-US" dirty="0" smtClean="0">
              <a:solidFill>
                <a:schemeClr val="bg1"/>
              </a:solidFill>
            </a:endParaRPr>
          </a:p>
          <a:p>
            <a:pPr marL="0" indent="0">
              <a:buNone/>
            </a:pPr>
            <a:endParaRPr lang="en-US" dirty="0">
              <a:solidFill>
                <a:schemeClr val="accent6"/>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pPr algn="l"/>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600" dirty="0" smtClean="0">
                <a:solidFill>
                  <a:srgbClr val="FF0000"/>
                </a:solidFill>
              </a:rPr>
              <a:t>Exercises:</a:t>
            </a:r>
            <a:r>
              <a:rPr lang="en-US" sz="3600" dirty="0" smtClean="0">
                <a:solidFill>
                  <a:schemeClr val="bg1"/>
                </a:solidFill>
              </a:rPr>
              <a:t/>
            </a:r>
            <a:br>
              <a:rPr lang="en-US" sz="3600" dirty="0" smtClean="0">
                <a:solidFill>
                  <a:schemeClr val="bg1"/>
                </a:solidFill>
              </a:rPr>
            </a:br>
            <a:r>
              <a:rPr lang="en-US" sz="3600" dirty="0" smtClean="0">
                <a:solidFill>
                  <a:schemeClr val="accent6"/>
                </a:solidFill>
              </a:rPr>
              <a:t>1. Create two new files in your home directory.</a:t>
            </a:r>
            <a:br>
              <a:rPr lang="en-US" sz="3600" dirty="0" smtClean="0">
                <a:solidFill>
                  <a:schemeClr val="accent6"/>
                </a:solidFill>
              </a:rPr>
            </a:br>
            <a:r>
              <a:rPr lang="en-US" sz="3600" dirty="0" smtClean="0">
                <a:solidFill>
                  <a:schemeClr val="accent6"/>
                </a:solidFill>
              </a:rPr>
              <a:t>2. Input some content with vim inside them.</a:t>
            </a:r>
            <a:br>
              <a:rPr lang="en-US" sz="3600" dirty="0" smtClean="0">
                <a:solidFill>
                  <a:schemeClr val="accent6"/>
                </a:solidFill>
              </a:rPr>
            </a:br>
            <a:r>
              <a:rPr lang="en-US" sz="3600" dirty="0" smtClean="0">
                <a:solidFill>
                  <a:schemeClr val="accent6"/>
                </a:solidFill>
              </a:rPr>
              <a:t>3. Make one of the files executable.</a:t>
            </a:r>
            <a:br>
              <a:rPr lang="en-US" sz="3600" dirty="0" smtClean="0">
                <a:solidFill>
                  <a:schemeClr val="accent6"/>
                </a:solidFill>
              </a:rPr>
            </a:br>
            <a:r>
              <a:rPr lang="en-US" sz="3600" dirty="0" smtClean="0">
                <a:solidFill>
                  <a:schemeClr val="accent6"/>
                </a:solidFill>
              </a:rPr>
              <a:t>4. Copy one of them with preserved permissions.</a:t>
            </a:r>
            <a:br>
              <a:rPr lang="en-US" sz="3600" dirty="0" smtClean="0">
                <a:solidFill>
                  <a:schemeClr val="accent6"/>
                </a:solidFill>
              </a:rPr>
            </a:br>
            <a:r>
              <a:rPr lang="en-US" sz="3600" dirty="0" smtClean="0">
                <a:solidFill>
                  <a:schemeClr val="accent6"/>
                </a:solidFill>
              </a:rPr>
              <a:t>5. Rename it to some other name.</a:t>
            </a:r>
            <a:br>
              <a:rPr lang="en-US" sz="3600" dirty="0" smtClean="0">
                <a:solidFill>
                  <a:schemeClr val="accent6"/>
                </a:solidFill>
              </a:rPr>
            </a:br>
            <a:r>
              <a:rPr lang="en-US" sz="3600" dirty="0" smtClean="0">
                <a:solidFill>
                  <a:schemeClr val="accent6"/>
                </a:solidFill>
              </a:rPr>
              <a:t>6. Delete it, but provide confirmation answer.</a:t>
            </a:r>
            <a:br>
              <a:rPr lang="en-US" sz="3600" dirty="0" smtClean="0">
                <a:solidFill>
                  <a:schemeClr val="accent6"/>
                </a:solidFill>
              </a:rPr>
            </a:br>
            <a:r>
              <a:rPr lang="en-US" sz="3600" dirty="0" smtClean="0">
                <a:solidFill>
                  <a:schemeClr val="accent6"/>
                </a:solidFill>
              </a:rPr>
              <a:t>7. Do you think there is a way back  </a:t>
            </a:r>
            <a:r>
              <a:rPr lang="en-US" sz="3600" dirty="0">
                <a:solidFill>
                  <a:schemeClr val="accent6"/>
                </a:solidFill>
              </a:rPr>
              <a:t>t</a:t>
            </a:r>
            <a:r>
              <a:rPr lang="en-US" sz="3600" dirty="0" smtClean="0">
                <a:solidFill>
                  <a:schemeClr val="accent6"/>
                </a:solidFill>
              </a:rPr>
              <a:t>o revert back the deleted file ?</a:t>
            </a: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lstStyle/>
          <a:p>
            <a:pPr algn="l"/>
            <a:r>
              <a:rPr lang="en-US" dirty="0" err="1" smtClean="0">
                <a:solidFill>
                  <a:schemeClr val="accent6"/>
                </a:solidFill>
              </a:rPr>
              <a:t>Inode</a:t>
            </a:r>
            <a:r>
              <a:rPr lang="en-US" dirty="0" smtClean="0">
                <a:solidFill>
                  <a:schemeClr val="accent6"/>
                </a:solidFill>
              </a:rPr>
              <a:t>/Soft Links/Hard Links </a:t>
            </a:r>
            <a:endParaRPr lang="bg-BG" dirty="0">
              <a:solidFill>
                <a:schemeClr val="accent6"/>
              </a:solidFill>
            </a:endParaRPr>
          </a:p>
        </p:txBody>
      </p:sp>
      <p:sp>
        <p:nvSpPr>
          <p:cNvPr id="3" name="Content Placeholder 2"/>
          <p:cNvSpPr>
            <a:spLocks noGrp="1"/>
          </p:cNvSpPr>
          <p:nvPr>
            <p:ph idx="1"/>
          </p:nvPr>
        </p:nvSpPr>
        <p:spPr>
          <a:xfrm>
            <a:off x="762000" y="1676400"/>
            <a:ext cx="7620000" cy="4525963"/>
          </a:xfrm>
        </p:spPr>
        <p:txBody>
          <a:bodyPr>
            <a:normAutofit/>
          </a:bodyPr>
          <a:lstStyle/>
          <a:p>
            <a:pPr marL="0" indent="0">
              <a:buNone/>
            </a:pPr>
            <a:r>
              <a:rPr lang="en-US" sz="2400" dirty="0">
                <a:solidFill>
                  <a:schemeClr val="bg1">
                    <a:lumMod val="95000"/>
                  </a:schemeClr>
                </a:solidFill>
              </a:rPr>
              <a:t> </a:t>
            </a:r>
            <a:r>
              <a:rPr lang="en-US" sz="1800" dirty="0" smtClean="0">
                <a:solidFill>
                  <a:schemeClr val="accent6"/>
                </a:solidFill>
              </a:rPr>
              <a:t>The </a:t>
            </a:r>
            <a:r>
              <a:rPr lang="en-US" sz="1800" dirty="0" err="1" smtClean="0">
                <a:solidFill>
                  <a:schemeClr val="bg1"/>
                </a:solidFill>
              </a:rPr>
              <a:t>inode</a:t>
            </a:r>
            <a:r>
              <a:rPr lang="en-US" sz="1800" dirty="0" smtClean="0">
                <a:solidFill>
                  <a:schemeClr val="bg1"/>
                </a:solidFill>
              </a:rPr>
              <a:t> </a:t>
            </a:r>
            <a:r>
              <a:rPr lang="en-US" sz="1800" dirty="0" smtClean="0">
                <a:solidFill>
                  <a:schemeClr val="accent6"/>
                </a:solidFill>
              </a:rPr>
              <a:t>is a data structure used to represent a filesystem object( file, directory ). Example =&gt; “</a:t>
            </a:r>
            <a:r>
              <a:rPr lang="en-US" sz="1800" dirty="0" smtClean="0">
                <a:solidFill>
                  <a:schemeClr val="bg1">
                    <a:lumMod val="95000"/>
                  </a:schemeClr>
                </a:solidFill>
              </a:rPr>
              <a:t>ls –I /</a:t>
            </a:r>
            <a:r>
              <a:rPr lang="en-US" sz="1800" dirty="0" err="1" smtClean="0">
                <a:solidFill>
                  <a:schemeClr val="bg1">
                    <a:lumMod val="95000"/>
                  </a:schemeClr>
                </a:solidFill>
              </a:rPr>
              <a:t>tmp</a:t>
            </a:r>
            <a:r>
              <a:rPr lang="en-US" sz="1800" dirty="0" smtClean="0">
                <a:solidFill>
                  <a:schemeClr val="bg1">
                    <a:lumMod val="95000"/>
                  </a:schemeClr>
                </a:solidFill>
              </a:rPr>
              <a:t>/file</a:t>
            </a:r>
            <a:r>
              <a:rPr lang="en-US" sz="1800" dirty="0" smtClean="0">
                <a:solidFill>
                  <a:schemeClr val="accent6"/>
                </a:solidFill>
              </a:rPr>
              <a:t>”</a:t>
            </a:r>
          </a:p>
          <a:p>
            <a:pPr marL="0" indent="0">
              <a:buNone/>
            </a:pPr>
            <a:endParaRPr lang="en-US" sz="1800" dirty="0">
              <a:solidFill>
                <a:schemeClr val="bg1">
                  <a:lumMod val="95000"/>
                </a:schemeClr>
              </a:solidFill>
            </a:endParaRPr>
          </a:p>
          <a:p>
            <a:pPr marL="0" indent="0">
              <a:buNone/>
            </a:pPr>
            <a:r>
              <a:rPr lang="en-US" sz="1800" dirty="0" smtClean="0">
                <a:solidFill>
                  <a:schemeClr val="accent6"/>
                </a:solidFill>
              </a:rPr>
              <a:t>Basically behind each file name in Linux, stands an integer, that helps the file system ( </a:t>
            </a:r>
            <a:r>
              <a:rPr lang="en-US" sz="1800" dirty="0" smtClean="0">
                <a:solidFill>
                  <a:schemeClr val="bg1"/>
                </a:solidFill>
              </a:rPr>
              <a:t>ext4, </a:t>
            </a:r>
            <a:r>
              <a:rPr lang="en-US" sz="1800" dirty="0" err="1" smtClean="0">
                <a:solidFill>
                  <a:schemeClr val="bg1"/>
                </a:solidFill>
              </a:rPr>
              <a:t>xfs</a:t>
            </a:r>
            <a:r>
              <a:rPr lang="en-US" sz="1800" dirty="0" smtClean="0">
                <a:solidFill>
                  <a:schemeClr val="bg1"/>
                </a:solidFill>
              </a:rPr>
              <a:t> </a:t>
            </a:r>
            <a:r>
              <a:rPr lang="en-US" sz="1800" dirty="0" smtClean="0">
                <a:solidFill>
                  <a:schemeClr val="accent6"/>
                </a:solidFill>
              </a:rPr>
              <a:t>… ) to keep track and modify files and directories.</a:t>
            </a:r>
          </a:p>
          <a:p>
            <a:pPr marL="0" indent="0">
              <a:buNone/>
            </a:pPr>
            <a:endParaRPr lang="en-US" dirty="0" smtClean="0">
              <a:solidFill>
                <a:schemeClr val="bg1">
                  <a:lumMod val="95000"/>
                </a:schemeClr>
              </a:solidFill>
            </a:endParaRPr>
          </a:p>
          <a:p>
            <a:pPr marL="0" indent="0">
              <a:buNone/>
            </a:pPr>
            <a:endParaRPr lang="en-US" dirty="0">
              <a:solidFill>
                <a:schemeClr val="bg1">
                  <a:lumMod val="95000"/>
                </a:schemeClr>
              </a:solidFill>
            </a:endParaRPr>
          </a:p>
          <a:p>
            <a:pPr marL="0" indent="0">
              <a:buNone/>
            </a:pPr>
            <a:endParaRPr lang="en-US" dirty="0" smtClean="0">
              <a:solidFill>
                <a:schemeClr val="bg1">
                  <a:lumMod val="95000"/>
                </a:schemeClr>
              </a:solidFill>
            </a:endParaRPr>
          </a:p>
          <a:p>
            <a:pPr marL="0" indent="0">
              <a:buNone/>
            </a:pPr>
            <a:endParaRPr lang="en-US" dirty="0" smtClean="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0400"/>
            <a:ext cx="7162800" cy="3476065"/>
          </a:xfrm>
          <a:prstGeom prst="rect">
            <a:avLst/>
          </a:prstGeom>
        </p:spPr>
      </p:pic>
    </p:spTree>
    <p:extLst>
      <p:ext uri="{BB962C8B-B14F-4D97-AF65-F5344CB8AC3E}">
        <p14:creationId xmlns:p14="http://schemas.microsoft.com/office/powerpoint/2010/main" val="2692387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8229600" cy="152400"/>
          </a:xfrm>
        </p:spPr>
        <p:txBody>
          <a:bodyPr>
            <a:normAutofit fontScale="90000"/>
          </a:bodyPr>
          <a:lstStyle/>
          <a:p>
            <a:pPr algn="l"/>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514600"/>
            <a:ext cx="7772400" cy="3849653"/>
          </a:xfrm>
          <a:prstGeom prst="rect">
            <a:avLst/>
          </a:prstGeom>
        </p:spPr>
      </p:pic>
      <p:sp>
        <p:nvSpPr>
          <p:cNvPr id="6" name="TextBox 5"/>
          <p:cNvSpPr txBox="1"/>
          <p:nvPr/>
        </p:nvSpPr>
        <p:spPr>
          <a:xfrm>
            <a:off x="2171700" y="1312576"/>
            <a:ext cx="5562600" cy="461665"/>
          </a:xfrm>
          <a:prstGeom prst="rect">
            <a:avLst/>
          </a:prstGeom>
          <a:noFill/>
        </p:spPr>
        <p:txBody>
          <a:bodyPr wrap="square" rtlCol="0">
            <a:spAutoFit/>
          </a:bodyPr>
          <a:lstStyle/>
          <a:p>
            <a:pPr algn="ctr"/>
            <a:r>
              <a:rPr lang="en-US" sz="2400" dirty="0" smtClean="0">
                <a:solidFill>
                  <a:schemeClr val="accent6"/>
                </a:solidFill>
              </a:rPr>
              <a:t>Spend 5 minutes on the below picture</a:t>
            </a:r>
            <a:r>
              <a:rPr lang="en-US" dirty="0" smtClean="0">
                <a:solidFill>
                  <a:schemeClr val="accent6"/>
                </a:solidFill>
              </a:rPr>
              <a:t>:</a:t>
            </a:r>
            <a:endParaRPr lang="en-US" dirty="0">
              <a:solidFill>
                <a:schemeClr val="accent6"/>
              </a:solidFill>
            </a:endParaRPr>
          </a:p>
        </p:txBody>
      </p:sp>
    </p:spTree>
    <p:extLst>
      <p:ext uri="{BB962C8B-B14F-4D97-AF65-F5344CB8AC3E}">
        <p14:creationId xmlns:p14="http://schemas.microsoft.com/office/powerpoint/2010/main" val="1244033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1258</TotalTime>
  <Words>371</Words>
  <Application>Microsoft Macintosh PowerPoint</Application>
  <PresentationFormat>On-screen Show (4:3)</PresentationFormat>
  <Paragraphs>64</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Arial</vt:lpstr>
      <vt:lpstr>Office Theme</vt:lpstr>
      <vt:lpstr> The Filesystem Hierarchy Standard(FHS) defines the directory structure and content in Unix-like OS.   ”</vt:lpstr>
      <vt:lpstr>            The ‘/’ character is also used as a directory separator in file names. For example, ’etc’ is a subdirectory of the ‘/’ directory, we could call it like ‘/etc’.  Subdirectories of ‘/’ are used for standardized purposes to organize files by types and purpose. This makes it easier to find files. For example, in the root directory, the subdirectory ‘/boot’ is used for storing files needed to boot the system.</vt:lpstr>
      <vt:lpstr>PowerPoint Presentation</vt:lpstr>
      <vt:lpstr>I          In RHEL7, four older directories in ‘/’ now have identical contents as their counterparts located in ‘/usr’ 1. /bin and /usr/bin 2. /sbin and /usr/sbin 3. /lib and /usr/lib 4. /lib64 and /usr/lib64  In older versions of RHEL, these were distinct directories containing different sets of files.</vt:lpstr>
      <vt:lpstr>          Exercises: 1. List all files in /boot starting with ‘vm’, what do u you think are those files ? 2. Cat the content of /etc/passwd, /etc/resolv.conf, what kind of configuration files are those ? 3.  Print your home directory. Create a local user and have a look at the hidden files in his home directory. 4. Google for ‘proc’ file system, dig deeper into /proc directory. 5. List the content of /dev, pay attention to each first letter of the file permissions rows.      Absolute Path =&gt; the whole path starting from the root directory, example “/etc/sysconfig/network-scripts” Relative Path =&gt; relative to the present working directory.  example “cd ../etc”  </vt:lpstr>
      <vt:lpstr>Working with files </vt:lpstr>
      <vt:lpstr>             Exercises: 1. Create two new files in your home directory. 2. Input some content with vim inside them. 3. Make one of the files executable. 4. Copy one of them with preserved permissions. 5. Rename it to some other name. 6. Delete it, but provide confirmation answer. 7. Do you think there is a way back  to revert back the deleted file ? </vt:lpstr>
      <vt:lpstr>Inode/Soft Links/Hard Links </vt:lpstr>
      <vt:lpstr>      </vt:lpstr>
      <vt:lpstr>         When we create a soft link, it is like an  alias to the file. It applies its permissions.  When we create a hard link, it points to the inode.      </vt:lpstr>
      <vt:lpstr>            </vt:lpstr>
      <vt:lpstr>               Exercises: 1. Create two files =&gt; first_file and second_file. 2. Create a symlink to first_file. 3. Get the output of ‘ls –li first_file’ 4. Get the output of ‘ls –li newly_soft_link’ 5. Do you see the pointer ? 6. Create a hard link to second file. 7. Repeat step 3 and 4. 8. Do you see the same number and counter ? 9. Remove second_file, do the new hard link remained ?  10. Repeat step 3 for the new hard link. </vt:lpstr>
      <vt:lpstr>Archiving and Compression.</vt:lpstr>
      <vt:lpstr>  Compression     Allows you to make files take less disk  space by taking out the redundancy.  Compression utilities: gzip and bzip2. After creating the archive, it had to be compressed.  Example =&gt; gzip home.tar  You could include the –z (gzip) or j (bzip2) options while creating the archive with tar. tar cvzf archive_compressed.tar.gz  /home/to_destination   </vt:lpstr>
      <vt:lpstr>       Homework: 1. Create a file and rename it to ‘renamed’ 2. Make 3 hard links to it. 3. List the inode number and redirect it to /tmp/inodeinfo 4. Remove all above files. 5. Create a compressed archive of your /etc directory. 6. How big is that archive? How did you find out ? 7. What does the ‘du’ command do ?  8. Compare ‘du’ vs ‘df’.</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294</cp:revision>
  <dcterms:created xsi:type="dcterms:W3CDTF">2015-03-24T20:13:30Z</dcterms:created>
  <dcterms:modified xsi:type="dcterms:W3CDTF">2017-04-07T12:47:47Z</dcterms:modified>
</cp:coreProperties>
</file>