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73" r:id="rId5"/>
    <p:sldId id="266" r:id="rId6"/>
    <p:sldId id="258" r:id="rId7"/>
    <p:sldId id="257" r:id="rId8"/>
    <p:sldId id="259" r:id="rId9"/>
    <p:sldId id="264" r:id="rId10"/>
    <p:sldId id="262" r:id="rId11"/>
    <p:sldId id="261" r:id="rId12"/>
    <p:sldId id="267" r:id="rId13"/>
    <p:sldId id="268" r:id="rId14"/>
    <p:sldId id="269" r:id="rId15"/>
    <p:sldId id="270" r:id="rId1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p:cViewPr>
        <p:scale>
          <a:sx n="100" d="100"/>
          <a:sy n="100" d="100"/>
        </p:scale>
        <p:origin x="1960"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2585-B422-2C4D-8E5A-F92ADED6DEC8}"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C138D-5DDE-0D4C-8B90-6A65DC929022}" type="slidenum">
              <a:rPr lang="en-US" smtClean="0"/>
              <a:t>‹#›</a:t>
            </a:fld>
            <a:endParaRPr lang="en-US"/>
          </a:p>
        </p:txBody>
      </p:sp>
    </p:spTree>
    <p:extLst>
      <p:ext uri="{BB962C8B-B14F-4D97-AF65-F5344CB8AC3E}">
        <p14:creationId xmlns:p14="http://schemas.microsoft.com/office/powerpoint/2010/main" val="88710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C138D-5DDE-0D4C-8B90-6A65DC929022}" type="slidenum">
              <a:rPr lang="en-US" smtClean="0"/>
              <a:t>2</a:t>
            </a:fld>
            <a:endParaRPr lang="en-US"/>
          </a:p>
        </p:txBody>
      </p:sp>
    </p:spTree>
    <p:extLst>
      <p:ext uri="{BB962C8B-B14F-4D97-AF65-F5344CB8AC3E}">
        <p14:creationId xmlns:p14="http://schemas.microsoft.com/office/powerpoint/2010/main" val="17812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Standard(FHS)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a:t>
            </a:r>
            <a:r>
              <a:rPr lang="en-US" dirty="0" smtClean="0">
                <a:solidFill>
                  <a:schemeClr val="bg1"/>
                </a:solidFill>
              </a:rPr>
              <a:t>ls –n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a:t>
            </a:r>
            <a:r>
              <a:rPr lang="en-US" dirty="0" smtClean="0">
                <a:solidFill>
                  <a:schemeClr val="bg1"/>
                </a:solidFill>
              </a:rPr>
              <a:t>ln /root/source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Create two files =&gt; </a:t>
            </a:r>
            <a:r>
              <a:rPr lang="en-US" sz="2200" dirty="0" err="1" smtClean="0">
                <a:solidFill>
                  <a:schemeClr val="accent6"/>
                </a:solidFill>
              </a:rPr>
              <a:t>first_file</a:t>
            </a:r>
            <a:r>
              <a:rPr lang="en-US" sz="2200" dirty="0" smtClean="0">
                <a:solidFill>
                  <a:schemeClr val="accent6"/>
                </a:solidFill>
              </a:rPr>
              <a:t> and </a:t>
            </a:r>
            <a:r>
              <a:rPr lang="en-US" sz="2200" dirty="0" err="1" smtClean="0">
                <a:solidFill>
                  <a:schemeClr val="accent6"/>
                </a:solidFill>
              </a:rPr>
              <a:t>second_file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2. Create a </a:t>
            </a:r>
            <a:r>
              <a:rPr lang="en-US" sz="2200" dirty="0" err="1" smtClean="0">
                <a:solidFill>
                  <a:schemeClr val="accent6"/>
                </a:solidFill>
              </a:rPr>
              <a:t>symlink</a:t>
            </a:r>
            <a:r>
              <a:rPr lang="en-US" sz="2200" dirty="0" smtClean="0">
                <a:solidFill>
                  <a:schemeClr val="accent6"/>
                </a:solidFill>
              </a:rPr>
              <a:t> to </a:t>
            </a:r>
            <a:r>
              <a:rPr lang="en-US" sz="2200" dirty="0" err="1" smtClean="0">
                <a:solidFill>
                  <a:schemeClr val="accent6"/>
                </a:solidFill>
              </a:rPr>
              <a:t>first_file</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3. Get the output of ‘</a:t>
            </a:r>
            <a:r>
              <a:rPr lang="en-US" sz="2200" dirty="0" smtClean="0">
                <a:solidFill>
                  <a:schemeClr val="bg1"/>
                </a:solidFill>
              </a:rPr>
              <a:t>ls –li </a:t>
            </a:r>
            <a:r>
              <a:rPr lang="en-US" sz="2200" dirty="0" err="1" smtClean="0">
                <a:solidFill>
                  <a:schemeClr val="bg1"/>
                </a:solidFill>
              </a:rPr>
              <a:t>first_file</a:t>
            </a:r>
            <a:r>
              <a:rPr lang="en-US" sz="2200" dirty="0" smtClean="0">
                <a:solidFill>
                  <a:schemeClr val="accent6"/>
                </a:solidFill>
              </a:rPr>
              <a: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4. Get the output of ‘</a:t>
            </a:r>
            <a:r>
              <a:rPr lang="en-US" sz="2200" dirty="0" smtClean="0">
                <a:solidFill>
                  <a:schemeClr val="bg1"/>
                </a:solidFill>
              </a:rPr>
              <a:t>ls –li </a:t>
            </a:r>
            <a:r>
              <a:rPr lang="en-US" sz="2200" dirty="0" err="1" smtClean="0">
                <a:solidFill>
                  <a:schemeClr val="bg1"/>
                </a:solidFill>
              </a:rPr>
              <a:t>newly_soft_link</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5. Do you see the pointer ?</a:t>
            </a:r>
            <a:br>
              <a:rPr lang="en-US" sz="2200" dirty="0" smtClean="0">
                <a:solidFill>
                  <a:schemeClr val="accent6"/>
                </a:solidFill>
              </a:rPr>
            </a:br>
            <a:r>
              <a:rPr lang="en-US" sz="2200" dirty="0" smtClean="0">
                <a:solidFill>
                  <a:schemeClr val="accent6"/>
                </a:solidFill>
              </a:rPr>
              <a:t>6. Create a hard link to second file.</a:t>
            </a:r>
            <a:br>
              <a:rPr lang="en-US" sz="2200" dirty="0" smtClean="0">
                <a:solidFill>
                  <a:schemeClr val="accent6"/>
                </a:solidFill>
              </a:rPr>
            </a:br>
            <a:r>
              <a:rPr lang="en-US" sz="2200" dirty="0" smtClean="0">
                <a:solidFill>
                  <a:schemeClr val="accent6"/>
                </a:solidFill>
              </a:rPr>
              <a:t>7. Repeat step 3 and 4.</a:t>
            </a:r>
            <a:br>
              <a:rPr lang="en-US" sz="2200" dirty="0" smtClean="0">
                <a:solidFill>
                  <a:schemeClr val="accent6"/>
                </a:solidFill>
              </a:rPr>
            </a:br>
            <a:r>
              <a:rPr lang="en-US" sz="2200" dirty="0" smtClean="0">
                <a:solidFill>
                  <a:schemeClr val="accent6"/>
                </a:solidFill>
              </a:rPr>
              <a:t>8. Do you see the same number and counter ?</a:t>
            </a:r>
            <a:br>
              <a:rPr lang="en-US" sz="2200" dirty="0" smtClean="0">
                <a:solidFill>
                  <a:schemeClr val="accent6"/>
                </a:solidFill>
              </a:rPr>
            </a:br>
            <a:r>
              <a:rPr lang="en-US" sz="2200" dirty="0" smtClean="0">
                <a:solidFill>
                  <a:schemeClr val="accent6"/>
                </a:solidFill>
              </a:rPr>
              <a:t>9. Remove </a:t>
            </a:r>
            <a:r>
              <a:rPr lang="en-US" sz="2200" dirty="0" err="1" smtClean="0">
                <a:solidFill>
                  <a:schemeClr val="accent6"/>
                </a:solidFill>
              </a:rPr>
              <a:t>second_file</a:t>
            </a:r>
            <a:r>
              <a:rPr lang="en-US" sz="2200" dirty="0" smtClean="0">
                <a:solidFill>
                  <a:schemeClr val="accent6"/>
                </a:solidFill>
              </a:rPr>
              <a:t>, do the new hard link remained ? </a:t>
            </a:r>
            <a:br>
              <a:rPr lang="en-US" sz="2200" dirty="0" smtClean="0">
                <a:solidFill>
                  <a:schemeClr val="accent6"/>
                </a:solidFill>
              </a:rPr>
            </a:br>
            <a:r>
              <a:rPr lang="en-US" sz="2200" dirty="0" smtClean="0">
                <a:solidFill>
                  <a:schemeClr val="accent6"/>
                </a:solidFill>
              </a:rPr>
              <a:t>10. Repeat step 3 for the new hard link. </a:t>
            </a:r>
            <a:endParaRPr lang="en-US" sz="2200" dirty="0">
              <a:solidFill>
                <a:schemeClr val="accent6"/>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a:t>
            </a:r>
          </a:p>
          <a:p>
            <a:pPr marL="0" indent="0">
              <a:buNone/>
            </a:pPr>
            <a:r>
              <a:rPr lang="en-US" dirty="0">
                <a:solidFill>
                  <a:schemeClr val="accent6"/>
                </a:solidFill>
              </a:rPr>
              <a:t> </a:t>
            </a:r>
            <a:r>
              <a:rPr lang="en-US" dirty="0" smtClean="0">
                <a:solidFill>
                  <a:schemeClr val="bg1"/>
                </a:solidFill>
              </a:rPr>
              <a:t>tar –</a:t>
            </a:r>
            <a:r>
              <a:rPr lang="en-US" dirty="0" err="1" smtClean="0">
                <a:solidFill>
                  <a:schemeClr val="bg1"/>
                </a:solidFill>
              </a:rPr>
              <a:t>cf</a:t>
            </a:r>
            <a:r>
              <a:rPr lang="en-US" dirty="0" smtClean="0">
                <a:solidFill>
                  <a:schemeClr val="bg1"/>
                </a:solidFill>
              </a:rPr>
              <a:t> /root/homes.tar /home</a:t>
            </a:r>
            <a:r>
              <a:rPr lang="en-US" dirty="0" smtClean="0">
                <a:solidFill>
                  <a:schemeClr val="accent6"/>
                </a:solidFill>
              </a:rPr>
              <a:t>;</a:t>
            </a:r>
          </a:p>
          <a:p>
            <a:pPr marL="0" indent="0">
              <a:buNone/>
            </a:pPr>
            <a:r>
              <a:rPr lang="en-US" dirty="0">
                <a:solidFill>
                  <a:schemeClr val="accent6"/>
                </a:solidFill>
              </a:rPr>
              <a:t>Y</a:t>
            </a:r>
            <a:r>
              <a:rPr lang="en-US" dirty="0" smtClean="0">
                <a:solidFill>
                  <a:schemeClr val="accent6"/>
                </a:solidFill>
              </a:rPr>
              <a:t>ou 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3100" dirty="0" smtClean="0">
                <a:solidFill>
                  <a:schemeClr val="accent6"/>
                </a:solidFill>
              </a:rPr>
              <a:t>Allows 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accent6"/>
                </a:solidFill>
              </a:rPr>
              <a:t>gzip</a:t>
            </a:r>
            <a:r>
              <a:rPr lang="en-US" sz="3100" dirty="0" smtClean="0">
                <a:solidFill>
                  <a:schemeClr val="accent6"/>
                </a:solidFill>
              </a:rPr>
              <a:t> home.tar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archive_compressed.tar.gz  /home/</a:t>
            </a:r>
            <a:r>
              <a:rPr lang="en-US" sz="2700" dirty="0" err="1" smtClean="0">
                <a:solidFill>
                  <a:schemeClr val="tx2">
                    <a:lumMod val="20000"/>
                    <a:lumOff val="80000"/>
                  </a:schemeClr>
                </a:solidFill>
              </a:rPr>
              <a:t>to_destination</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rgbClr val="FF0000"/>
                </a:solidFill>
              </a:rPr>
              <a:t>Homework:</a:t>
            </a:r>
            <a:r>
              <a:rPr lang="en-US" sz="3100" dirty="0" smtClean="0">
                <a:solidFill>
                  <a:schemeClr val="bg1"/>
                </a:solidFill>
              </a:rPr>
              <a:t/>
            </a:r>
            <a:br>
              <a:rPr lang="en-US" sz="3100" dirty="0" smtClean="0">
                <a:solidFill>
                  <a:schemeClr val="bg1"/>
                </a:solidFill>
              </a:rPr>
            </a:br>
            <a:r>
              <a:rPr lang="en-US" sz="3100" dirty="0" smtClean="0">
                <a:solidFill>
                  <a:schemeClr val="bg1"/>
                </a:solidFill>
              </a:rPr>
              <a:t>1. Create a file and rename it to ‘renamed’</a:t>
            </a:r>
            <a:br>
              <a:rPr lang="en-US" sz="3100" dirty="0" smtClean="0">
                <a:solidFill>
                  <a:schemeClr val="bg1"/>
                </a:solidFill>
              </a:rPr>
            </a:br>
            <a:r>
              <a:rPr lang="en-US" sz="3100" dirty="0" smtClean="0">
                <a:solidFill>
                  <a:schemeClr val="bg1"/>
                </a:solidFill>
              </a:rPr>
              <a:t>2. Make 3 hard links to it.</a:t>
            </a:r>
            <a:br>
              <a:rPr lang="en-US" sz="3100" dirty="0" smtClean="0">
                <a:solidFill>
                  <a:schemeClr val="bg1"/>
                </a:solidFill>
              </a:rPr>
            </a:br>
            <a:r>
              <a:rPr lang="en-US" sz="3100" dirty="0" smtClean="0">
                <a:solidFill>
                  <a:schemeClr val="bg1"/>
                </a:solidFill>
              </a:rPr>
              <a:t>3. List the </a:t>
            </a:r>
            <a:r>
              <a:rPr lang="en-US" sz="3100" dirty="0" err="1" smtClean="0">
                <a:solidFill>
                  <a:schemeClr val="bg1"/>
                </a:solidFill>
              </a:rPr>
              <a:t>inode</a:t>
            </a:r>
            <a:r>
              <a:rPr lang="en-US" sz="3100" dirty="0" smtClean="0">
                <a:solidFill>
                  <a:schemeClr val="bg1"/>
                </a:solidFill>
              </a:rPr>
              <a:t> number and redirect it to /</a:t>
            </a:r>
            <a:r>
              <a:rPr lang="en-US" sz="3100" dirty="0" err="1" smtClean="0">
                <a:solidFill>
                  <a:schemeClr val="bg1"/>
                </a:solidFill>
              </a:rPr>
              <a:t>tmp</a:t>
            </a:r>
            <a:r>
              <a:rPr lang="en-US" sz="3100" dirty="0" smtClean="0">
                <a:solidFill>
                  <a:schemeClr val="bg1"/>
                </a:solidFill>
              </a:rPr>
              <a:t>/</a:t>
            </a:r>
            <a:r>
              <a:rPr lang="en-US" sz="3100" dirty="0" err="1" smtClean="0">
                <a:solidFill>
                  <a:schemeClr val="bg1"/>
                </a:solidFill>
              </a:rPr>
              <a:t>inodeinfo</a:t>
            </a:r>
            <a:r>
              <a:rPr lang="en-US" sz="3100" dirty="0" smtClean="0">
                <a:solidFill>
                  <a:schemeClr val="bg1"/>
                </a:solidFill>
              </a:rPr>
              <a:t/>
            </a:r>
            <a:br>
              <a:rPr lang="en-US" sz="3100" dirty="0" smtClean="0">
                <a:solidFill>
                  <a:schemeClr val="bg1"/>
                </a:solidFill>
              </a:rPr>
            </a:br>
            <a:r>
              <a:rPr lang="en-US" sz="3100" dirty="0" smtClean="0">
                <a:solidFill>
                  <a:schemeClr val="bg1"/>
                </a:solidFill>
              </a:rPr>
              <a:t>4. Remove all above files.</a:t>
            </a:r>
            <a:br>
              <a:rPr lang="en-US" sz="3100" dirty="0" smtClean="0">
                <a:solidFill>
                  <a:schemeClr val="bg1"/>
                </a:solidFill>
              </a:rPr>
            </a:br>
            <a:r>
              <a:rPr lang="en-US" sz="3100" dirty="0" smtClean="0">
                <a:solidFill>
                  <a:schemeClr val="bg1"/>
                </a:solidFill>
              </a:rPr>
              <a:t>5. Create a compressed archive of your /</a:t>
            </a:r>
            <a:r>
              <a:rPr lang="en-US" sz="3100" dirty="0" err="1" smtClean="0">
                <a:solidFill>
                  <a:schemeClr val="bg1"/>
                </a:solidFill>
              </a:rPr>
              <a:t>etc</a:t>
            </a:r>
            <a:r>
              <a:rPr lang="en-US" sz="3100" dirty="0">
                <a:solidFill>
                  <a:schemeClr val="bg1"/>
                </a:solidFill>
              </a:rPr>
              <a:t> </a:t>
            </a:r>
            <a:r>
              <a:rPr lang="en-US" sz="3100" dirty="0" smtClean="0">
                <a:solidFill>
                  <a:schemeClr val="bg1"/>
                </a:solidFill>
              </a:rPr>
              <a:t>directory.</a:t>
            </a:r>
            <a:br>
              <a:rPr lang="en-US" sz="3100" dirty="0" smtClean="0">
                <a:solidFill>
                  <a:schemeClr val="bg1"/>
                </a:solidFill>
              </a:rPr>
            </a:br>
            <a:r>
              <a:rPr lang="en-US" sz="3100" dirty="0" smtClean="0">
                <a:solidFill>
                  <a:schemeClr val="bg1"/>
                </a:solidFill>
              </a:rPr>
              <a:t>6. How big is that archive? How did you find out ?</a:t>
            </a:r>
            <a:br>
              <a:rPr lang="en-US" sz="3100" dirty="0" smtClean="0">
                <a:solidFill>
                  <a:schemeClr val="bg1"/>
                </a:solidFill>
              </a:rPr>
            </a:br>
            <a:r>
              <a:rPr lang="en-US" sz="3100" dirty="0" smtClean="0">
                <a:solidFill>
                  <a:schemeClr val="bg1"/>
                </a:solidFill>
              </a:rPr>
              <a:t>7. What does the ‘du’ command do ? </a:t>
            </a:r>
            <a:br>
              <a:rPr lang="en-US" sz="3100" dirty="0" smtClean="0">
                <a:solidFill>
                  <a:schemeClr val="bg1"/>
                </a:solidFill>
              </a:rPr>
            </a:br>
            <a:r>
              <a:rPr lang="en-US" sz="3100" dirty="0" smtClean="0">
                <a:solidFill>
                  <a:schemeClr val="bg1"/>
                </a:solidFill>
              </a:rPr>
              <a:t>8. Compare ‘du’ vs ‘</a:t>
            </a:r>
            <a:r>
              <a:rPr lang="en-US" sz="3100" dirty="0" err="1" smtClean="0">
                <a:solidFill>
                  <a:schemeClr val="bg1"/>
                </a:solidFill>
              </a:rPr>
              <a:t>df</a:t>
            </a:r>
            <a:r>
              <a:rPr lang="en-US" sz="3100" dirty="0" smtClean="0">
                <a:solidFill>
                  <a:schemeClr val="bg1"/>
                </a:solidFill>
              </a:rPr>
              <a:t>’.</a:t>
            </a:r>
            <a:endParaRPr lang="en-US" sz="3100"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The ‘</a:t>
            </a:r>
            <a:r>
              <a:rPr lang="en-US" sz="3600" dirty="0" smtClean="0">
                <a:solidFill>
                  <a:schemeClr val="bg1"/>
                </a:solidFill>
              </a:rPr>
              <a:t>/</a:t>
            </a:r>
            <a:r>
              <a:rPr lang="en-US" sz="3600" dirty="0" smtClean="0">
                <a:solidFill>
                  <a:schemeClr val="accent6"/>
                </a:solidFill>
              </a:rPr>
              <a:t>’ character is also used as a directory separator in file names. For example, ’</a:t>
            </a:r>
            <a:r>
              <a:rPr lang="en-US" sz="3600" dirty="0" err="1" smtClean="0">
                <a:solidFill>
                  <a:schemeClr val="bg1"/>
                </a:solidFill>
              </a:rPr>
              <a:t>etc</a:t>
            </a:r>
            <a:r>
              <a:rPr lang="en-US" sz="3600" dirty="0" smtClean="0">
                <a:solidFill>
                  <a:schemeClr val="accent6"/>
                </a:solidFill>
              </a:rPr>
              <a:t>’ is a subdirectory of the ‘</a:t>
            </a:r>
            <a:r>
              <a:rPr lang="en-US" sz="3600" dirty="0" smtClean="0">
                <a:solidFill>
                  <a:schemeClr val="bg1"/>
                </a:solidFill>
              </a:rPr>
              <a:t>/</a:t>
            </a:r>
            <a:r>
              <a:rPr lang="en-US" sz="3600" dirty="0" smtClean="0">
                <a:solidFill>
                  <a:schemeClr val="accent6"/>
                </a:solidFill>
              </a:rPr>
              <a:t>’ directory, we could call it like ‘</a:t>
            </a:r>
            <a:r>
              <a:rPr lang="en-US" sz="3600" dirty="0" smtClean="0">
                <a:solidFill>
                  <a:schemeClr val="bg1"/>
                </a:solidFill>
              </a:rPr>
              <a:t>/</a:t>
            </a:r>
            <a:r>
              <a:rPr lang="en-US" sz="3600" dirty="0" err="1" smtClean="0">
                <a:solidFill>
                  <a:schemeClr val="bg1"/>
                </a:solidFill>
              </a:rPr>
              <a:t>etc</a:t>
            </a:r>
            <a:r>
              <a:rPr lang="en-US" sz="3600" dirty="0" smtClean="0">
                <a:solidFill>
                  <a:schemeClr val="accent6"/>
                </a:solidFill>
              </a:rPr>
              <a:t>’.</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Subdirectories of ‘</a:t>
            </a:r>
            <a:r>
              <a:rPr lang="en-US" sz="3600" dirty="0" smtClean="0">
                <a:solidFill>
                  <a:schemeClr val="bg1"/>
                </a:solidFill>
              </a:rPr>
              <a:t>/</a:t>
            </a:r>
            <a:r>
              <a:rPr lang="en-US" sz="3600" dirty="0" smtClean="0">
                <a:solidFill>
                  <a:schemeClr val="accent6"/>
                </a:solidFill>
              </a:rPr>
              <a:t>’ are used for standardized purposes to organize files by types and purpose. This makes it easier to find files. For example, in the root directory, the subdirectory ‘</a:t>
            </a:r>
            <a:r>
              <a:rPr lang="en-US" sz="3600" dirty="0" smtClean="0">
                <a:solidFill>
                  <a:schemeClr val="bg1"/>
                </a:solidFill>
              </a:rPr>
              <a:t>/boot</a:t>
            </a:r>
            <a:r>
              <a:rPr lang="en-US" sz="3600" dirty="0" smtClean="0">
                <a:solidFill>
                  <a:schemeClr val="accent6"/>
                </a:solidFill>
              </a:rPr>
              <a:t>’ is used for storing files needed to boot the system.</a:t>
            </a:r>
            <a:endParaRPr lang="en-US" sz="3600" dirty="0">
              <a:solidFill>
                <a:schemeClr val="accent6"/>
              </a:solidFill>
            </a:endParaRPr>
          </a:p>
        </p:txBody>
      </p:sp>
    </p:spTree>
    <p:extLst>
      <p:ext uri="{BB962C8B-B14F-4D97-AF65-F5344CB8AC3E}">
        <p14:creationId xmlns:p14="http://schemas.microsoft.com/office/powerpoint/2010/main" val="1070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352281"/>
              </p:ext>
            </p:extLst>
          </p:nvPr>
        </p:nvGraphicFramePr>
        <p:xfrm>
          <a:off x="457200" y="914399"/>
          <a:ext cx="8229600" cy="6365241"/>
        </p:xfrm>
        <a:graphic>
          <a:graphicData uri="http://schemas.openxmlformats.org/drawingml/2006/table">
            <a:tbl>
              <a:tblPr firstRow="1" bandRow="1">
                <a:tableStyleId>{5C22544A-7EE6-4342-B048-85BDC9FD1C3A}</a:tableStyleId>
              </a:tblPr>
              <a:tblGrid>
                <a:gridCol w="4114800"/>
                <a:gridCol w="4114800"/>
              </a:tblGrid>
              <a:tr h="415619">
                <a:tc>
                  <a:txBody>
                    <a:bodyPr/>
                    <a:lstStyle/>
                    <a:p>
                      <a:r>
                        <a:rPr lang="en-US" dirty="0" smtClean="0"/>
                        <a:t>Location</a:t>
                      </a:r>
                      <a:endParaRPr lang="en-US" dirty="0"/>
                    </a:p>
                  </a:txBody>
                  <a:tcPr/>
                </a:tc>
                <a:tc>
                  <a:txBody>
                    <a:bodyPr/>
                    <a:lstStyle/>
                    <a:p>
                      <a:r>
                        <a:rPr lang="en-US" dirty="0" smtClean="0"/>
                        <a:t>Purpose</a:t>
                      </a:r>
                      <a:endParaRPr lang="en-US" dirty="0"/>
                    </a:p>
                  </a:txBody>
                  <a:tcPr/>
                </a:tc>
              </a:tr>
              <a:tr h="1024815">
                <a:tc>
                  <a:txBody>
                    <a:bodyPr/>
                    <a:lstStyle/>
                    <a:p>
                      <a:r>
                        <a:rPr lang="en-US" dirty="0" smtClean="0"/>
                        <a:t>/</a:t>
                      </a:r>
                      <a:r>
                        <a:rPr lang="en-US" dirty="0" err="1" smtClean="0"/>
                        <a:t>usr</a:t>
                      </a:r>
                      <a:endParaRPr lang="en-US" dirty="0"/>
                    </a:p>
                  </a:txBody>
                  <a:tcPr/>
                </a:tc>
                <a:tc>
                  <a:txBody>
                    <a:bodyPr/>
                    <a:lstStyle/>
                    <a:p>
                      <a:r>
                        <a:rPr lang="en-US" dirty="0" smtClean="0"/>
                        <a:t>Installed software, shared</a:t>
                      </a:r>
                      <a:r>
                        <a:rPr lang="en-US" baseline="0" dirty="0" smtClean="0"/>
                        <a:t> libraries, /</a:t>
                      </a:r>
                      <a:r>
                        <a:rPr lang="en-US" baseline="0" dirty="0" err="1" smtClean="0"/>
                        <a:t>usr</a:t>
                      </a:r>
                      <a:r>
                        <a:rPr lang="en-US" baseline="0" dirty="0" smtClean="0"/>
                        <a:t>/bin (user commands), /</a:t>
                      </a:r>
                      <a:r>
                        <a:rPr lang="en-US" baseline="0" dirty="0" err="1" smtClean="0"/>
                        <a:t>usr</a:t>
                      </a:r>
                      <a:r>
                        <a:rPr lang="en-US" baseline="0" dirty="0" smtClean="0"/>
                        <a:t>/</a:t>
                      </a:r>
                      <a:r>
                        <a:rPr lang="en-US" baseline="0" dirty="0" err="1" smtClean="0"/>
                        <a:t>sbin</a:t>
                      </a:r>
                      <a:r>
                        <a:rPr lang="en-US" baseline="0" dirty="0" smtClean="0"/>
                        <a:t> (system administration commands)</a:t>
                      </a:r>
                      <a:endParaRPr lang="en-US" dirty="0"/>
                    </a:p>
                  </a:txBody>
                  <a:tcPr/>
                </a:tc>
              </a:tr>
              <a:tr h="415619">
                <a:tc>
                  <a:txBody>
                    <a:bodyPr/>
                    <a:lstStyle/>
                    <a:p>
                      <a:r>
                        <a:rPr lang="en-US" dirty="0" smtClean="0"/>
                        <a:t>/</a:t>
                      </a:r>
                      <a:r>
                        <a:rPr lang="en-US" dirty="0" err="1" smtClean="0"/>
                        <a:t>etc</a:t>
                      </a:r>
                      <a:endParaRPr lang="en-US" dirty="0"/>
                    </a:p>
                  </a:txBody>
                  <a:tcPr/>
                </a:tc>
                <a:tc>
                  <a:txBody>
                    <a:bodyPr/>
                    <a:lstStyle/>
                    <a:p>
                      <a:r>
                        <a:rPr lang="en-US" dirty="0" smtClean="0"/>
                        <a:t>Configuration files </a:t>
                      </a:r>
                      <a:endParaRPr lang="en-US" dirty="0"/>
                    </a:p>
                  </a:txBody>
                  <a:tcPr/>
                </a:tc>
              </a:tr>
              <a:tr h="1332260">
                <a:tc>
                  <a:txBody>
                    <a:bodyPr/>
                    <a:lstStyle/>
                    <a:p>
                      <a:r>
                        <a:rPr lang="en-US" dirty="0" smtClean="0"/>
                        <a:t>/</a:t>
                      </a:r>
                      <a:r>
                        <a:rPr lang="en-US" dirty="0" err="1" smtClean="0"/>
                        <a:t>var</a:t>
                      </a:r>
                      <a:endParaRPr lang="en-US" dirty="0"/>
                    </a:p>
                  </a:txBody>
                  <a:tcPr/>
                </a:tc>
                <a:tc>
                  <a:txBody>
                    <a:bodyPr/>
                    <a:lstStyle/>
                    <a:p>
                      <a:r>
                        <a:rPr lang="en-US" dirty="0" smtClean="0"/>
                        <a:t>Variable data specific to the system that should persist between boots. Files that dynamically change ( databases, website content ) may be found under it.</a:t>
                      </a:r>
                      <a:endParaRPr lang="en-US" dirty="0"/>
                    </a:p>
                  </a:txBody>
                  <a:tcPr/>
                </a:tc>
              </a:tr>
              <a:tr h="1024815">
                <a:tc>
                  <a:txBody>
                    <a:bodyPr/>
                    <a:lstStyle/>
                    <a:p>
                      <a:r>
                        <a:rPr lang="en-US" dirty="0" smtClean="0"/>
                        <a:t>/</a:t>
                      </a:r>
                      <a:r>
                        <a:rPr lang="en-US" dirty="0" err="1" smtClean="0"/>
                        <a:t>tmp</a:t>
                      </a:r>
                      <a:endParaRPr lang="en-US" dirty="0"/>
                    </a:p>
                  </a:txBody>
                  <a:tcPr/>
                </a:tc>
                <a:tc>
                  <a:txBody>
                    <a:bodyPr/>
                    <a:lstStyle/>
                    <a:p>
                      <a:r>
                        <a:rPr lang="en-US" dirty="0" smtClean="0"/>
                        <a:t>A world-writable space for temporary</a:t>
                      </a:r>
                      <a:r>
                        <a:rPr lang="en-US" baseline="0" dirty="0" smtClean="0"/>
                        <a:t> files. Files which are more than 10 days old are deleted automatically.</a:t>
                      </a:r>
                      <a:endParaRPr lang="en-US" dirty="0"/>
                    </a:p>
                  </a:txBody>
                  <a:tcPr/>
                </a:tc>
              </a:tr>
              <a:tr h="717371">
                <a:tc>
                  <a:txBody>
                    <a:bodyPr/>
                    <a:lstStyle/>
                    <a:p>
                      <a:r>
                        <a:rPr lang="en-US" dirty="0" smtClean="0"/>
                        <a:t>/boot</a:t>
                      </a:r>
                      <a:endParaRPr lang="en-US" dirty="0"/>
                    </a:p>
                  </a:txBody>
                  <a:tcPr/>
                </a:tc>
                <a:tc>
                  <a:txBody>
                    <a:bodyPr/>
                    <a:lstStyle/>
                    <a:p>
                      <a:r>
                        <a:rPr lang="en-US" dirty="0" smtClean="0"/>
                        <a:t>Files needed in order to start</a:t>
                      </a:r>
                      <a:r>
                        <a:rPr lang="en-US" baseline="0" dirty="0" smtClean="0"/>
                        <a:t> the boot process.</a:t>
                      </a:r>
                      <a:endParaRPr lang="en-US" dirty="0"/>
                    </a:p>
                  </a:txBody>
                  <a:tcPr/>
                </a:tc>
              </a:tr>
              <a:tr h="717371">
                <a:tc>
                  <a:txBody>
                    <a:bodyPr/>
                    <a:lstStyle/>
                    <a:p>
                      <a:r>
                        <a:rPr lang="en-US" dirty="0" smtClean="0"/>
                        <a:t>/dev</a:t>
                      </a:r>
                      <a:endParaRPr lang="en-US" dirty="0"/>
                    </a:p>
                  </a:txBody>
                  <a:tcPr/>
                </a:tc>
                <a:tc>
                  <a:txBody>
                    <a:bodyPr/>
                    <a:lstStyle/>
                    <a:p>
                      <a:r>
                        <a:rPr lang="en-US" dirty="0" smtClean="0"/>
                        <a:t>Special devices files which are used by the system to access hardware</a:t>
                      </a:r>
                      <a:endParaRPr lang="en-US" dirty="0"/>
                    </a:p>
                  </a:txBody>
                  <a:tcPr/>
                </a:tc>
              </a:tr>
              <a:tr h="717371">
                <a:tc>
                  <a:txBody>
                    <a:bodyPr/>
                    <a:lstStyle/>
                    <a:p>
                      <a:r>
                        <a:rPr lang="en-US" dirty="0" smtClean="0"/>
                        <a:t>/home</a:t>
                      </a:r>
                      <a:endParaRPr lang="en-US" dirty="0"/>
                    </a:p>
                  </a:txBody>
                  <a:tcPr/>
                </a:tc>
                <a:tc>
                  <a:txBody>
                    <a:bodyPr/>
                    <a:lstStyle/>
                    <a:p>
                      <a:r>
                        <a:rPr lang="en-US" dirty="0" smtClean="0"/>
                        <a:t>Home directories where</a:t>
                      </a:r>
                      <a:r>
                        <a:rPr lang="en-US" baseline="0" dirty="0" smtClean="0"/>
                        <a:t> users store their personal data and configuration files.</a:t>
                      </a:r>
                      <a:endParaRPr lang="en-US" dirty="0"/>
                    </a:p>
                  </a:txBody>
                  <a:tcPr/>
                </a:tc>
              </a:tr>
            </a:tbl>
          </a:graphicData>
        </a:graphic>
      </p:graphicFrame>
    </p:spTree>
    <p:extLst>
      <p:ext uri="{BB962C8B-B14F-4D97-AF65-F5344CB8AC3E}">
        <p14:creationId xmlns:p14="http://schemas.microsoft.com/office/powerpoint/2010/main" val="182525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solidFill>
                  <a:schemeClr val="accent6"/>
                </a:solidFill>
              </a:rPr>
              <a:t>In RHEL7, four older directories in ‘</a:t>
            </a:r>
            <a:r>
              <a:rPr lang="en-US" sz="3600" dirty="0" smtClean="0">
                <a:solidFill>
                  <a:schemeClr val="bg1"/>
                </a:solidFill>
              </a:rPr>
              <a:t>/</a:t>
            </a:r>
            <a:r>
              <a:rPr lang="en-US" sz="3600" dirty="0" smtClean="0">
                <a:solidFill>
                  <a:schemeClr val="accent6"/>
                </a:solidFill>
              </a:rPr>
              <a:t>’ now have identical contents as their counterparts located in ‘</a:t>
            </a:r>
            <a:r>
              <a:rPr lang="en-US" sz="3600" dirty="0" smtClean="0">
                <a:solidFill>
                  <a:schemeClr val="bg1"/>
                </a:solidFill>
              </a:rPr>
              <a:t>/</a:t>
            </a:r>
            <a:r>
              <a:rPr lang="en-US" sz="3600" dirty="0" err="1" smtClean="0">
                <a:solidFill>
                  <a:schemeClr val="bg1"/>
                </a:solidFill>
              </a:rPr>
              <a:t>usr</a:t>
            </a:r>
            <a:r>
              <a:rPr lang="en-US" sz="3600" dirty="0" smtClean="0">
                <a:solidFill>
                  <a:schemeClr val="accent6"/>
                </a:solidFill>
              </a:rPr>
              <a:t>’</a:t>
            </a:r>
            <a:br>
              <a:rPr lang="en-US" sz="3600" dirty="0" smtClean="0">
                <a:solidFill>
                  <a:schemeClr val="accent6"/>
                </a:solidFill>
              </a:rPr>
            </a:br>
            <a:r>
              <a:rPr lang="en-US" sz="3600" dirty="0" smtClean="0">
                <a:solidFill>
                  <a:schemeClr val="accent6"/>
                </a:solidFill>
              </a:rPr>
              <a:t>1. </a:t>
            </a:r>
            <a:r>
              <a:rPr lang="en-US" sz="3600" dirty="0" smtClean="0">
                <a:solidFill>
                  <a:schemeClr val="bg1"/>
                </a:solidFill>
              </a:rPr>
              <a:t>/bin</a:t>
            </a:r>
            <a:r>
              <a:rPr lang="en-US" sz="3600" dirty="0" smtClean="0">
                <a:solidFill>
                  <a:schemeClr val="accent6"/>
                </a:solidFill>
              </a:rPr>
              <a:t> 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2. </a:t>
            </a:r>
            <a:r>
              <a:rPr lang="en-US" sz="3600" dirty="0" smtClean="0">
                <a:solidFill>
                  <a:schemeClr val="bg1"/>
                </a:solidFill>
              </a:rPr>
              <a:t>/</a:t>
            </a:r>
            <a:r>
              <a:rPr lang="en-US" sz="3600" dirty="0" err="1" smtClean="0">
                <a:solidFill>
                  <a:schemeClr val="bg1"/>
                </a:solidFill>
              </a:rPr>
              <a:t>sbin</a:t>
            </a:r>
            <a:r>
              <a:rPr lang="en-US" sz="3600" dirty="0" smtClean="0">
                <a:solidFill>
                  <a:schemeClr val="bg1"/>
                </a:solidFill>
              </a:rPr>
              <a:t>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a:t>
            </a:r>
            <a:r>
              <a:rPr lang="en-US" sz="3600" dirty="0" err="1" smtClean="0">
                <a:solidFill>
                  <a:schemeClr val="bg1"/>
                </a:solidFill>
              </a:rPr>
              <a:t>sbin</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3. </a:t>
            </a:r>
            <a:r>
              <a:rPr lang="en-US" sz="3600" dirty="0" smtClean="0">
                <a:solidFill>
                  <a:schemeClr val="bg1"/>
                </a:solidFill>
              </a:rPr>
              <a:t>/lib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4. </a:t>
            </a:r>
            <a:r>
              <a:rPr lang="en-US" sz="3600" dirty="0" smtClean="0">
                <a:solidFill>
                  <a:schemeClr val="bg1"/>
                </a:solidFill>
              </a:rPr>
              <a:t>/lib64 </a:t>
            </a:r>
            <a:r>
              <a:rPr lang="en-US" sz="3600" dirty="0" smtClean="0">
                <a:solidFill>
                  <a:schemeClr val="accent6"/>
                </a:solidFill>
              </a:rPr>
              <a:t>and </a:t>
            </a:r>
            <a:r>
              <a:rPr lang="en-US" sz="3600" dirty="0" smtClean="0">
                <a:solidFill>
                  <a:schemeClr val="bg1"/>
                </a:solidFill>
              </a:rPr>
              <a:t>/</a:t>
            </a:r>
            <a:r>
              <a:rPr lang="en-US" sz="3600" dirty="0" err="1" smtClean="0">
                <a:solidFill>
                  <a:schemeClr val="bg1"/>
                </a:solidFill>
              </a:rPr>
              <a:t>usr</a:t>
            </a:r>
            <a:r>
              <a:rPr lang="en-US" sz="3600" dirty="0" smtClean="0">
                <a:solidFill>
                  <a:schemeClr val="bg1"/>
                </a:solidFill>
              </a:rPr>
              <a:t>/lib64</a:t>
            </a: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
            </a:r>
            <a:br>
              <a:rPr lang="en-US" sz="3600" dirty="0" smtClean="0">
                <a:solidFill>
                  <a:schemeClr val="accent6"/>
                </a:solidFill>
              </a:rPr>
            </a:br>
            <a:r>
              <a:rPr lang="en-US" sz="3600" dirty="0" smtClean="0">
                <a:solidFill>
                  <a:schemeClr val="accent6"/>
                </a:solidFill>
              </a:rPr>
              <a:t>In older versions of RHEL, these were distinct directories containing different sets of files.</a:t>
            </a:r>
            <a:endParaRPr lang="en-US" sz="3600" dirty="0"/>
          </a:p>
        </p:txBody>
      </p:sp>
    </p:spTree>
    <p:extLst>
      <p:ext uri="{BB962C8B-B14F-4D97-AF65-F5344CB8AC3E}">
        <p14:creationId xmlns:p14="http://schemas.microsoft.com/office/powerpoint/2010/main" val="116436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FF0000"/>
                </a:solidFill>
              </a:rPr>
              <a:t>Exercises:</a:t>
            </a:r>
            <a:r>
              <a:rPr lang="en-US" dirty="0" smtClean="0">
                <a:solidFill>
                  <a:schemeClr val="bg1"/>
                </a:solidFill>
              </a:rPr>
              <a:t/>
            </a:r>
            <a:br>
              <a:rPr lang="en-US" dirty="0" smtClean="0">
                <a:solidFill>
                  <a:schemeClr val="bg1"/>
                </a:solidFill>
              </a:rPr>
            </a:br>
            <a:r>
              <a:rPr lang="en-US" sz="1600" dirty="0" smtClean="0">
                <a:solidFill>
                  <a:schemeClr val="accent6"/>
                </a:solidFill>
              </a:rPr>
              <a:t>1. List all files in </a:t>
            </a:r>
            <a:r>
              <a:rPr lang="en-US" sz="1600" dirty="0" smtClean="0">
                <a:solidFill>
                  <a:schemeClr val="bg1"/>
                </a:solidFill>
              </a:rPr>
              <a:t>/boot </a:t>
            </a:r>
            <a:r>
              <a:rPr lang="en-US" sz="1600" dirty="0" smtClean="0">
                <a:solidFill>
                  <a:schemeClr val="accent6"/>
                </a:solidFill>
              </a:rPr>
              <a:t>starting with ‘</a:t>
            </a:r>
            <a:r>
              <a:rPr lang="en-US" sz="1600" dirty="0" err="1" smtClean="0">
                <a:solidFill>
                  <a:schemeClr val="bg1"/>
                </a:solidFill>
              </a:rPr>
              <a:t>vm</a:t>
            </a:r>
            <a:r>
              <a:rPr lang="en-US" sz="1600" dirty="0" smtClean="0">
                <a:solidFill>
                  <a:schemeClr val="accent6"/>
                </a:solidFill>
              </a:rPr>
              <a:t>’, what do u you think are those files ?</a:t>
            </a:r>
            <a:br>
              <a:rPr lang="en-US" sz="1600" dirty="0" smtClean="0">
                <a:solidFill>
                  <a:schemeClr val="accent6"/>
                </a:solidFill>
              </a:rPr>
            </a:br>
            <a:r>
              <a:rPr lang="en-US" sz="1600" dirty="0" smtClean="0">
                <a:solidFill>
                  <a:schemeClr val="accent6"/>
                </a:solidFill>
              </a:rPr>
              <a:t>2. Cat the content of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accent6"/>
                </a:solidFill>
              </a:rPr>
              <a:t>, what kind of configuration files are those ?</a:t>
            </a:r>
            <a:br>
              <a:rPr lang="en-US" sz="1600" dirty="0" smtClean="0">
                <a:solidFill>
                  <a:schemeClr val="accent6"/>
                </a:solidFill>
              </a:rPr>
            </a:br>
            <a:r>
              <a:rPr lang="en-US" sz="1600" dirty="0" smtClean="0">
                <a:solidFill>
                  <a:schemeClr val="accent6"/>
                </a:solidFill>
              </a:rPr>
              <a:t>3.  Print your home directory. Create a local user and have a look at the hidden files in his home directory.</a:t>
            </a:r>
            <a:br>
              <a:rPr lang="en-US" sz="1600" dirty="0" smtClean="0">
                <a:solidFill>
                  <a:schemeClr val="accent6"/>
                </a:solidFill>
              </a:rPr>
            </a:br>
            <a:r>
              <a:rPr lang="en-US" sz="1600" dirty="0" smtClean="0">
                <a:solidFill>
                  <a:schemeClr val="accent6"/>
                </a:solidFill>
              </a:rPr>
              <a:t>4. Google for ‘</a:t>
            </a:r>
            <a:r>
              <a:rPr lang="en-US" sz="1600" dirty="0" smtClean="0">
                <a:solidFill>
                  <a:schemeClr val="bg1"/>
                </a:solidFill>
              </a:rPr>
              <a:t>proc</a:t>
            </a:r>
            <a:r>
              <a:rPr lang="en-US" sz="1600" dirty="0" smtClean="0">
                <a:solidFill>
                  <a:schemeClr val="accent6"/>
                </a:solidFill>
              </a:rPr>
              <a:t>’ file system, dig deeper into </a:t>
            </a:r>
            <a:r>
              <a:rPr lang="en-US" sz="1600" dirty="0" smtClean="0">
                <a:solidFill>
                  <a:schemeClr val="bg1"/>
                </a:solidFill>
              </a:rPr>
              <a:t>/proc </a:t>
            </a:r>
            <a:r>
              <a:rPr lang="en-US" sz="1600" dirty="0" smtClean="0">
                <a:solidFill>
                  <a:schemeClr val="accent6"/>
                </a:solidFill>
              </a:rPr>
              <a:t>directory.</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5. List the content of </a:t>
            </a:r>
            <a:r>
              <a:rPr lang="en-US" sz="1600" dirty="0" smtClean="0">
                <a:solidFill>
                  <a:schemeClr val="bg1"/>
                </a:solidFill>
              </a:rPr>
              <a:t>/dev</a:t>
            </a:r>
            <a:r>
              <a:rPr lang="en-US" sz="1600" dirty="0" smtClean="0">
                <a:solidFill>
                  <a:schemeClr val="accent6"/>
                </a:solidFill>
              </a:rPr>
              <a:t>, pay attention to each first letter of the file permissions rows.</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bg1"/>
                </a:solidFill>
              </a:rPr>
              <a:t/>
            </a:r>
            <a:br>
              <a:rPr lang="en-US" sz="1600" dirty="0">
                <a:solidFill>
                  <a:schemeClr val="bg1"/>
                </a:solidFill>
              </a:rPr>
            </a:br>
            <a:r>
              <a:rPr lang="en-US" sz="1600" dirty="0" smtClean="0">
                <a:solidFill>
                  <a:schemeClr val="bg1"/>
                </a:solidFill>
              </a:rPr>
              <a:t/>
            </a:r>
            <a:br>
              <a:rPr lang="en-US" sz="1600" dirty="0" smtClean="0">
                <a:solidFill>
                  <a:schemeClr val="bg1"/>
                </a:solidFill>
              </a:rPr>
            </a:br>
            <a:r>
              <a:rPr lang="en-US" sz="2700" dirty="0" smtClean="0">
                <a:solidFill>
                  <a:schemeClr val="accent6"/>
                </a:solidFill>
              </a:rPr>
              <a:t/>
            </a:r>
            <a:br>
              <a:rPr lang="en-US" sz="2700" dirty="0" smtClean="0">
                <a:solidFill>
                  <a:schemeClr val="accent6"/>
                </a:solidFill>
              </a:rPr>
            </a:br>
            <a:r>
              <a:rPr lang="en-US" sz="2700" dirty="0">
                <a:solidFill>
                  <a:schemeClr val="bg1"/>
                </a:solidFill>
              </a:rPr>
              <a:t/>
            </a:r>
            <a:br>
              <a:rPr lang="en-US" sz="2700" dirty="0">
                <a:solidFill>
                  <a:schemeClr val="bg1"/>
                </a:solidFill>
              </a:rPr>
            </a:br>
            <a:r>
              <a:rPr lang="en-US" sz="2700" dirty="0" smtClean="0">
                <a:solidFill>
                  <a:schemeClr val="accent6"/>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/network-scripts</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Relative Path =&gt; relative to the present working directory. </a:t>
            </a:r>
            <a:r>
              <a:rPr lang="en-US" sz="2700" dirty="0">
                <a:solidFill>
                  <a:schemeClr val="accent6"/>
                </a:solidFill>
              </a:rPr>
              <a:t/>
            </a:r>
            <a:br>
              <a:rPr lang="en-US" sz="2700" dirty="0">
                <a:solidFill>
                  <a:schemeClr val="accent6"/>
                </a:solidFill>
              </a:rPr>
            </a:br>
            <a:r>
              <a:rPr lang="en-US" sz="2700" dirty="0" smtClean="0">
                <a:solidFill>
                  <a:schemeClr val="accent6"/>
                </a:solidFill>
              </a:rPr>
              <a:t>example “</a:t>
            </a:r>
            <a:r>
              <a:rPr lang="en-US" sz="2700" dirty="0" smtClean="0">
                <a:solidFill>
                  <a:schemeClr val="bg1"/>
                </a:solidFill>
              </a:rPr>
              <a:t>cd ../</a:t>
            </a:r>
            <a:r>
              <a:rPr lang="en-US" sz="2700" dirty="0" err="1" smtClean="0">
                <a:solidFill>
                  <a:schemeClr val="bg1"/>
                </a:solidFill>
              </a:rPr>
              <a:t>etc</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bg1"/>
                </a:solidFill>
              </a:rPr>
              <a:t>cp</a:t>
            </a:r>
            <a:r>
              <a:rPr lang="en-US" dirty="0" smtClean="0">
                <a:solidFill>
                  <a:schemeClr val="accent6"/>
                </a:solidFill>
              </a:rPr>
              <a:t> =&gt; </a:t>
            </a:r>
            <a:r>
              <a:rPr lang="en-US" dirty="0" err="1" smtClean="0">
                <a:solidFill>
                  <a:schemeClr val="bg1"/>
                </a:solidFill>
              </a:rPr>
              <a:t>cp</a:t>
            </a:r>
            <a:r>
              <a:rPr lang="en-US" dirty="0" smtClean="0">
                <a:solidFill>
                  <a:schemeClr val="bg1"/>
                </a:solidFill>
              </a:rPr>
              <a:t> /path/to/file /path/to/destination</a:t>
            </a:r>
          </a:p>
          <a:p>
            <a:pPr marL="0" indent="0">
              <a:buNone/>
            </a:pPr>
            <a:r>
              <a:rPr lang="en-US" dirty="0" smtClean="0">
                <a:solidFill>
                  <a:schemeClr val="accent6"/>
                </a:solidFill>
              </a:rPr>
              <a:t>-</a:t>
            </a:r>
            <a:r>
              <a:rPr lang="en-US" dirty="0" smtClean="0">
                <a:solidFill>
                  <a:schemeClr val="bg1"/>
                </a:solidFill>
              </a:rPr>
              <a:t>R</a:t>
            </a:r>
            <a:r>
              <a:rPr lang="en-US" dirty="0" smtClean="0">
                <a:solidFill>
                  <a:schemeClr val="accent6"/>
                </a:solidFill>
              </a:rPr>
              <a:t>(recursive) for entire subdirectory.</a:t>
            </a:r>
          </a:p>
          <a:p>
            <a:pPr marL="0" indent="0">
              <a:buNone/>
            </a:pPr>
            <a:r>
              <a:rPr lang="en-US" dirty="0" smtClean="0">
                <a:solidFill>
                  <a:schemeClr val="accent6"/>
                </a:solidFill>
              </a:rPr>
              <a:t>-</a:t>
            </a:r>
            <a:r>
              <a:rPr lang="en-US" dirty="0" smtClean="0">
                <a:solidFill>
                  <a:schemeClr val="bg1"/>
                </a:solidFill>
              </a:rPr>
              <a:t>a</a:t>
            </a:r>
            <a:r>
              <a:rPr lang="en-US" dirty="0" smtClean="0">
                <a:solidFill>
                  <a:schemeClr val="accent6"/>
                </a:solidFill>
              </a:rPr>
              <a:t>(archive)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a:t>
            </a:r>
            <a:r>
              <a:rPr lang="en-US" dirty="0" smtClean="0">
                <a:solidFill>
                  <a:schemeClr val="bg1"/>
                </a:solidFill>
              </a:rPr>
              <a:t>mv</a:t>
            </a:r>
            <a:r>
              <a:rPr lang="en-US" dirty="0" smtClean="0">
                <a:solidFill>
                  <a:schemeClr val="accent6"/>
                </a:solidFill>
              </a:rPr>
              <a:t> =&gt; moves or renames a file. </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tmp</a:t>
            </a:r>
            <a:r>
              <a:rPr lang="en-US" dirty="0" smtClean="0">
                <a:solidFill>
                  <a:schemeClr val="bg2"/>
                </a:solidFill>
              </a:rPr>
              <a:t>;</a:t>
            </a:r>
          </a:p>
          <a:p>
            <a:pPr marL="0" indent="0">
              <a:buNone/>
            </a:pPr>
            <a:r>
              <a:rPr lang="en-US" dirty="0" smtClean="0">
                <a:solidFill>
                  <a:schemeClr val="bg2"/>
                </a:solidFill>
              </a:rPr>
              <a:t>mv </a:t>
            </a:r>
            <a:r>
              <a:rPr lang="en-US" dirty="0" err="1" smtClean="0">
                <a:solidFill>
                  <a:schemeClr val="bg2"/>
                </a:solidFill>
              </a:rPr>
              <a:t>myfile</a:t>
            </a:r>
            <a:r>
              <a:rPr lang="en-US" dirty="0" smtClean="0">
                <a:solidFill>
                  <a:schemeClr val="bg2"/>
                </a:solidFill>
              </a:rPr>
              <a:t> </a:t>
            </a:r>
            <a:r>
              <a:rPr lang="en-US" dirty="0" err="1" smtClean="0">
                <a:solidFill>
                  <a:schemeClr val="bg2"/>
                </a:solidFill>
              </a:rPr>
              <a:t>mynewfile</a:t>
            </a:r>
            <a:endParaRPr lang="en-US" dirty="0">
              <a:solidFill>
                <a:schemeClr val="bg2"/>
              </a:solidFill>
            </a:endParaRPr>
          </a:p>
          <a:p>
            <a:pPr marL="0" indent="0">
              <a:buNone/>
            </a:pPr>
            <a:endParaRPr lang="en-US" dirty="0" smtClean="0">
              <a:solidFill>
                <a:schemeClr val="accent6"/>
              </a:solidFill>
            </a:endParaRPr>
          </a:p>
          <a:p>
            <a:pPr marL="0" indent="0">
              <a:buNone/>
            </a:pPr>
            <a:r>
              <a:rPr lang="en-US" dirty="0" err="1" smtClean="0">
                <a:solidFill>
                  <a:schemeClr val="bg1"/>
                </a:solidFill>
              </a:rPr>
              <a:t>rm</a:t>
            </a:r>
            <a:r>
              <a:rPr lang="en-US" dirty="0" smtClean="0">
                <a:solidFill>
                  <a:schemeClr val="accent6"/>
                </a:solidFill>
              </a:rPr>
              <a:t> </a:t>
            </a:r>
            <a:r>
              <a:rPr lang="en-US" dirty="0" smtClean="0">
                <a:solidFill>
                  <a:schemeClr val="accent6"/>
                </a:solidFill>
              </a:rPr>
              <a:t>=&gt;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bg1"/>
                </a:solidFill>
              </a:rPr>
              <a:t>rm</a:t>
            </a:r>
            <a:r>
              <a:rPr lang="en-US" dirty="0" smtClean="0">
                <a:solidFill>
                  <a:schemeClr val="bg1"/>
                </a:solidFill>
              </a:rPr>
              <a:t> </a:t>
            </a:r>
            <a:r>
              <a:rPr lang="en-US" dirty="0" smtClean="0">
                <a:solidFill>
                  <a:schemeClr val="bg1"/>
                </a:solidFill>
              </a:rPr>
              <a:t>–f /</a:t>
            </a:r>
            <a:r>
              <a:rPr lang="en-US" dirty="0" err="1" smtClean="0">
                <a:solidFill>
                  <a:schemeClr val="bg1"/>
                </a:solidFill>
              </a:rPr>
              <a:t>tmp</a:t>
            </a:r>
            <a:r>
              <a:rPr lang="en-US" dirty="0" smtClean="0">
                <a:solidFill>
                  <a:schemeClr val="bg1"/>
                </a:solidFill>
              </a:rPr>
              <a:t>/</a:t>
            </a:r>
            <a:r>
              <a:rPr lang="en-US" dirty="0" err="1" smtClean="0">
                <a:solidFill>
                  <a:schemeClr val="bg1"/>
                </a:solidFill>
              </a:rPr>
              <a:t>file_not_needed_anymore</a:t>
            </a:r>
            <a:endParaRPr lang="en-US" dirty="0" smtClean="0">
              <a:solidFill>
                <a:schemeClr val="bg1"/>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rgbClr val="FF0000"/>
                </a:solidFill>
              </a:rPr>
              <a:t>Exercises:</a:t>
            </a:r>
            <a:r>
              <a:rPr lang="en-US" sz="3600" dirty="0" smtClean="0">
                <a:solidFill>
                  <a:schemeClr val="bg1"/>
                </a:solidFill>
              </a:rPr>
              <a:t/>
            </a:r>
            <a:br>
              <a:rPr lang="en-US" sz="3600" dirty="0" smtClean="0">
                <a:solidFill>
                  <a:schemeClr val="bg1"/>
                </a:solidFill>
              </a:rPr>
            </a:br>
            <a:r>
              <a:rPr lang="en-US" sz="3600" dirty="0" smtClean="0">
                <a:solidFill>
                  <a:schemeClr val="accent6"/>
                </a:solidFill>
              </a:rPr>
              <a:t>1. Create two new files in your home directory.</a:t>
            </a:r>
            <a:br>
              <a:rPr lang="en-US" sz="3600" dirty="0" smtClean="0">
                <a:solidFill>
                  <a:schemeClr val="accent6"/>
                </a:solidFill>
              </a:rPr>
            </a:br>
            <a:r>
              <a:rPr lang="en-US" sz="3600" dirty="0" smtClean="0">
                <a:solidFill>
                  <a:schemeClr val="accent6"/>
                </a:solidFill>
              </a:rPr>
              <a:t>2. Input some content with vim inside them.</a:t>
            </a:r>
            <a:br>
              <a:rPr lang="en-US" sz="3600" dirty="0" smtClean="0">
                <a:solidFill>
                  <a:schemeClr val="accent6"/>
                </a:solidFill>
              </a:rPr>
            </a:br>
            <a:r>
              <a:rPr lang="en-US" sz="3600" dirty="0" smtClean="0">
                <a:solidFill>
                  <a:schemeClr val="accent6"/>
                </a:solidFill>
              </a:rPr>
              <a:t>3. Make one of the files executable.</a:t>
            </a:r>
            <a:br>
              <a:rPr lang="en-US" sz="3600" dirty="0" smtClean="0">
                <a:solidFill>
                  <a:schemeClr val="accent6"/>
                </a:solidFill>
              </a:rPr>
            </a:br>
            <a:r>
              <a:rPr lang="en-US" sz="3600" dirty="0" smtClean="0">
                <a:solidFill>
                  <a:schemeClr val="accent6"/>
                </a:solidFill>
              </a:rPr>
              <a:t>4. Copy one of them with preserved permissions.</a:t>
            </a:r>
            <a:br>
              <a:rPr lang="en-US" sz="3600" dirty="0" smtClean="0">
                <a:solidFill>
                  <a:schemeClr val="accent6"/>
                </a:solidFill>
              </a:rPr>
            </a:br>
            <a:r>
              <a:rPr lang="en-US" sz="3600" dirty="0" smtClean="0">
                <a:solidFill>
                  <a:schemeClr val="accent6"/>
                </a:solidFill>
              </a:rPr>
              <a:t>5. Rename it to some other name.</a:t>
            </a:r>
            <a:br>
              <a:rPr lang="en-US" sz="3600" dirty="0" smtClean="0">
                <a:solidFill>
                  <a:schemeClr val="accent6"/>
                </a:solidFill>
              </a:rPr>
            </a:br>
            <a:r>
              <a:rPr lang="en-US" sz="3600" dirty="0" smtClean="0">
                <a:solidFill>
                  <a:schemeClr val="accent6"/>
                </a:solidFill>
              </a:rPr>
              <a:t>6. Delete it, but provide confirmation answer.</a:t>
            </a:r>
            <a:br>
              <a:rPr lang="en-US" sz="3600" dirty="0" smtClean="0">
                <a:solidFill>
                  <a:schemeClr val="accent6"/>
                </a:solidFill>
              </a:rPr>
            </a:br>
            <a:r>
              <a:rPr lang="en-US" sz="3600" dirty="0" smtClean="0">
                <a:solidFill>
                  <a:schemeClr val="accent6"/>
                </a:solidFill>
              </a:rPr>
              <a:t>7. Do you think there is </a:t>
            </a:r>
            <a:r>
              <a:rPr lang="en-US" sz="3600" dirty="0" smtClean="0">
                <a:solidFill>
                  <a:schemeClr val="accent6"/>
                </a:solidFill>
              </a:rPr>
              <a:t>a way back  </a:t>
            </a:r>
            <a:r>
              <a:rPr lang="en-US" sz="3600" dirty="0">
                <a:solidFill>
                  <a:schemeClr val="accent6"/>
                </a:solidFill>
              </a:rPr>
              <a:t>t</a:t>
            </a:r>
            <a:r>
              <a:rPr lang="en-US" sz="3600" dirty="0" smtClean="0">
                <a:solidFill>
                  <a:schemeClr val="accent6"/>
                </a:solidFill>
              </a:rPr>
              <a:t>o </a:t>
            </a:r>
            <a:r>
              <a:rPr lang="en-US" sz="3600" dirty="0" smtClean="0">
                <a:solidFill>
                  <a:schemeClr val="accent6"/>
                </a:solidFill>
              </a:rPr>
              <a:t>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accent6"/>
                </a:solidFill>
              </a:rPr>
              <a:t>The </a:t>
            </a:r>
            <a:r>
              <a:rPr lang="en-US" sz="1800" dirty="0" err="1" smtClean="0">
                <a:solidFill>
                  <a:schemeClr val="bg1"/>
                </a:solidFill>
              </a:rPr>
              <a:t>inode</a:t>
            </a:r>
            <a:r>
              <a:rPr lang="en-US" sz="1800" dirty="0" smtClean="0">
                <a:solidFill>
                  <a:schemeClr val="bg1"/>
                </a:solidFill>
              </a:rPr>
              <a:t> </a:t>
            </a:r>
            <a:r>
              <a:rPr lang="en-US" sz="1800" dirty="0" smtClean="0">
                <a:solidFill>
                  <a:schemeClr val="accent6"/>
                </a:solidFill>
              </a:rPr>
              <a:t>is a data structure used to represent a filesystem object( file, directory ). Example =&gt; “</a:t>
            </a:r>
            <a:r>
              <a:rPr lang="en-US" sz="1800" dirty="0" smtClean="0">
                <a:solidFill>
                  <a:schemeClr val="bg1">
                    <a:lumMod val="95000"/>
                  </a:schemeClr>
                </a:solidFill>
              </a:rPr>
              <a:t>ls –I /</a:t>
            </a:r>
            <a:r>
              <a:rPr lang="en-US" sz="1800" dirty="0" err="1" smtClean="0">
                <a:solidFill>
                  <a:schemeClr val="bg1">
                    <a:lumMod val="95000"/>
                  </a:schemeClr>
                </a:solidFill>
              </a:rPr>
              <a:t>tmp</a:t>
            </a:r>
            <a:r>
              <a:rPr lang="en-US" sz="1800" dirty="0" smtClean="0">
                <a:solidFill>
                  <a:schemeClr val="bg1">
                    <a:lumMod val="95000"/>
                  </a:schemeClr>
                </a:solidFill>
              </a:rPr>
              <a:t>/file</a:t>
            </a:r>
            <a:r>
              <a:rPr lang="en-US" sz="1800" dirty="0" smtClean="0">
                <a:solidFill>
                  <a:schemeClr val="accent6"/>
                </a:solidFill>
              </a:rPr>
              <a:t>”</a:t>
            </a:r>
          </a:p>
          <a:p>
            <a:pPr marL="0" indent="0">
              <a:buNone/>
            </a:pPr>
            <a:endParaRPr lang="en-US" sz="1800" dirty="0">
              <a:solidFill>
                <a:schemeClr val="bg1">
                  <a:lumMod val="95000"/>
                </a:schemeClr>
              </a:solidFill>
            </a:endParaRPr>
          </a:p>
          <a:p>
            <a:pPr marL="0" indent="0">
              <a:buNone/>
            </a:pPr>
            <a:r>
              <a:rPr lang="en-US" sz="1800" dirty="0" smtClean="0">
                <a:solidFill>
                  <a:schemeClr val="accent6"/>
                </a:solidFill>
              </a:rPr>
              <a:t>Basically behind each file name in Linux, stands an integer, that helps the file system ( </a:t>
            </a:r>
            <a:r>
              <a:rPr lang="en-US" sz="1800" dirty="0" smtClean="0">
                <a:solidFill>
                  <a:schemeClr val="bg1"/>
                </a:solidFill>
              </a:rPr>
              <a:t>ext4, </a:t>
            </a:r>
            <a:r>
              <a:rPr lang="en-US" sz="1800" dirty="0" err="1" smtClean="0">
                <a:solidFill>
                  <a:schemeClr val="bg1"/>
                </a:solidFill>
              </a:rPr>
              <a:t>xfs</a:t>
            </a:r>
            <a:r>
              <a:rPr lang="en-US" sz="1800" dirty="0" smtClean="0">
                <a:solidFill>
                  <a:schemeClr val="bg1"/>
                </a:solidFill>
              </a:rPr>
              <a:t> </a:t>
            </a:r>
            <a:r>
              <a:rPr lang="en-US" sz="1800" dirty="0" smtClean="0">
                <a:solidFill>
                  <a:schemeClr val="accent6"/>
                </a:solidFill>
              </a:rPr>
              <a:t>…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3276600"/>
            <a:ext cx="7162800" cy="3476065"/>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371</Words>
  <Application>Microsoft Macintosh PowerPoint</Application>
  <PresentationFormat>On-screen Show (4:3)</PresentationFormat>
  <Paragraphs>64</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Arial</vt:lpstr>
      <vt:lpstr>Office Theme</vt:lpstr>
      <vt:lpstr> The Filesystem Hierarchy Standard(FHS) defines the directory structure and content in Unix-like OS.   ”</vt:lpstr>
      <vt:lpstr>            The ‘/’ character is also used as a directory separator in file names. For example, ’etc’ is a subdirectory of the ‘/’ directory, we could call it like ‘/etc’.  Subdirectories of ‘/’ are used for standardized purposes to organize files by types and purpose. This makes it easier to find files. For example, in the root directory, the subdirectory ‘/boot’ is used for storing files needed to boot the system.</vt:lpstr>
      <vt:lpstr>PowerPoint Presentation</vt:lpstr>
      <vt:lpstr>I          In RHEL7, four older directories in ‘/’ now have identical contents as their counterparts located in ‘/usr’ 1. /bin and /usr/bin 2. /sbin and /usr/sbin 3. /lib and /usr/lib 4. /lib64 and /usr/lib64  In older versions of RHEL, these were distinct directories containing different sets of files.</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Absolute Path =&gt; the whole path starting from the root directory, example “/etc/sysconfig/network-scripts” Relative Path =&gt; relative to the present working directory.  example “cd ../etc”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way back  to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/home/to_destination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293</cp:revision>
  <dcterms:created xsi:type="dcterms:W3CDTF">2015-03-24T20:13:30Z</dcterms:created>
  <dcterms:modified xsi:type="dcterms:W3CDTF">2017-04-05T07:49:38Z</dcterms:modified>
</cp:coreProperties>
</file>