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4627"/>
  </p:normalViewPr>
  <p:slideViewPr>
    <p:cSldViewPr>
      <p:cViewPr varScale="1">
        <p:scale>
          <a:sx n="110" d="100"/>
          <a:sy n="110" d="100"/>
        </p:scale>
        <p:origin x="135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a:t>
            </a:r>
            <a:r>
              <a:rPr lang="en-US" sz="3100" dirty="0" smtClean="0">
                <a:solidFill>
                  <a:schemeClr val="accent6"/>
                </a:solidFill>
              </a:rPr>
              <a:t>= partition</a:t>
            </a: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bg1"/>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bg1"/>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bg1"/>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‘container’, make 3 logical volumes out of it called ‘logical_volume_1’, ‘logical_volume_2’ and ‘logical_volume_3’</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5"/>
                </a:solidFill>
              </a:rPr>
              <a:t>Why LVM is great ? </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rgbClr val="FF0000"/>
                </a:solidFill>
              </a:rPr>
              <a:t>Answers:</a:t>
            </a:r>
            <a:br>
              <a:rPr lang="en-US" sz="1400" dirty="0" smtClean="0">
                <a:solidFill>
                  <a:srgbClr val="FF0000"/>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a:t>
            </a:r>
            <a:r>
              <a:rPr lang="en-US" sz="1400" dirty="0" smtClean="0">
                <a:solidFill>
                  <a:schemeClr val="accent6"/>
                </a:solidFill>
              </a:rPr>
              <a:t>snapshot( </a:t>
            </a:r>
            <a:r>
              <a:rPr lang="en-US" sz="1400" dirty="0" smtClean="0">
                <a:solidFill>
                  <a:schemeClr val="accent6"/>
                </a:solidFill>
              </a:rPr>
              <a:t>a snapshot keeps the current state of a logical volume and can be used </a:t>
            </a:r>
            <a:r>
              <a:rPr lang="en-US" sz="1400" dirty="0" smtClean="0">
                <a:solidFill>
                  <a:schemeClr val="accent6"/>
                </a:solidFill>
              </a:rPr>
              <a:t>to revert </a:t>
            </a:r>
            <a:r>
              <a:rPr lang="en-US" sz="1400" dirty="0" smtClean="0">
                <a:solidFill>
                  <a:schemeClr val="accent6"/>
                </a:solidFill>
              </a:rPr>
              <a:t>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a:t>
            </a:r>
            <a:r>
              <a:rPr lang="en-US" sz="1400" dirty="0" smtClean="0">
                <a:solidFill>
                  <a:schemeClr val="bg1"/>
                </a:solidFill>
              </a:rPr>
              <a:t>man </a:t>
            </a:r>
            <a:r>
              <a:rPr lang="en-US" sz="1400" dirty="0" err="1" smtClean="0">
                <a:solidFill>
                  <a:schemeClr val="bg1"/>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smtClean="0">
                <a:solidFill>
                  <a:schemeClr val="accent6"/>
                </a:solidFill>
              </a:rPr>
              <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t>
            </a:r>
            <a:r>
              <a:rPr lang="en-US" smtClean="0">
                <a:solidFill>
                  <a:schemeClr val="accent6"/>
                </a:solidFill>
              </a:rPr>
              <a:t>and </a:t>
            </a:r>
            <a:r>
              <a:rPr lang="en-US" smtClean="0">
                <a:solidFill>
                  <a:schemeClr val="accent6"/>
                </a:solidFill>
              </a:rPr>
              <a:t>mount </a:t>
            </a:r>
            <a:r>
              <a:rPr lang="en-US" dirty="0" smtClean="0">
                <a:solidFill>
                  <a:schemeClr val="accent6"/>
                </a:solidFill>
              </a:rPr>
              <a:t>them in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a:t>
            </a:r>
            <a:r>
              <a:rPr lang="en-US" sz="1800" dirty="0" smtClean="0">
                <a:solidFill>
                  <a:schemeClr val="bg1"/>
                </a:solidFill>
              </a:rPr>
              <a:t>Character</a:t>
            </a:r>
            <a:r>
              <a:rPr lang="en-US" sz="1800" dirty="0" smtClean="0">
                <a:solidFill>
                  <a:schemeClr val="accent6"/>
                </a:solidFill>
              </a:rPr>
              <a:t>’ and ‘</a:t>
            </a:r>
            <a:r>
              <a:rPr lang="en-US" sz="1800" dirty="0" smtClean="0">
                <a:solidFill>
                  <a:schemeClr val="bg1"/>
                </a:solidFill>
              </a:rPr>
              <a:t>Block</a:t>
            </a:r>
            <a:r>
              <a:rPr lang="en-US" sz="1800" dirty="0" smtClean="0">
                <a:solidFill>
                  <a:schemeClr val="accent6"/>
                </a:solidFill>
              </a:rPr>
              <a:t>’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a:t>
            </a:r>
            <a:r>
              <a:rPr lang="en-US" sz="1800" dirty="0" smtClean="0">
                <a:solidFill>
                  <a:schemeClr val="bg1"/>
                </a:solidFill>
              </a:rPr>
              <a:t>/dev </a:t>
            </a:r>
            <a:r>
              <a:rPr lang="en-US" sz="1800" dirty="0" smtClean="0">
                <a:solidFill>
                  <a:schemeClr val="accent6"/>
                </a:solidFill>
              </a:rPr>
              <a:t>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a:t>
            </a:r>
            <a:r>
              <a:rPr lang="en-US" sz="1800" dirty="0" smtClean="0">
                <a:solidFill>
                  <a:schemeClr val="accent6"/>
                </a:solidFill>
              </a:rPr>
              <a:t>SCSI and SATA. </a:t>
            </a:r>
            <a:r>
              <a:rPr lang="en-US" sz="1800" dirty="0" smtClean="0">
                <a:solidFill>
                  <a:schemeClr val="accent6"/>
                </a:solidFill>
              </a:rPr>
              <a:t>Linux started representing the device with the SCSI/IDE interfaces and </a:t>
            </a:r>
            <a:r>
              <a:rPr lang="en-US" sz="1800" dirty="0" smtClean="0">
                <a:solidFill>
                  <a:schemeClr val="accent6"/>
                </a:solidFill>
              </a:rPr>
              <a:t>continued </a:t>
            </a:r>
            <a:r>
              <a:rPr lang="en-US" sz="1800" dirty="0" smtClean="0">
                <a:solidFill>
                  <a:schemeClr val="accent6"/>
                </a:solidFill>
              </a:rPr>
              <a:t>to use</a:t>
            </a:r>
            <a:r>
              <a:rPr lang="en-US" sz="1800" dirty="0" smtClean="0">
                <a:solidFill>
                  <a:schemeClr val="accent6"/>
                </a:solidFill>
              </a:rPr>
              <a:t> </a:t>
            </a:r>
            <a:r>
              <a:rPr lang="en-US" sz="1800" dirty="0" smtClean="0">
                <a:solidFill>
                  <a:schemeClr val="accent6"/>
                </a:solidFill>
              </a:rPr>
              <a:t>just SCSI, no matter that the hard disk might use </a:t>
            </a:r>
            <a:r>
              <a:rPr lang="en-US" sz="1800" dirty="0" smtClean="0">
                <a:solidFill>
                  <a:schemeClr val="accent6"/>
                </a:solidFill>
              </a:rPr>
              <a:t>SATA. </a:t>
            </a:r>
            <a:r>
              <a:rPr lang="en-US" sz="1800" dirty="0" smtClean="0">
                <a:solidFill>
                  <a:schemeClr val="accent6"/>
                </a:solidFill>
              </a:rPr>
              <a:t>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a:t>
            </a:r>
            <a:r>
              <a:rPr lang="en-US" sz="2000" dirty="0" smtClean="0">
                <a:solidFill>
                  <a:schemeClr val="bg1"/>
                </a:solidFill>
              </a:rPr>
              <a:t>Master Boot Record(MBR). </a:t>
            </a:r>
            <a:r>
              <a:rPr lang="en-US" sz="2000" dirty="0" smtClean="0">
                <a:solidFill>
                  <a:schemeClr val="accent6"/>
                </a:solidFill>
              </a:rPr>
              <a:t>It is stored on the first </a:t>
            </a:r>
            <a:r>
              <a:rPr lang="en-US" sz="2000" dirty="0" smtClean="0">
                <a:solidFill>
                  <a:schemeClr val="accent6"/>
                </a:solidFill>
              </a:rPr>
              <a:t>sector ( boot sector ) </a:t>
            </a:r>
            <a:r>
              <a:rPr lang="en-US" sz="2000" dirty="0" smtClean="0">
                <a:solidFill>
                  <a:schemeClr val="accent6"/>
                </a:solidFill>
              </a:rPr>
              <a:t>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bg1"/>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a:t>
            </a:r>
            <a:r>
              <a:rPr lang="en-US" dirty="0" smtClean="0">
                <a:solidFill>
                  <a:schemeClr val="accent6"/>
                </a:solidFill>
              </a:rPr>
              <a:t>for</a:t>
            </a:r>
            <a:r>
              <a:rPr lang="en-US" dirty="0" smtClean="0">
                <a:solidFill>
                  <a:schemeClr val="accent6"/>
                </a:solidFill>
              </a:rPr>
              <a:t> </a:t>
            </a:r>
            <a:r>
              <a:rPr lang="en-US" dirty="0" smtClean="0">
                <a:solidFill>
                  <a:schemeClr val="accent6"/>
                </a:solidFill>
              </a:rPr>
              <a:t>‘</a:t>
            </a:r>
            <a:r>
              <a:rPr lang="en-US" dirty="0" err="1" smtClean="0">
                <a:solidFill>
                  <a:schemeClr val="bg1"/>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a:t>
            </a:r>
            <a:r>
              <a:rPr lang="en-US" dirty="0" smtClean="0">
                <a:solidFill>
                  <a:schemeClr val="bg1"/>
                </a:solidFill>
              </a:rPr>
              <a:t>swap</a:t>
            </a:r>
            <a:r>
              <a:rPr lang="en-US" dirty="0" smtClean="0">
                <a:solidFill>
                  <a:schemeClr val="accent6"/>
                </a:solidFill>
              </a:rPr>
              <a:t>’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863417"/>
          </a:xfrm>
          <a:prstGeom prst="rect">
            <a:avLst/>
          </a:prstGeom>
          <a:noFill/>
        </p:spPr>
        <p:txBody>
          <a:bodyPr wrap="square" rtlCol="0">
            <a:spAutoFit/>
          </a:bodyPr>
          <a:lstStyle/>
          <a:p>
            <a:r>
              <a:rPr lang="en-US" dirty="0" smtClean="0">
                <a:solidFill>
                  <a:schemeClr val="bg1"/>
                </a:solidFill>
              </a:rPr>
              <a:t>The need for GPT </a:t>
            </a:r>
            <a:r>
              <a:rPr lang="en-US" dirty="0" smtClean="0">
                <a:solidFill>
                  <a:schemeClr val="bg1"/>
                </a:solidFill>
              </a:rPr>
              <a:t>Partitions</a:t>
            </a:r>
          </a:p>
          <a:p>
            <a:endParaRPr lang="en-US" dirty="0" smtClean="0">
              <a:solidFill>
                <a:schemeClr val="bg1"/>
              </a:solidFill>
            </a:endParaRPr>
          </a:p>
          <a:p>
            <a:r>
              <a:rPr lang="en-US" dirty="0" smtClean="0">
                <a:solidFill>
                  <a:schemeClr val="accent6"/>
                </a:solidFill>
              </a:rPr>
              <a:t>Current computer hard drives have become too big to be addressed by the MBR partitions. That is why a new partitioning scheme was needed. This scheme is the </a:t>
            </a:r>
            <a:r>
              <a:rPr lang="en-US" dirty="0" smtClean="0">
                <a:solidFill>
                  <a:schemeClr val="bg1"/>
                </a:solidFill>
              </a:rPr>
              <a:t>GUID Partition Table(GPT). </a:t>
            </a:r>
            <a:r>
              <a:rPr lang="en-US" dirty="0" smtClean="0">
                <a:solidFill>
                  <a:schemeClr val="accent6"/>
                </a:solidFill>
              </a:rPr>
              <a:t>On computers using the new </a:t>
            </a:r>
            <a:r>
              <a:rPr lang="en-US" dirty="0" smtClean="0">
                <a:solidFill>
                  <a:schemeClr val="bg1"/>
                </a:solidFill>
              </a:rPr>
              <a:t>Unified Extensible Firmware Interface (UEFI)</a:t>
            </a:r>
            <a:r>
              <a:rPr lang="en-US" dirty="0" smtClean="0">
                <a:solidFill>
                  <a:schemeClr val="accent6"/>
                </a:solidFill>
              </a:rPr>
              <a:t> as a replacement for the old </a:t>
            </a:r>
            <a:r>
              <a:rPr lang="en-US" dirty="0" smtClean="0">
                <a:solidFill>
                  <a:schemeClr val="bg1"/>
                </a:solidFill>
              </a:rPr>
              <a:t>BIOS</a:t>
            </a:r>
            <a:r>
              <a:rPr lang="en-US" dirty="0" smtClean="0">
                <a:solidFill>
                  <a:schemeClr val="accent6"/>
                </a:solidFill>
              </a:rPr>
              <a:t>,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a:t>
            </a:r>
            <a:r>
              <a:rPr lang="en-US" dirty="0" smtClean="0">
                <a:solidFill>
                  <a:schemeClr val="bg1"/>
                </a:solidFill>
              </a:rPr>
              <a:t>GPT</a:t>
            </a:r>
            <a:r>
              <a:rPr lang="en-US" dirty="0" smtClean="0">
                <a:solidFill>
                  <a:schemeClr val="accent6"/>
                </a:solidFill>
              </a:rPr>
              <a:t> </a:t>
            </a:r>
            <a:r>
              <a:rPr lang="en-US" dirty="0" smtClean="0">
                <a:solidFill>
                  <a:schemeClr val="accent6"/>
                </a:solidFill>
              </a:rPr>
              <a:t>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a:t>
            </a:r>
            <a:r>
              <a:rPr lang="en-US" dirty="0" smtClean="0">
                <a:solidFill>
                  <a:schemeClr val="bg1"/>
                </a:solidFill>
              </a:rPr>
              <a:t>GPT </a:t>
            </a:r>
            <a:r>
              <a:rPr lang="en-US" dirty="0" smtClean="0">
                <a:solidFill>
                  <a:schemeClr val="accent6"/>
                </a:solidFill>
              </a:rPr>
              <a:t>use</a:t>
            </a:r>
            <a:r>
              <a:rPr lang="en-US" dirty="0" smtClean="0">
                <a:solidFill>
                  <a:schemeClr val="bg1"/>
                </a:solidFill>
              </a:rPr>
              <a:t> </a:t>
            </a:r>
            <a:r>
              <a:rPr lang="en-US" dirty="0" err="1" smtClean="0">
                <a:solidFill>
                  <a:schemeClr val="bg1"/>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bg1"/>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a:t>
            </a:r>
            <a:r>
              <a:rPr lang="en-US" sz="2200" dirty="0" smtClean="0">
                <a:solidFill>
                  <a:schemeClr val="bg1"/>
                </a:solidFill>
              </a:rPr>
              <a:t>XFS</a:t>
            </a:r>
            <a:r>
              <a:rPr lang="en-US" sz="2200" dirty="0" smtClean="0">
                <a:solidFill>
                  <a:schemeClr val="accent6"/>
                </a:solidFill>
              </a:rPr>
              <a:t>’ and ‘</a:t>
            </a:r>
            <a:r>
              <a:rPr lang="en-US" sz="2200" dirty="0" smtClean="0">
                <a:solidFill>
                  <a:schemeClr val="bg1"/>
                </a:solidFill>
              </a:rPr>
              <a:t>ext4</a:t>
            </a:r>
            <a:r>
              <a:rPr lang="en-US" sz="2200" dirty="0" smtClean="0">
                <a:solidFill>
                  <a:schemeClr val="accent6"/>
                </a:solidFill>
              </a:rPr>
              <a:t>’. Almost each file system has a </a:t>
            </a:r>
            <a:r>
              <a:rPr lang="en-US" sz="2200" dirty="0" smtClean="0">
                <a:solidFill>
                  <a:schemeClr val="bg2"/>
                </a:solidFill>
              </a:rPr>
              <a:t>journal</a:t>
            </a:r>
            <a:r>
              <a:rPr lang="en-US" sz="2200" dirty="0" smtClean="0">
                <a:solidFill>
                  <a:schemeClr val="accent6"/>
                </a:solidFill>
              </a:rPr>
              <a:t>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bg1"/>
                </a:solidFill>
              </a:rPr>
              <a:t>fsck</a:t>
            </a:r>
            <a:r>
              <a:rPr lang="en-US" dirty="0" smtClean="0">
                <a:solidFill>
                  <a:schemeClr val="accent6"/>
                </a:solidFill>
              </a:rPr>
              <a:t>’ man page. 2. Google ‘</a:t>
            </a:r>
            <a:r>
              <a:rPr lang="en-US" dirty="0" smtClean="0">
                <a:solidFill>
                  <a:schemeClr val="bg1"/>
                </a:solidFill>
              </a:rPr>
              <a:t>superblock</a:t>
            </a:r>
            <a:r>
              <a:rPr lang="en-US" dirty="0" smtClean="0">
                <a:solidFill>
                  <a:schemeClr val="accent6"/>
                </a:solidFill>
              </a:rPr>
              <a:t>’, try to explain it to your </a:t>
            </a:r>
            <a:r>
              <a:rPr lang="en-US" dirty="0" smtClean="0">
                <a:solidFill>
                  <a:schemeClr val="accent6"/>
                </a:solidFill>
              </a:rPr>
              <a:t>colleagues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a:t>
            </a:r>
            <a:r>
              <a:rPr lang="en-US" sz="2200" dirty="0" smtClean="0">
                <a:solidFill>
                  <a:schemeClr val="bg2"/>
                </a:solidFill>
              </a:rPr>
              <a:t>mount point</a:t>
            </a:r>
            <a:r>
              <a:rPr lang="en-US" sz="2200" dirty="0" smtClean="0">
                <a:solidFill>
                  <a:schemeClr val="accent6"/>
                </a:solidFill>
              </a:rPr>
              <a:t>, a place in the </a:t>
            </a:r>
            <a:r>
              <a:rPr lang="en-US" sz="2200" dirty="0" smtClean="0">
                <a:solidFill>
                  <a:schemeClr val="bg2"/>
                </a:solidFill>
              </a:rPr>
              <a:t>/ file system </a:t>
            </a:r>
            <a:r>
              <a:rPr lang="en-US" sz="2200" dirty="0" smtClean="0">
                <a:solidFill>
                  <a:schemeClr val="accent6"/>
                </a:solidFill>
              </a:rPr>
              <a:t>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Example =&gt; </a:t>
            </a:r>
            <a:r>
              <a:rPr lang="en-US" sz="2200" dirty="0" smtClean="0">
                <a:solidFill>
                  <a:schemeClr val="bg1"/>
                </a:solidFill>
              </a:rPr>
              <a:t>mount –t ext4 /dev/sda2 /</a:t>
            </a:r>
            <a:r>
              <a:rPr lang="en-US" sz="2200" dirty="0" err="1" smtClean="0">
                <a:solidFill>
                  <a:schemeClr val="bg1"/>
                </a:solidFill>
              </a:rPr>
              <a:t>mnt</a:t>
            </a: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When you mount a file system on a partition, always use </a:t>
            </a:r>
            <a:r>
              <a:rPr lang="en-US" sz="2000" dirty="0" smtClean="0">
                <a:solidFill>
                  <a:schemeClr val="bg2"/>
                </a:solidFill>
              </a:rPr>
              <a:t>UUID</a:t>
            </a:r>
            <a:r>
              <a:rPr lang="en-US" sz="2000" dirty="0" smtClean="0">
                <a:solidFill>
                  <a:schemeClr val="accent6"/>
                </a:solidFill>
              </a:rPr>
              <a:t>.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bg2"/>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smtClean="0">
                <a:solidFill>
                  <a:schemeClr val="bg2"/>
                </a:solidFill>
              </a:rPr>
              <a:t>/</a:t>
            </a:r>
            <a:r>
              <a:rPr lang="en-US" sz="2000" dirty="0" err="1" smtClean="0">
                <a:solidFill>
                  <a:schemeClr val="bg2"/>
                </a:solidFill>
              </a:rPr>
              <a:t>etc</a:t>
            </a:r>
            <a:r>
              <a:rPr lang="en-US" sz="2000" dirty="0" smtClean="0">
                <a:solidFill>
                  <a:schemeClr val="bg2"/>
                </a:solidFill>
              </a:rPr>
              <a:t>/</a:t>
            </a:r>
            <a:r>
              <a:rPr lang="en-US" sz="2000" dirty="0" err="1" smtClean="0">
                <a:solidFill>
                  <a:schemeClr val="bg2"/>
                </a:solidFill>
              </a:rPr>
              <a:t>fstab</a:t>
            </a:r>
            <a:r>
              <a:rPr lang="en-US" sz="2000" dirty="0" smtClean="0">
                <a:solidFill>
                  <a:schemeClr val="accent6"/>
                </a:solidFill>
              </a:rPr>
              <a:t>.</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blkid</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fstab</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file systems will be mounted automatically on a reboot or immediately with ‘mount –</a:t>
            </a:r>
            <a:r>
              <a:rPr lang="en-US" sz="2000" dirty="0" err="1" smtClean="0">
                <a:solidFill>
                  <a:schemeClr val="accent6"/>
                </a:solidFill>
              </a:rPr>
              <a:t>a’</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2020678"/>
              </p:ext>
            </p:extLst>
          </p:nvPr>
        </p:nvGraphicFramePr>
        <p:xfrm>
          <a:off x="990600" y="4572000"/>
          <a:ext cx="7162800" cy="2926080"/>
        </p:xfrm>
        <a:graphic>
          <a:graphicData uri="http://schemas.openxmlformats.org/drawingml/2006/table">
            <a:tbl>
              <a:tblPr firstRow="1" bandRow="1">
                <a:tableStyleId>{5C22544A-7EE6-4342-B048-85BDC9FD1C3A}</a:tableStyleId>
              </a:tblPr>
              <a:tblGrid>
                <a:gridCol w="3581400"/>
                <a:gridCol w="3581400"/>
              </a:tblGrid>
              <a:tr h="308610">
                <a:tc>
                  <a:txBody>
                    <a:bodyPr/>
                    <a:lstStyle/>
                    <a:p>
                      <a:r>
                        <a:rPr lang="en-US" dirty="0" smtClean="0"/>
                        <a:t>Option</a:t>
                      </a:r>
                      <a:endParaRPr lang="en-US" dirty="0"/>
                    </a:p>
                  </a:txBody>
                  <a:tcPr/>
                </a:tc>
                <a:tc>
                  <a:txBody>
                    <a:bodyPr/>
                    <a:lstStyle/>
                    <a:p>
                      <a:r>
                        <a:rPr lang="en-US" dirty="0" smtClean="0"/>
                        <a:t>Use</a:t>
                      </a:r>
                      <a:endParaRPr lang="en-US" dirty="0"/>
                    </a:p>
                  </a:txBody>
                  <a:tcPr/>
                </a:tc>
              </a:tr>
              <a:tr h="540067">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40067">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40067">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40067">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a:t>
            </a:r>
            <a:r>
              <a:rPr lang="en-US" sz="1800" dirty="0" smtClean="0">
                <a:solidFill>
                  <a:schemeClr val="bg1"/>
                </a:solidFill>
              </a:rPr>
              <a:t>Issue </a:t>
            </a:r>
            <a:r>
              <a:rPr lang="en-US" sz="1800" dirty="0" smtClean="0">
                <a:solidFill>
                  <a:schemeClr val="accent6"/>
                </a:solidFill>
              </a:rPr>
              <a:t>?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What if it happens again ?</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a:t>
            </a:r>
            <a:r>
              <a:rPr lang="en-US" sz="1800" dirty="0" smtClean="0">
                <a:solidFill>
                  <a:schemeClr val="bg1"/>
                </a:solidFill>
              </a:rPr>
              <a:t>Logical  Volume Manager(LVM).</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343400"/>
            <a:ext cx="3593698" cy="23688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a:t>
            </a:r>
            <a:r>
              <a:rPr lang="en-US" sz="1800" dirty="0" smtClean="0">
                <a:solidFill>
                  <a:schemeClr val="bg1"/>
                </a:solidFill>
              </a:rPr>
              <a:t>logical units(LUNs) </a:t>
            </a:r>
            <a:r>
              <a:rPr lang="en-US" sz="1800" dirty="0" smtClean="0">
                <a:solidFill>
                  <a:schemeClr val="accent6"/>
                </a:solidFill>
              </a:rPr>
              <a:t>on a </a:t>
            </a:r>
            <a:r>
              <a:rPr lang="en-US" sz="1800" dirty="0" smtClean="0">
                <a:solidFill>
                  <a:schemeClr val="bg1"/>
                </a:solidFill>
              </a:rPr>
              <a:t>storage area network(SAN). </a:t>
            </a:r>
            <a:r>
              <a:rPr lang="en-US" sz="1800" dirty="0" smtClean="0">
                <a:solidFill>
                  <a:schemeClr val="accent6"/>
                </a:solidFill>
              </a:rPr>
              <a:t>The storage devices need to be flagged as </a:t>
            </a:r>
            <a:r>
              <a:rPr lang="en-US" sz="1800" dirty="0" smtClean="0">
                <a:solidFill>
                  <a:schemeClr val="bg1"/>
                </a:solidFill>
              </a:rPr>
              <a:t>physical volumes</a:t>
            </a:r>
            <a:r>
              <a:rPr lang="en-US" sz="1800" dirty="0" smtClean="0">
                <a:solidFill>
                  <a:schemeClr val="accent6"/>
                </a:solidFill>
              </a:rPr>
              <a:t>. A storage device that is a physical volume can be added to the </a:t>
            </a:r>
            <a:r>
              <a:rPr lang="en-US" sz="1800" dirty="0" smtClean="0">
                <a:solidFill>
                  <a:schemeClr val="bg1"/>
                </a:solidFill>
              </a:rPr>
              <a:t>volume group</a:t>
            </a:r>
            <a:r>
              <a:rPr lang="en-US" sz="1800" dirty="0" smtClean="0">
                <a:solidFill>
                  <a:schemeClr val="accent6"/>
                </a:solidFill>
              </a:rPr>
              <a:t>,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a:t>
            </a:r>
            <a:r>
              <a:rPr lang="en-US" sz="1800" dirty="0" smtClean="0">
                <a:solidFill>
                  <a:schemeClr val="bg1"/>
                </a:solidFill>
              </a:rPr>
              <a:t>logical volumes</a:t>
            </a:r>
            <a:r>
              <a:rPr lang="en-US" sz="1800" dirty="0" smtClean="0">
                <a:solidFill>
                  <a:schemeClr val="accent6"/>
                </a:solidFill>
              </a:rPr>
              <a:t>.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2109</TotalTime>
  <Words>395</Words>
  <Application>Microsoft Macintosh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 </vt:lpstr>
      <vt:lpstr>               When the personal computer was invented in early 1982s, a system was needed to defines hard disk layout. It became known as Master Boot Record(MBR). 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1. Blocking device(partition) 2. File system type 3. Mount point  Example =&gt; mount –t ext4 /dev/sda2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3. What if it happens again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snapshot( a snapshot keeps the current state of a logical volume and can be used to revert to a previous situation or to make a backup of the file system on the logical volume ) 3. Replace failed hardware easily(man pvmove) 4. For now, focus on just 1.</vt:lpstr>
      <vt:lpstr>       Homework: 1. Add 3 file systems on the previous logical volumes(two ext4, one xfs) and mount them in /etc/fstab, you pick up the mounting point. 2. What kind of device is the logical volume according to you ? Blocking or a character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642</cp:revision>
  <dcterms:created xsi:type="dcterms:W3CDTF">2015-03-24T20:13:30Z</dcterms:created>
  <dcterms:modified xsi:type="dcterms:W3CDTF">2017-04-21T08:15:15Z</dcterms:modified>
</cp:coreProperties>
</file>