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9" r:id="rId3"/>
    <p:sldId id="276" r:id="rId4"/>
    <p:sldId id="274" r:id="rId5"/>
    <p:sldId id="277" r:id="rId6"/>
    <p:sldId id="278" r:id="rId7"/>
    <p:sldId id="280" r:id="rId8"/>
    <p:sldId id="281" r:id="rId9"/>
    <p:sldId id="282" r:id="rId10"/>
    <p:sldId id="283" r:id="rId11"/>
    <p:sldId id="284"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3" autoAdjust="0"/>
    <p:restoredTop sz="91949" autoAdjust="0"/>
  </p:normalViewPr>
  <p:slideViewPr>
    <p:cSldViewPr>
      <p:cViewPr varScale="1">
        <p:scale>
          <a:sx n="72" d="100"/>
          <a:sy n="72" d="100"/>
        </p:scale>
        <p:origin x="252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5/15/17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15.05.17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15.05.17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15.05.17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15.05.17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distributions is ‘</a:t>
            </a:r>
            <a:r>
              <a:rPr lang="en-US" sz="3100" dirty="0" smtClean="0">
                <a:solidFill>
                  <a:schemeClr val="bg1"/>
                </a:solidFill>
              </a:rPr>
              <a:t>yum</a:t>
            </a:r>
            <a:r>
              <a:rPr lang="en-US" sz="3100" dirty="0" smtClean="0">
                <a:solidFill>
                  <a:schemeClr val="accent6"/>
                </a:solidFill>
              </a:rPr>
              <a:t>’.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Linux s 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
            </a:r>
            <a:br>
              <a:rPr lang="en-US" sz="2200" dirty="0" smtClean="0"/>
            </a:br>
            <a:r>
              <a:rPr lang="en-US" sz="2200" dirty="0" err="1" smtClean="0"/>
              <a:t>E</a:t>
            </a:r>
            <a:r>
              <a:rPr lang="en-US" sz="2200" dirty="0" err="1" smtClean="0">
                <a:solidFill>
                  <a:schemeClr val="accent6"/>
                </a:solidFill>
              </a:rPr>
              <a:t>Examples</a:t>
            </a:r>
            <a:r>
              <a:rPr lang="en-US" sz="2200" dirty="0" smtClean="0">
                <a:solidFill>
                  <a:schemeClr val="accent6"/>
                </a:solidFill>
              </a:rPr>
              <a:t> for easier understanding:</a:t>
            </a:r>
            <a:br>
              <a:rPr lang="en-US" sz="2200"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bg1"/>
                </a:solidFill>
              </a:rPr>
              <a:t>0 9 2 2 *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yearly_backup</a:t>
            </a:r>
            <a:r>
              <a:rPr lang="en-US" sz="2700" dirty="0" smtClean="0">
                <a:solidFill>
                  <a:schemeClr val="bg1"/>
                </a:solidFill>
              </a:rPr>
              <a:t> </a:t>
            </a:r>
            <a:r>
              <a:rPr lang="en-US" sz="2700" dirty="0" smtClean="0">
                <a:solidFill>
                  <a:schemeClr val="accent6"/>
                </a:solidFill>
              </a:rPr>
              <a:t>=&gt; execute yearly backup script at 9 </a:t>
            </a:r>
            <a:r>
              <a:rPr lang="en-US" sz="2700" dirty="0" err="1" smtClean="0">
                <a:solidFill>
                  <a:schemeClr val="accent6"/>
                </a:solidFill>
              </a:rPr>
              <a:t>a.m</a:t>
            </a:r>
            <a:r>
              <a:rPr lang="en-US" sz="2700" dirty="0" smtClean="0">
                <a:solidFill>
                  <a:schemeClr val="accent6"/>
                </a:solidFill>
              </a:rPr>
              <a:t> on February 2</a:t>
            </a:r>
            <a:r>
              <a:rPr lang="en-US" sz="2700" baseline="30000" dirty="0" smtClean="0">
                <a:solidFill>
                  <a:schemeClr val="accent6"/>
                </a:solidFill>
              </a:rPr>
              <a:t>nd</a:t>
            </a:r>
            <a:r>
              <a:rPr lang="en-US" sz="2700" dirty="0" smtClean="0">
                <a:solidFill>
                  <a:schemeClr val="accent6"/>
                </a:solidFill>
              </a:rPr>
              <a:t>, every year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bg1"/>
                </a:solidFill>
              </a:rPr>
              <a:t>58 23 * * 1-5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daily_report</a:t>
            </a:r>
            <a:r>
              <a:rPr lang="en-US" sz="2700" dirty="0" smtClean="0">
                <a:solidFill>
                  <a:schemeClr val="bg1"/>
                </a:solidFill>
              </a:rPr>
              <a:t> </a:t>
            </a:r>
            <a:r>
              <a:rPr lang="en-US" sz="2700" dirty="0" smtClean="0">
                <a:solidFill>
                  <a:schemeClr val="accent6"/>
                </a:solidFill>
              </a:rPr>
              <a:t>=&gt; Run the daily report script every weekday at two minutes before midnight.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t>
            </a:r>
            <a:br>
              <a:rPr lang="en-US" sz="2700" dirty="0" smtClean="0">
                <a:solidFill>
                  <a:schemeClr val="accent6"/>
                </a:solidFill>
              </a:rPr>
            </a:br>
            <a:r>
              <a:rPr lang="en-US" sz="2700" dirty="0">
                <a:solidFill>
                  <a:schemeClr val="accent6"/>
                </a:solidFill>
              </a:rPr>
              <a:t/>
            </a:r>
            <a:br>
              <a:rPr lang="en-US" sz="2700" dirty="0">
                <a:solidFill>
                  <a:schemeClr val="accent6"/>
                </a:solidFill>
              </a:rPr>
            </a:br>
            <a:endParaRPr lang="en-US" sz="27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916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rgbClr val="FF0000"/>
                </a:solidFill>
              </a:rPr>
              <a:t>Homework:</a:t>
            </a:r>
            <a:br>
              <a:rPr lang="en-US" sz="2700" dirty="0" smtClean="0">
                <a:solidFill>
                  <a:srgbClr val="FF0000"/>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1. Explain the difference between yum and rpm, and provide an example.</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2. Delete the local created Fedora EPEL repo, create it again from scratch without using the ‘</a:t>
            </a:r>
            <a:r>
              <a:rPr lang="en-US" sz="2700" dirty="0" err="1" smtClean="0">
                <a:solidFill>
                  <a:schemeClr val="bg1"/>
                </a:solidFill>
              </a:rPr>
              <a:t>yum_config_manager</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3. Make a simple shell script, that creates a tar.gz compressed archive of your /home directory and set up a </a:t>
            </a:r>
            <a:r>
              <a:rPr lang="en-US" sz="2700" dirty="0" err="1" smtClean="0">
                <a:solidFill>
                  <a:schemeClr val="accent6"/>
                </a:solidFill>
              </a:rPr>
              <a:t>cron</a:t>
            </a:r>
            <a:r>
              <a:rPr lang="en-US" sz="2700" dirty="0" smtClean="0">
                <a:solidFill>
                  <a:schemeClr val="accent6"/>
                </a:solidFill>
              </a:rPr>
              <a:t> job to run on each Thursday.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4. Google ‘</a:t>
            </a:r>
            <a:r>
              <a:rPr lang="en-US" sz="2700" dirty="0" smtClean="0">
                <a:solidFill>
                  <a:schemeClr val="bg1"/>
                </a:solidFill>
              </a:rPr>
              <a:t>at</a:t>
            </a:r>
            <a:r>
              <a:rPr lang="en-US" sz="2700" dirty="0" smtClean="0">
                <a:solidFill>
                  <a:schemeClr val="accent6"/>
                </a:solidFill>
              </a:rPr>
              <a:t>’, what is the difference between</a:t>
            </a:r>
            <a:r>
              <a:rPr lang="en-US" sz="2700" dirty="0" smtClean="0">
                <a:solidFill>
                  <a:schemeClr val="bg1"/>
                </a:solidFill>
              </a:rPr>
              <a:t> at </a:t>
            </a:r>
            <a:r>
              <a:rPr lang="en-US" sz="2700" dirty="0" smtClean="0">
                <a:solidFill>
                  <a:schemeClr val="accent6"/>
                </a:solidFill>
              </a:rPr>
              <a:t>and </a:t>
            </a:r>
            <a:r>
              <a:rPr lang="en-US" sz="2700" dirty="0" err="1" smtClean="0">
                <a:solidFill>
                  <a:schemeClr val="bg1"/>
                </a:solidFill>
              </a:rPr>
              <a:t>cron</a:t>
            </a:r>
            <a:r>
              <a:rPr lang="en-US" sz="2700" dirty="0" smtClean="0">
                <a:solidFill>
                  <a:schemeClr val="accent6"/>
                </a:solidFill>
              </a:rPr>
              <a:t>.</a:t>
            </a:r>
            <a:endParaRPr lang="en-US" sz="2700" dirty="0">
              <a:solidFill>
                <a:schemeClr val="accent6"/>
              </a:solidFill>
            </a:endParaRPr>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a:t>
            </a:r>
            <a:r>
              <a:rPr lang="en-US" sz="1400" dirty="0" smtClean="0">
                <a:solidFill>
                  <a:schemeClr val="bg1"/>
                </a:solidFill>
              </a:rPr>
              <a:t>32-bit mode</a:t>
            </a:r>
            <a:r>
              <a:rPr lang="en-US" sz="1400" dirty="0" smtClean="0">
                <a:solidFill>
                  <a:schemeClr val="accent6"/>
                </a:solidFill>
              </a:rPr>
              <a:t>, and </a:t>
            </a:r>
            <a:r>
              <a:rPr lang="en-US" sz="1400" dirty="0" smtClean="0">
                <a:solidFill>
                  <a:schemeClr val="bg1"/>
                </a:solidFill>
              </a:rPr>
              <a:t>64-bit mode</a:t>
            </a:r>
            <a:r>
              <a:rPr lang="en-US" sz="1400" dirty="0" smtClean="0">
                <a:solidFill>
                  <a:schemeClr val="accent6"/>
                </a:solidFill>
              </a:rPr>
              <a:t>. In 32-bit mode, they can access up to </a:t>
            </a:r>
            <a:r>
              <a:rPr lang="en-US" sz="1400" dirty="0" smtClean="0">
                <a:solidFill>
                  <a:schemeClr val="bg1"/>
                </a:solidFill>
              </a:rPr>
              <a:t>4GB memory</a:t>
            </a:r>
            <a:r>
              <a:rPr lang="en-US" sz="1400" dirty="0" smtClean="0">
                <a:solidFill>
                  <a:schemeClr val="accent6"/>
                </a:solidFill>
              </a:rPr>
              <a:t>, in 64-bit mode, they can access much more. Older processors only support 32-bit mode. Applications(packages) can also be written or compiled for 32-bit or 64-bit mode.</a:t>
            </a:r>
          </a:p>
          <a:p>
            <a:endParaRPr lang="en-US" sz="1400" dirty="0">
              <a:solidFill>
                <a:schemeClr val="accent6"/>
              </a:solidFill>
            </a:endParaRPr>
          </a:p>
          <a:p>
            <a:r>
              <a:rPr lang="en-US" sz="1400" dirty="0">
                <a:solidFill>
                  <a:schemeClr val="bg1"/>
                </a:solidFill>
              </a:rPr>
              <a:t>x</a:t>
            </a:r>
            <a:r>
              <a:rPr lang="en-US" sz="1400" dirty="0" smtClean="0">
                <a:solidFill>
                  <a:schemeClr val="bg1"/>
                </a:solidFill>
              </a:rPr>
              <a:t>86_64</a:t>
            </a:r>
            <a:r>
              <a:rPr lang="en-US" sz="1400" dirty="0" smtClean="0">
                <a:solidFill>
                  <a:schemeClr val="accent6"/>
                </a:solidFill>
              </a:rPr>
              <a:t>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a:t>
            </a:r>
            <a:r>
              <a:rPr lang="en-US" sz="1400" dirty="0" smtClean="0">
                <a:solidFill>
                  <a:schemeClr val="bg1"/>
                </a:solidFill>
              </a:rPr>
              <a:t>man rpm</a:t>
            </a:r>
          </a:p>
          <a:p>
            <a:r>
              <a:rPr lang="en-US" sz="1400" dirty="0" smtClean="0">
                <a:solidFill>
                  <a:schemeClr val="accent6"/>
                </a:solidFill>
              </a:rPr>
              <a:t>2.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more</a:t>
            </a:r>
          </a:p>
          <a:p>
            <a:r>
              <a:rPr lang="en-US" sz="1400" dirty="0" smtClean="0">
                <a:solidFill>
                  <a:schemeClr val="accent6"/>
                </a:solidFill>
              </a:rPr>
              <a:t>3.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grep –i 32</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a:t>
            </a:r>
            <a:r>
              <a:rPr lang="en-US" sz="2200" dirty="0" smtClean="0">
                <a:solidFill>
                  <a:schemeClr val="bg1"/>
                </a:solidFill>
              </a:rPr>
              <a:t>Red Hat Enterprise Linux </a:t>
            </a:r>
            <a:r>
              <a:rPr lang="en-US" sz="2200" dirty="0" smtClean="0">
                <a:solidFill>
                  <a:schemeClr val="accent6"/>
                </a:solidFill>
              </a:rPr>
              <a:t>repositories are provided through </a:t>
            </a:r>
            <a:r>
              <a:rPr lang="en-US" sz="2200" dirty="0" smtClean="0">
                <a:solidFill>
                  <a:schemeClr val="bg1"/>
                </a:solidFill>
              </a:rPr>
              <a:t>Red Hat Network</a:t>
            </a:r>
            <a:r>
              <a:rPr lang="en-US" sz="2200" dirty="0" smtClean="0">
                <a:solidFill>
                  <a:schemeClr val="accent6"/>
                </a:solidFill>
              </a:rPr>
              <a:t>. After registering with </a:t>
            </a:r>
            <a:r>
              <a:rPr lang="en-US" sz="2200" dirty="0" smtClean="0">
                <a:solidFill>
                  <a:schemeClr val="bg1"/>
                </a:solidFill>
              </a:rPr>
              <a:t>RHN</a:t>
            </a:r>
            <a:r>
              <a:rPr lang="en-US" sz="2200" dirty="0" smtClean="0">
                <a:solidFill>
                  <a:schemeClr val="accent6"/>
                </a:solidFill>
              </a:rPr>
              <a:t>, you can install software packages that are verified by Red Hat automatically. If you choose to install Red Hat Enterprise Linux without a registration key, it cannot get in touch with the RHN repositories, and you end up with no repositories at all</a:t>
            </a:r>
            <a:r>
              <a:rPr lang="en-US" sz="2200" dirty="0">
                <a:solidFill>
                  <a:schemeClr val="accent6"/>
                </a:solidFill>
              </a:rPr>
              <a:t>. If you are using CentOS, you get access to the CentOS repositories. </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man </a:t>
            </a:r>
            <a:r>
              <a:rPr lang="en-US" sz="2200" dirty="0" smtClean="0">
                <a:solidFill>
                  <a:schemeClr val="bg1"/>
                </a:solidFill>
              </a:rPr>
              <a:t>yum</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2. </a:t>
            </a:r>
            <a:r>
              <a:rPr lang="en-US" sz="2200" dirty="0" smtClean="0">
                <a:solidFill>
                  <a:schemeClr val="bg1"/>
                </a:solidFill>
              </a:rPr>
              <a:t>man </a:t>
            </a:r>
            <a:r>
              <a:rPr lang="en-US" sz="2200" dirty="0" smtClean="0">
                <a:solidFill>
                  <a:schemeClr val="bg1"/>
                </a:solidFill>
              </a:rPr>
              <a:t>rpm</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3. </a:t>
            </a:r>
            <a:r>
              <a:rPr lang="en-US" sz="2200" dirty="0" smtClean="0">
                <a:solidFill>
                  <a:schemeClr val="bg1"/>
                </a:solidFill>
              </a:rPr>
              <a:t>yum search </a:t>
            </a:r>
            <a:r>
              <a:rPr lang="en-US" sz="2200" dirty="0" err="1" smtClean="0">
                <a:solidFill>
                  <a:schemeClr val="bg1"/>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info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5. </a:t>
            </a:r>
            <a:r>
              <a:rPr lang="en-US" sz="2200" dirty="0" smtClean="0">
                <a:solidFill>
                  <a:schemeClr val="bg1"/>
                </a:solidFill>
              </a:rPr>
              <a:t>yum install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6</a:t>
            </a:r>
            <a:r>
              <a:rPr lang="en-US" sz="2200" dirty="0" smtClean="0">
                <a:solidFill>
                  <a:schemeClr val="bg1"/>
                </a:solidFill>
              </a:rPr>
              <a:t>. yum </a:t>
            </a:r>
            <a:r>
              <a:rPr lang="en-US" sz="2200" dirty="0" err="1" smtClean="0">
                <a:solidFill>
                  <a:schemeClr val="bg1"/>
                </a:solidFill>
              </a:rPr>
              <a:t>repolist</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a:t>
            </a:r>
            <a:r>
              <a:rPr lang="en-US" sz="2000" dirty="0" smtClean="0">
                <a:solidFill>
                  <a:schemeClr val="bg1"/>
                </a:solidFill>
              </a:rPr>
              <a:t>.repo</a:t>
            </a:r>
            <a:r>
              <a:rPr lang="en-US" sz="2000" dirty="0" smtClean="0">
                <a:solidFill>
                  <a:schemeClr val="accent6"/>
                </a:solidFill>
              </a:rPr>
              <a:t>.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yum.conf</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bg1"/>
                </a:solidFill>
              </a:rPr>
              <a:t> | grep –i </a:t>
            </a:r>
            <a:r>
              <a:rPr lang="en-US" sz="2000" dirty="0" err="1" smtClean="0">
                <a:solidFill>
                  <a:schemeClr val="bg1"/>
                </a:solidFill>
              </a:rPr>
              <a:t>gpgcheck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Use the man page of </a:t>
            </a:r>
            <a:r>
              <a:rPr lang="en-US" sz="2000" dirty="0" err="1" smtClean="0">
                <a:solidFill>
                  <a:schemeClr val="bg1"/>
                </a:solidFill>
              </a:rPr>
              <a:t>yum.conf</a:t>
            </a:r>
            <a:r>
              <a:rPr lang="en-US" sz="2000" dirty="0" smtClean="0">
                <a:solidFill>
                  <a:schemeClr val="bg1"/>
                </a:solidFill>
              </a:rPr>
              <a:t> </a:t>
            </a:r>
            <a:r>
              <a:rPr lang="en-US" sz="2000" dirty="0" smtClean="0">
                <a:solidFill>
                  <a:schemeClr val="accent6"/>
                </a:solidFill>
              </a:rPr>
              <a:t>to explain the </a:t>
            </a:r>
            <a:r>
              <a:rPr lang="en-US" sz="2000" dirty="0" err="1" smtClean="0">
                <a:solidFill>
                  <a:schemeClr val="bg1"/>
                </a:solidFill>
              </a:rPr>
              <a:t>gpgcheck</a:t>
            </a:r>
            <a:r>
              <a:rPr lang="en-US" sz="2000" dirty="0" smtClean="0">
                <a:solidFill>
                  <a:schemeClr val="accent6"/>
                </a:solidFill>
              </a:rPr>
              <a:t> to your colleague, of course you could always google it.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a:t>
            </a:r>
            <a:r>
              <a:rPr lang="en-US" sz="2000" dirty="0" smtClean="0">
                <a:solidFill>
                  <a:schemeClr val="bg1"/>
                </a:solidFill>
              </a:rPr>
              <a:t>GNU Privacy Guard(GPG) </a:t>
            </a:r>
            <a:r>
              <a:rPr lang="en-US" sz="2000" dirty="0" smtClean="0">
                <a:solidFill>
                  <a:schemeClr val="accent6"/>
                </a:solidFill>
              </a:rPr>
              <a:t>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bg1"/>
                </a:solidFill>
              </a:rPr>
              <a:t>gpgcheck</a:t>
            </a:r>
            <a:r>
              <a:rPr lang="en-US" sz="2000" dirty="0">
                <a:solidFill>
                  <a:schemeClr val="bg1"/>
                </a:solidFill>
              </a:rPr>
              <a:t>=1</a:t>
            </a:r>
            <a:r>
              <a:rPr lang="en-US" sz="2000" dirty="0">
                <a:solidFill>
                  <a:schemeClr val="accent6"/>
                </a:solidFill>
              </a:rPr>
              <a:t/>
            </a:r>
            <a:br>
              <a:rPr lang="en-US" sz="2000" dirty="0">
                <a:solidFill>
                  <a:schemeClr val="accent6"/>
                </a:solidFill>
              </a:rPr>
            </a:br>
            <a:r>
              <a:rPr lang="en-US" sz="2000" dirty="0" err="1">
                <a:solidFill>
                  <a:schemeClr val="bg1"/>
                </a:solidFill>
              </a:rPr>
              <a:t>gpgkey</a:t>
            </a:r>
            <a:r>
              <a:rPr lang="en-US" sz="2000" dirty="0">
                <a:solidFill>
                  <a:schemeClr val="bg1"/>
                </a:solidFill>
              </a:rPr>
              <a:t>=file:///etc/pki/rpm-gpg/RPM-GPG-KEY-CentOS-7</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Locating repositories involves a risk, you want to make sure that you can trust the software packages you are trying to install. This is why repositories in general use keys for package signing. </a:t>
            </a:r>
            <a:r>
              <a:rPr lang="en-US" sz="2000" dirty="0" smtClean="0">
                <a:solidFill>
                  <a:schemeClr val="bg1"/>
                </a:solidFill>
              </a:rPr>
              <a:t>GPG key </a:t>
            </a:r>
            <a:r>
              <a:rPr lang="en-US" sz="2000" dirty="0" smtClean="0">
                <a:solidFill>
                  <a:schemeClr val="accent6"/>
                </a:solidFill>
              </a:rPr>
              <a:t>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pki</a:t>
            </a:r>
            <a:r>
              <a:rPr lang="en-US" sz="2000" dirty="0" smtClean="0">
                <a:solidFill>
                  <a:schemeClr val="bg1"/>
                </a:solidFill>
              </a:rPr>
              <a:t>/rpm-</a:t>
            </a:r>
            <a:r>
              <a:rPr lang="en-US" sz="2000" dirty="0" err="1" smtClean="0">
                <a:solidFill>
                  <a:schemeClr val="bg1"/>
                </a:solidFill>
              </a:rPr>
              <a:t>gpg</a:t>
            </a:r>
            <a:r>
              <a:rPr lang="en-US" sz="2000" dirty="0" smtClean="0">
                <a:solidFill>
                  <a:schemeClr val="bg1"/>
                </a:solidFill>
              </a:rPr>
              <a:t> </a:t>
            </a:r>
            <a:r>
              <a:rPr lang="en-US" sz="2000" dirty="0" smtClean="0">
                <a:solidFill>
                  <a:schemeClr val="accent6"/>
                </a:solidFill>
              </a:rPr>
              <a:t>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yum provides /</a:t>
            </a:r>
            <a:r>
              <a:rPr lang="en-US" sz="2000" dirty="0" err="1" smtClean="0">
                <a:solidFill>
                  <a:schemeClr val="bg1"/>
                </a:solidFill>
              </a:rPr>
              <a:t>var</a:t>
            </a:r>
            <a:r>
              <a:rPr lang="en-US" sz="2000" dirty="0" smtClean="0">
                <a:solidFill>
                  <a:schemeClr val="bg1"/>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a:t>
            </a:r>
            <a:r>
              <a:rPr lang="en-US" sz="2000" dirty="0" smtClean="0">
                <a:solidFill>
                  <a:schemeClr val="bg1"/>
                </a:solidFill>
              </a:rPr>
              <a:t>. file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vim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go to the end lines.</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yum history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yum list kernel </a:t>
            </a:r>
            <a:r>
              <a:rPr lang="en-US" sz="2000" dirty="0" smtClean="0">
                <a:solidFill>
                  <a:schemeClr val="accent6"/>
                </a:solidFill>
              </a:rPr>
              <a:t>(list all installed and available kernels)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view the currently running kernel, use the </a:t>
            </a:r>
            <a:r>
              <a:rPr lang="en-US" sz="2000" dirty="0" err="1" smtClean="0">
                <a:solidFill>
                  <a:schemeClr val="bg1"/>
                </a:solidFill>
              </a:rPr>
              <a:t>uname</a:t>
            </a:r>
            <a:r>
              <a:rPr lang="en-US" sz="2000" dirty="0" smtClean="0">
                <a:solidFill>
                  <a:schemeClr val="accent6"/>
                </a:solidFill>
              </a:rPr>
              <a:t> command. </a:t>
            </a:r>
            <a:r>
              <a:rPr lang="en-US" sz="2000" dirty="0" err="1" smtClean="0">
                <a:solidFill>
                  <a:schemeClr val="bg1"/>
                </a:solidFill>
              </a:rPr>
              <a:t>uname</a:t>
            </a:r>
            <a:r>
              <a:rPr lang="en-US" sz="2000" dirty="0" smtClean="0">
                <a:solidFill>
                  <a:schemeClr val="bg1"/>
                </a:solidFill>
              </a:rPr>
              <a:t> -r</a:t>
            </a:r>
            <a:endParaRPr lang="en-US" sz="2000" dirty="0">
              <a:solidFill>
                <a:schemeClr val="bg1"/>
              </a:solidFill>
            </a:endParaRPr>
          </a:p>
        </p:txBody>
      </p:sp>
    </p:spTree>
    <p:extLst>
      <p:ext uri="{BB962C8B-B14F-4D97-AF65-F5344CB8AC3E}">
        <p14:creationId xmlns:p14="http://schemas.microsoft.com/office/powerpoint/2010/main" val="13092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yum </a:t>
            </a:r>
            <a:r>
              <a:rPr lang="en-US" sz="1800" dirty="0" err="1" smtClean="0">
                <a:solidFill>
                  <a:schemeClr val="bg1"/>
                </a:solidFill>
              </a:rPr>
              <a:t>repolist</a:t>
            </a:r>
            <a:r>
              <a:rPr lang="en-US" sz="1800" dirty="0" smtClean="0">
                <a:solidFill>
                  <a:schemeClr val="bg1"/>
                </a:solidFill>
              </a:rPr>
              <a:t> all; grep –r enabled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yum.repos.d</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2. Enable and disable repositories with ‘</a:t>
            </a:r>
            <a:r>
              <a:rPr lang="en-US" sz="1800" dirty="0" smtClean="0">
                <a:solidFill>
                  <a:schemeClr val="bg1"/>
                </a:solidFill>
              </a:rPr>
              <a:t>yum-</a:t>
            </a:r>
            <a:r>
              <a:rPr lang="en-US" sz="1800" dirty="0" err="1" smtClean="0">
                <a:solidFill>
                  <a:schemeClr val="bg1"/>
                </a:solidFill>
              </a:rPr>
              <a:t>config</a:t>
            </a:r>
            <a:r>
              <a:rPr lang="en-US" sz="1800" dirty="0" smtClean="0">
                <a:solidFill>
                  <a:schemeClr val="bg1"/>
                </a:solidFill>
              </a:rPr>
              <a:t>-manager</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a:t>
            </a:r>
            <a:r>
              <a:rPr lang="en-US" sz="1800" dirty="0">
                <a:solidFill>
                  <a:schemeClr val="bg1"/>
                </a:solidFill>
              </a:rPr>
              <a:t>yum-</a:t>
            </a:r>
            <a:r>
              <a:rPr lang="en-US" sz="1800" dirty="0" err="1">
                <a:solidFill>
                  <a:schemeClr val="bg1"/>
                </a:solidFill>
              </a:rPr>
              <a:t>config</a:t>
            </a:r>
            <a:r>
              <a:rPr lang="en-US" sz="1800" dirty="0">
                <a:solidFill>
                  <a:schemeClr val="bg1"/>
                </a:solidFill>
              </a:rPr>
              <a:t>-manager --add-repo="https://dl.fedoraproject.org/pub/</a:t>
            </a:r>
            <a:r>
              <a:rPr lang="en-US" sz="1800" dirty="0" err="1">
                <a:solidFill>
                  <a:schemeClr val="bg1"/>
                </a:solidFill>
              </a:rPr>
              <a:t>epel</a:t>
            </a:r>
            <a:r>
              <a:rPr lang="en-US" sz="1800" dirty="0">
                <a:solidFill>
                  <a:schemeClr val="bg1"/>
                </a:solidFill>
              </a:rPr>
              <a:t>/7/x86_64</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a:t>
            </a:r>
            <a:r>
              <a:rPr lang="en-US" sz="1800" dirty="0" smtClean="0">
                <a:solidFill>
                  <a:schemeClr val="bg1"/>
                </a:solidFill>
              </a:rPr>
              <a:t>yum </a:t>
            </a:r>
            <a:r>
              <a:rPr lang="en-US" sz="1800" dirty="0" err="1" smtClean="0">
                <a:solidFill>
                  <a:schemeClr val="bg1"/>
                </a:solidFill>
              </a:rPr>
              <a:t>repolist</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spTree>
    <p:extLst>
      <p:ext uri="{BB962C8B-B14F-4D97-AF65-F5344CB8AC3E}">
        <p14:creationId xmlns:p14="http://schemas.microsoft.com/office/powerpoint/2010/main" val="63482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mj-lt"/>
              <a:buAutoNum type="alphaUcPeriod"/>
            </a:pP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On a Linux system, some tasks have to be automated on a regular basis. The ‘</a:t>
            </a:r>
            <a:r>
              <a:rPr lang="en-US" sz="2000" dirty="0" err="1" smtClean="0">
                <a:solidFill>
                  <a:schemeClr val="bg1"/>
                </a:solidFill>
              </a:rPr>
              <a:t>cron</a:t>
            </a:r>
            <a:r>
              <a:rPr lang="en-US" sz="2000" dirty="0" smtClean="0">
                <a:solidFill>
                  <a:schemeClr val="accent6"/>
                </a:solidFill>
              </a:rPr>
              <a:t>’ service is used as a generic service to run processes automatically at specific times. It is started by </a:t>
            </a:r>
            <a:r>
              <a:rPr lang="en-US" sz="2000" dirty="0" smtClean="0">
                <a:solidFill>
                  <a:schemeClr val="bg1"/>
                </a:solidFill>
              </a:rPr>
              <a:t>default</a:t>
            </a:r>
            <a:r>
              <a:rPr lang="en-US" sz="2000" dirty="0" smtClean="0">
                <a:solidFill>
                  <a:schemeClr val="accent6"/>
                </a:solidFill>
              </a:rPr>
              <a:t>, since some system tasks are running through </a:t>
            </a:r>
            <a:r>
              <a:rPr lang="en-US" sz="2000" dirty="0" err="1" smtClean="0">
                <a:solidFill>
                  <a:schemeClr val="accent6"/>
                </a:solidFill>
              </a:rPr>
              <a:t>cron</a:t>
            </a:r>
            <a:r>
              <a:rPr lang="en-US" sz="2000" dirty="0" smtClean="0">
                <a:solidFill>
                  <a:schemeClr val="accent6"/>
                </a:solidFill>
              </a:rPr>
              <a:t> as well (</a:t>
            </a:r>
            <a:r>
              <a:rPr lang="en-US" sz="2000" dirty="0" err="1" smtClean="0">
                <a:solidFill>
                  <a:schemeClr val="accent6"/>
                </a:solidFill>
              </a:rPr>
              <a:t>eg</a:t>
            </a:r>
            <a:r>
              <a:rPr lang="en-US" sz="2000" dirty="0" smtClean="0">
                <a:solidFill>
                  <a:schemeClr val="accent6"/>
                </a:solidFill>
              </a:rPr>
              <a:t>. </a:t>
            </a:r>
            <a:r>
              <a:rPr lang="en-US" sz="2000" dirty="0" err="1" smtClean="0">
                <a:solidFill>
                  <a:schemeClr val="bg1"/>
                </a:solidFill>
              </a:rPr>
              <a:t>Logrotate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1. man ‘</a:t>
            </a:r>
            <a:r>
              <a:rPr lang="en-US" sz="2000" dirty="0" err="1" smtClean="0">
                <a:solidFill>
                  <a:schemeClr val="bg1"/>
                </a:solidFill>
              </a:rPr>
              <a:t>crond</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2. man ‘</a:t>
            </a:r>
            <a:r>
              <a:rPr lang="en-US" sz="2000" dirty="0" err="1" smtClean="0">
                <a:solidFill>
                  <a:schemeClr val="bg1"/>
                </a:solidFill>
              </a:rPr>
              <a:t>crontab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3.systemctl status </a:t>
            </a:r>
            <a:r>
              <a:rPr lang="en-US" sz="2000" dirty="0" err="1" smtClean="0">
                <a:solidFill>
                  <a:schemeClr val="accent6"/>
                </a:solidFill>
              </a:rPr>
              <a:t>crond</a:t>
            </a:r>
            <a:r>
              <a:rPr lang="en-US" sz="2000" dirty="0" smtClean="0">
                <a:solidFill>
                  <a:schemeClr val="accent6"/>
                </a:solidFill>
              </a:rPr>
              <a:t> –l</a:t>
            </a:r>
            <a:br>
              <a:rPr lang="en-US" sz="2000" dirty="0" smtClean="0">
                <a:solidFill>
                  <a:schemeClr val="accent6"/>
                </a:solidFill>
              </a:rPr>
            </a:br>
            <a:r>
              <a:rPr lang="en-US" sz="2000" dirty="0" smtClean="0">
                <a:solidFill>
                  <a:schemeClr val="accent6"/>
                </a:solidFill>
              </a:rPr>
              <a:t>4. ls –l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a:t>
            </a:r>
            <a:r>
              <a:rPr lang="en-US" sz="2000" dirty="0" smtClean="0">
                <a:solidFill>
                  <a:schemeClr val="accent6"/>
                </a:solidFill>
              </a:rPr>
              <a:t>*</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err="1" smtClean="0">
                <a:solidFill>
                  <a:schemeClr val="accent6"/>
                </a:solidFill>
              </a:rPr>
              <a:t>Cron</a:t>
            </a:r>
            <a:r>
              <a:rPr lang="en-US" sz="2000" dirty="0" smtClean="0">
                <a:solidFill>
                  <a:schemeClr val="accent6"/>
                </a:solidFill>
              </a:rPr>
              <a:t> files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Scripts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cron.hourly</a:t>
            </a:r>
            <a:r>
              <a:rPr lang="en-US" sz="2000" dirty="0" smtClean="0">
                <a:solidFill>
                  <a:schemeClr val="accent6"/>
                </a:solidFill>
              </a:rPr>
              <a:t>, </a:t>
            </a:r>
            <a:r>
              <a:rPr lang="en-US" sz="2000" dirty="0" err="1" smtClean="0">
                <a:solidFill>
                  <a:schemeClr val="bg1"/>
                </a:solidFill>
              </a:rPr>
              <a:t>cron.daily</a:t>
            </a:r>
            <a:r>
              <a:rPr lang="en-US" sz="2000" dirty="0" smtClean="0">
                <a:solidFill>
                  <a:schemeClr val="accent6"/>
                </a:solidFill>
              </a:rPr>
              <a:t>, </a:t>
            </a:r>
            <a:r>
              <a:rPr lang="en-US" sz="2000" dirty="0" err="1" smtClean="0">
                <a:solidFill>
                  <a:schemeClr val="bg1"/>
                </a:solidFill>
              </a:rPr>
              <a:t>cron.weekly</a:t>
            </a:r>
            <a:r>
              <a:rPr lang="en-US" sz="2000" dirty="0" smtClean="0">
                <a:solidFill>
                  <a:schemeClr val="accent6"/>
                </a:solidFill>
              </a:rPr>
              <a:t> and </a:t>
            </a:r>
            <a:r>
              <a:rPr lang="en-US" sz="2000" dirty="0" err="1" smtClean="0">
                <a:solidFill>
                  <a:schemeClr val="bg1"/>
                </a:solidFill>
              </a:rPr>
              <a:t>cron.monthly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User-specific files =&gt; </a:t>
            </a:r>
            <a:r>
              <a:rPr lang="en-US" sz="2000" dirty="0" err="1" smtClean="0">
                <a:solidFill>
                  <a:schemeClr val="bg1"/>
                </a:solidFill>
              </a:rPr>
              <a:t>crontab</a:t>
            </a:r>
            <a:r>
              <a:rPr lang="en-US" sz="2000" dirty="0" smtClean="0">
                <a:solidFill>
                  <a:schemeClr val="bg1"/>
                </a:solidFill>
              </a:rPr>
              <a:t> -e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As good Linux admins, we do note edit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crontab</a:t>
            </a:r>
            <a:r>
              <a:rPr lang="en-US" sz="2000" dirty="0" smtClean="0">
                <a:solidFill>
                  <a:schemeClr val="bg1"/>
                </a:solidFill>
              </a:rPr>
              <a:t> </a:t>
            </a:r>
            <a:r>
              <a:rPr lang="en-US" sz="2000" dirty="0" smtClean="0">
                <a:solidFill>
                  <a:schemeClr val="accent6"/>
                </a:solidFill>
              </a:rPr>
              <a:t>file</a:t>
            </a:r>
            <a:endParaRPr lang="en-US" sz="2000" dirty="0">
              <a:solidFill>
                <a:schemeClr val="accent6"/>
              </a:solidFill>
            </a:endParaRPr>
          </a:p>
        </p:txBody>
      </p:sp>
    </p:spTree>
    <p:extLst>
      <p:ext uri="{BB962C8B-B14F-4D97-AF65-F5344CB8AC3E}">
        <p14:creationId xmlns:p14="http://schemas.microsoft.com/office/powerpoint/2010/main" val="41812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err="1" smtClean="0"/>
              <a:t>To</a:t>
            </a:r>
            <a:r>
              <a:rPr lang="en-US" sz="2400" dirty="0" err="1" smtClean="0">
                <a:solidFill>
                  <a:schemeClr val="accent6"/>
                </a:solidFill>
              </a:rPr>
              <a:t>To</a:t>
            </a:r>
            <a:r>
              <a:rPr lang="en-US" sz="2400" dirty="0" smtClean="0">
                <a:solidFill>
                  <a:schemeClr val="accent6"/>
                </a:solidFill>
              </a:rPr>
              <a:t> ensure regular execution of the job, </a:t>
            </a:r>
            <a:r>
              <a:rPr lang="en-US" sz="2400" dirty="0" err="1" smtClean="0">
                <a:solidFill>
                  <a:schemeClr val="bg1"/>
                </a:solidFill>
              </a:rPr>
              <a:t>cron</a:t>
            </a:r>
            <a:r>
              <a:rPr lang="en-US" sz="2400" dirty="0" smtClean="0">
                <a:solidFill>
                  <a:schemeClr val="accent6"/>
                </a:solidFill>
              </a:rPr>
              <a:t> uses the </a:t>
            </a:r>
            <a:r>
              <a:rPr lang="en-US" sz="2400" dirty="0" err="1" smtClean="0">
                <a:solidFill>
                  <a:schemeClr val="bg1"/>
                </a:solidFill>
              </a:rPr>
              <a:t>anacron</a:t>
            </a:r>
            <a:r>
              <a:rPr lang="en-US" sz="2400" dirty="0" smtClean="0">
                <a:solidFill>
                  <a:schemeClr val="accent6"/>
                </a:solidFill>
              </a:rPr>
              <a:t> service. This service takes care of starting the hourly, daily, weekly and monthly </a:t>
            </a:r>
            <a:r>
              <a:rPr lang="en-US" sz="2400" dirty="0" err="1" smtClean="0">
                <a:solidFill>
                  <a:schemeClr val="bg1"/>
                </a:solidFill>
              </a:rPr>
              <a:t>cron</a:t>
            </a:r>
            <a:r>
              <a:rPr lang="en-US" sz="2400" dirty="0" smtClean="0">
                <a:solidFill>
                  <a:schemeClr val="accent6"/>
                </a:solidFill>
              </a:rPr>
              <a:t> jobs.</a:t>
            </a:r>
            <a:endParaRPr lang="en-US" sz="2400" dirty="0"/>
          </a:p>
        </p:txBody>
      </p:sp>
      <p:sp>
        <p:nvSpPr>
          <p:cNvPr id="3" name="Subtitle 2"/>
          <p:cNvSpPr>
            <a:spLocks noGrp="1"/>
          </p:cNvSpPr>
          <p:nvPr>
            <p:ph type="subTitle" idx="1"/>
          </p:nvPr>
        </p:nvSpPr>
        <p:spPr>
          <a:xfrm>
            <a:off x="1371600" y="3962400"/>
            <a:ext cx="6400800" cy="1752600"/>
          </a:xfrm>
        </p:spPr>
        <p:txBody>
          <a:bodyPr>
            <a:normAutofit fontScale="85000" lnSpcReduction="20000"/>
          </a:bodyPr>
          <a:lstStyle/>
          <a:p>
            <a:endParaRPr lang="en-US" dirty="0" smtClean="0"/>
          </a:p>
          <a:p>
            <a:r>
              <a:rPr lang="en-US" dirty="0" smtClean="0">
                <a:solidFill>
                  <a:srgbClr val="FF0000"/>
                </a:solidFill>
              </a:rPr>
              <a:t>Exercises:</a:t>
            </a:r>
          </a:p>
          <a:p>
            <a:pPr marL="514350" indent="-514350">
              <a:buAutoNum type="arabicPeriod"/>
            </a:pPr>
            <a:r>
              <a:rPr lang="en-US" smtClean="0">
                <a:solidFill>
                  <a:schemeClr val="bg1"/>
                </a:solidFill>
              </a:rPr>
              <a:t>man </a:t>
            </a:r>
            <a:r>
              <a:rPr lang="en-US" smtClean="0">
                <a:solidFill>
                  <a:schemeClr val="bg1"/>
                </a:solidFill>
              </a:rPr>
              <a:t>anacron</a:t>
            </a:r>
            <a:endParaRPr lang="en-US" dirty="0" smtClean="0">
              <a:solidFill>
                <a:schemeClr val="bg1"/>
              </a:solidFill>
            </a:endParaRPr>
          </a:p>
          <a:p>
            <a:pPr marL="514350" indent="-514350">
              <a:buAutoNum type="arabicPeriod"/>
            </a:pPr>
            <a:r>
              <a:rPr lang="en-US" dirty="0">
                <a:solidFill>
                  <a:schemeClr val="bg1"/>
                </a:solidFill>
              </a:rPr>
              <a:t>c</a:t>
            </a:r>
            <a:r>
              <a:rPr lang="en-US" dirty="0" smtClean="0">
                <a:solidFill>
                  <a:schemeClr val="bg1"/>
                </a:solidFill>
              </a:rPr>
              <a:t>at /</a:t>
            </a:r>
            <a:r>
              <a:rPr lang="en-US" dirty="0" err="1" smtClean="0">
                <a:solidFill>
                  <a:schemeClr val="bg1"/>
                </a:solidFill>
              </a:rPr>
              <a:t>etc</a:t>
            </a:r>
            <a:r>
              <a:rPr lang="en-US" dirty="0" smtClean="0">
                <a:solidFill>
                  <a:schemeClr val="bg1"/>
                </a:solidFill>
              </a:rPr>
              <a:t>/</a:t>
            </a:r>
            <a:r>
              <a:rPr lang="en-US" dirty="0" err="1" smtClean="0">
                <a:solidFill>
                  <a:schemeClr val="bg1"/>
                </a:solidFill>
              </a:rPr>
              <a:t>anacrontab</a:t>
            </a:r>
            <a:endParaRPr lang="en-US" dirty="0">
              <a:solidFill>
                <a:schemeClr val="bg1"/>
              </a:solidFill>
            </a:endParaRPr>
          </a:p>
        </p:txBody>
      </p:sp>
    </p:spTree>
    <p:extLst>
      <p:ext uri="{BB962C8B-B14F-4D97-AF65-F5344CB8AC3E}">
        <p14:creationId xmlns:p14="http://schemas.microsoft.com/office/powerpoint/2010/main" val="84490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Job</a:t>
            </a:r>
            <a:br>
              <a:rPr lang="en-US" dirty="0" smtClean="0"/>
            </a:br>
            <a:r>
              <a:rPr lang="en-US" sz="2200" dirty="0" err="1" smtClean="0">
                <a:solidFill>
                  <a:schemeClr val="accent6"/>
                </a:solidFill>
              </a:rPr>
              <a:t>Job</a:t>
            </a:r>
            <a:r>
              <a:rPr lang="en-US" sz="2200" dirty="0" smtClean="0">
                <a:solidFill>
                  <a:schemeClr val="accent6"/>
                </a:solidFill>
              </a:rPr>
              <a:t> </a:t>
            </a:r>
            <a:r>
              <a:rPr lang="en-US" sz="2200" dirty="0" err="1" smtClean="0">
                <a:solidFill>
                  <a:schemeClr val="accent6"/>
                </a:solidFill>
              </a:rPr>
              <a:t>format</a:t>
            </a:r>
            <a:r>
              <a:rPr lang="en-US" dirty="0" err="1" smtClean="0"/>
              <a:t>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920841"/>
              </p:ext>
            </p:extLst>
          </p:nvPr>
        </p:nvGraphicFramePr>
        <p:xfrm>
          <a:off x="457200" y="838199"/>
          <a:ext cx="8229600" cy="2103120"/>
        </p:xfrm>
        <a:graphic>
          <a:graphicData uri="http://schemas.openxmlformats.org/drawingml/2006/table">
            <a:tbl>
              <a:tblPr firstRow="1" bandRow="1">
                <a:tableStyleId>{5C22544A-7EE6-4342-B048-85BDC9FD1C3A}</a:tableStyleId>
              </a:tblPr>
              <a:tblGrid>
                <a:gridCol w="4038600"/>
                <a:gridCol w="4191000"/>
              </a:tblGrid>
              <a:tr h="318052">
                <a:tc>
                  <a:txBody>
                    <a:bodyPr/>
                    <a:lstStyle/>
                    <a:p>
                      <a:r>
                        <a:rPr lang="en-US" dirty="0" smtClean="0"/>
                        <a:t>Command</a:t>
                      </a:r>
                      <a:endParaRPr lang="en-US" dirty="0"/>
                    </a:p>
                  </a:txBody>
                  <a:tcPr/>
                </a:tc>
                <a:tc>
                  <a:txBody>
                    <a:bodyPr/>
                    <a:lstStyle/>
                    <a:p>
                      <a:r>
                        <a:rPr lang="en-US" dirty="0" smtClean="0"/>
                        <a:t>Intended use</a:t>
                      </a:r>
                      <a:endParaRPr lang="en-US" dirty="0"/>
                    </a:p>
                  </a:txBody>
                  <a:tcPr/>
                </a:tc>
              </a:tr>
              <a:tr h="318052">
                <a:tc>
                  <a:txBody>
                    <a:bodyPr/>
                    <a:lstStyle/>
                    <a:p>
                      <a:r>
                        <a:rPr lang="en-US" dirty="0" err="1" smtClean="0"/>
                        <a:t>crontab</a:t>
                      </a:r>
                      <a:r>
                        <a:rPr lang="en-US" dirty="0" smtClean="0"/>
                        <a:t> –l</a:t>
                      </a:r>
                      <a:endParaRPr lang="en-US" dirty="0"/>
                    </a:p>
                  </a:txBody>
                  <a:tcPr/>
                </a:tc>
                <a:tc>
                  <a:txBody>
                    <a:bodyPr/>
                    <a:lstStyle/>
                    <a:p>
                      <a:r>
                        <a:rPr lang="en-US" dirty="0" smtClean="0"/>
                        <a:t>List the jobs for</a:t>
                      </a:r>
                      <a:r>
                        <a:rPr lang="en-US" baseline="0" dirty="0" smtClean="0"/>
                        <a:t> the current user.</a:t>
                      </a:r>
                      <a:endParaRPr lang="en-US" dirty="0"/>
                    </a:p>
                  </a:txBody>
                  <a:tcPr/>
                </a:tc>
              </a:tr>
              <a:tr h="318052">
                <a:tc>
                  <a:txBody>
                    <a:bodyPr/>
                    <a:lstStyle/>
                    <a:p>
                      <a:r>
                        <a:rPr lang="en-US" dirty="0" err="1" smtClean="0"/>
                        <a:t>crontab</a:t>
                      </a:r>
                      <a:r>
                        <a:rPr lang="en-US" dirty="0" smtClean="0"/>
                        <a:t> –r </a:t>
                      </a:r>
                      <a:endParaRPr lang="en-US" dirty="0"/>
                    </a:p>
                  </a:txBody>
                  <a:tcPr/>
                </a:tc>
                <a:tc>
                  <a:txBody>
                    <a:bodyPr/>
                    <a:lstStyle/>
                    <a:p>
                      <a:r>
                        <a:rPr lang="en-US" dirty="0" smtClean="0"/>
                        <a:t>Remove all jobs for the current users.</a:t>
                      </a:r>
                      <a:endParaRPr lang="en-US" dirty="0"/>
                    </a:p>
                  </a:txBody>
                  <a:tcPr/>
                </a:tc>
              </a:tr>
              <a:tr h="318052">
                <a:tc>
                  <a:txBody>
                    <a:bodyPr/>
                    <a:lstStyle/>
                    <a:p>
                      <a:r>
                        <a:rPr lang="en-US" dirty="0" err="1" smtClean="0"/>
                        <a:t>crontab</a:t>
                      </a:r>
                      <a:r>
                        <a:rPr lang="en-US" dirty="0" smtClean="0"/>
                        <a:t> –e </a:t>
                      </a:r>
                      <a:endParaRPr lang="en-US" dirty="0"/>
                    </a:p>
                  </a:txBody>
                  <a:tcPr/>
                </a:tc>
                <a:tc>
                  <a:txBody>
                    <a:bodyPr/>
                    <a:lstStyle/>
                    <a:p>
                      <a:r>
                        <a:rPr lang="en-US" dirty="0" smtClean="0"/>
                        <a:t>Edit jobs for the current user.</a:t>
                      </a:r>
                      <a:endParaRPr lang="en-US" dirty="0"/>
                    </a:p>
                  </a:txBody>
                  <a:tcPr/>
                </a:tc>
              </a:tr>
              <a:tr h="556592">
                <a:tc>
                  <a:txBody>
                    <a:bodyPr/>
                    <a:lstStyle/>
                    <a:p>
                      <a:r>
                        <a:rPr lang="en-US" dirty="0" err="1" smtClean="0"/>
                        <a:t>crontab</a:t>
                      </a:r>
                      <a:r>
                        <a:rPr lang="en-US" dirty="0" smtClean="0"/>
                        <a:t> &lt;filename&gt; </a:t>
                      </a:r>
                      <a:endParaRPr lang="en-US" dirty="0"/>
                    </a:p>
                  </a:txBody>
                  <a:tcPr/>
                </a:tc>
                <a:tc>
                  <a:txBody>
                    <a:bodyPr/>
                    <a:lstStyle/>
                    <a:p>
                      <a:r>
                        <a:rPr lang="en-US" dirty="0" smtClean="0"/>
                        <a:t>Remove</a:t>
                      </a:r>
                      <a:r>
                        <a:rPr lang="en-US" baseline="0" dirty="0" smtClean="0"/>
                        <a:t> all jobs, and replace with the jobs from &lt;filename&gt;.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7208700"/>
              </p:ext>
            </p:extLst>
          </p:nvPr>
        </p:nvGraphicFramePr>
        <p:xfrm>
          <a:off x="609600" y="3849213"/>
          <a:ext cx="8001000" cy="3428729"/>
        </p:xfrm>
        <a:graphic>
          <a:graphicData uri="http://schemas.openxmlformats.org/drawingml/2006/table">
            <a:tbl>
              <a:tblPr firstRow="1" bandRow="1">
                <a:tableStyleId>{5C22544A-7EE6-4342-B048-85BDC9FD1C3A}</a:tableStyleId>
              </a:tblPr>
              <a:tblGrid>
                <a:gridCol w="4062046"/>
                <a:gridCol w="3938954"/>
              </a:tblGrid>
              <a:tr h="345181">
                <a:tc>
                  <a:txBody>
                    <a:bodyPr/>
                    <a:lstStyle/>
                    <a:p>
                      <a:r>
                        <a:rPr lang="en-US" dirty="0" smtClean="0"/>
                        <a:t>Symbol</a:t>
                      </a:r>
                      <a:endParaRPr lang="en-US" dirty="0"/>
                    </a:p>
                  </a:txBody>
                  <a:tcPr/>
                </a:tc>
                <a:tc>
                  <a:txBody>
                    <a:bodyPr/>
                    <a:lstStyle/>
                    <a:p>
                      <a:r>
                        <a:rPr lang="en-US" dirty="0" smtClean="0"/>
                        <a:t>Meaning</a:t>
                      </a:r>
                      <a:endParaRPr lang="en-US" dirty="0"/>
                    </a:p>
                  </a:txBody>
                  <a:tcPr/>
                </a:tc>
              </a:tr>
              <a:tr h="345181">
                <a:tc>
                  <a:txBody>
                    <a:bodyPr/>
                    <a:lstStyle/>
                    <a:p>
                      <a:r>
                        <a:rPr lang="en-US" dirty="0" smtClean="0"/>
                        <a:t>*</a:t>
                      </a:r>
                      <a:endParaRPr lang="en-US" dirty="0"/>
                    </a:p>
                  </a:txBody>
                  <a:tcPr/>
                </a:tc>
                <a:tc>
                  <a:txBody>
                    <a:bodyPr/>
                    <a:lstStyle/>
                    <a:p>
                      <a:r>
                        <a:rPr lang="en-US" dirty="0" smtClean="0"/>
                        <a:t>Don’t care/Always</a:t>
                      </a:r>
                      <a:endParaRPr lang="en-US" dirty="0"/>
                    </a:p>
                  </a:txBody>
                  <a:tcPr/>
                </a:tc>
              </a:tr>
              <a:tr h="604066">
                <a:tc>
                  <a:txBody>
                    <a:bodyPr/>
                    <a:lstStyle/>
                    <a:p>
                      <a:r>
                        <a:rPr lang="en-US" dirty="0" smtClean="0"/>
                        <a:t>x-y</a:t>
                      </a:r>
                      <a:endParaRPr lang="en-US" dirty="0"/>
                    </a:p>
                  </a:txBody>
                  <a:tcPr/>
                </a:tc>
                <a:tc>
                  <a:txBody>
                    <a:bodyPr/>
                    <a:lstStyle/>
                    <a:p>
                      <a:r>
                        <a:rPr lang="en-US" dirty="0" smtClean="0"/>
                        <a:t>For range, x to y inclusive(</a:t>
                      </a:r>
                      <a:r>
                        <a:rPr lang="en-US" dirty="0" err="1" smtClean="0"/>
                        <a:t>eg</a:t>
                      </a:r>
                      <a:r>
                        <a:rPr lang="en-US" dirty="0" smtClean="0"/>
                        <a:t>.</a:t>
                      </a:r>
                      <a:r>
                        <a:rPr lang="en-US" baseline="0" dirty="0" smtClean="0"/>
                        <a:t> 2-5, 10-12)</a:t>
                      </a:r>
                      <a:endParaRPr lang="en-US" dirty="0"/>
                    </a:p>
                  </a:txBody>
                  <a:tcPr/>
                </a:tc>
              </a:tr>
              <a:tr h="604066">
                <a:tc>
                  <a:txBody>
                    <a:bodyPr/>
                    <a:lstStyle/>
                    <a:p>
                      <a:r>
                        <a:rPr lang="en-US" dirty="0" err="1" smtClean="0"/>
                        <a:t>x,y</a:t>
                      </a:r>
                      <a:r>
                        <a:rPr lang="en-US" baseline="0" dirty="0" smtClean="0"/>
                        <a:t> </a:t>
                      </a:r>
                      <a:endParaRPr lang="en-US" dirty="0"/>
                    </a:p>
                  </a:txBody>
                  <a:tcPr/>
                </a:tc>
                <a:tc>
                  <a:txBody>
                    <a:bodyPr/>
                    <a:lstStyle/>
                    <a:p>
                      <a:r>
                        <a:rPr lang="en-US" dirty="0" smtClean="0"/>
                        <a:t>List(eg.5,10)</a:t>
                      </a:r>
                      <a:r>
                        <a:rPr lang="en-US" baseline="0" dirty="0" smtClean="0"/>
                        <a:t> run on 5</a:t>
                      </a:r>
                      <a:r>
                        <a:rPr lang="en-US" baseline="30000" dirty="0" smtClean="0"/>
                        <a:t>th</a:t>
                      </a:r>
                      <a:r>
                        <a:rPr lang="en-US" baseline="0" dirty="0" smtClean="0"/>
                        <a:t> minute and 10</a:t>
                      </a:r>
                      <a:r>
                        <a:rPr lang="en-US" baseline="30000" dirty="0" smtClean="0"/>
                        <a:t>th</a:t>
                      </a:r>
                      <a:r>
                        <a:rPr lang="en-US" baseline="0" dirty="0" smtClean="0"/>
                        <a:t> minute</a:t>
                      </a:r>
                      <a:endParaRPr lang="en-US" dirty="0"/>
                    </a:p>
                  </a:txBody>
                  <a:tcPr/>
                </a:tc>
              </a:tr>
              <a:tr h="583491">
                <a:tc>
                  <a:txBody>
                    <a:bodyPr/>
                    <a:lstStyle/>
                    <a:p>
                      <a:r>
                        <a:rPr lang="en-US" dirty="0" smtClean="0"/>
                        <a:t>*/</a:t>
                      </a:r>
                      <a:endParaRPr lang="en-US" dirty="0"/>
                    </a:p>
                  </a:txBody>
                  <a:tcPr/>
                </a:tc>
                <a:tc>
                  <a:txBody>
                    <a:bodyPr/>
                    <a:lstStyle/>
                    <a:p>
                      <a:r>
                        <a:rPr lang="en-US" dirty="0" smtClean="0"/>
                        <a:t>*/7,</a:t>
                      </a:r>
                      <a:r>
                        <a:rPr lang="en-US" baseline="0" dirty="0" smtClean="0"/>
                        <a:t> run the job every 7 minutes.</a:t>
                      </a:r>
                      <a:endParaRPr lang="en-US" dirty="0"/>
                    </a:p>
                  </a:txBody>
                  <a:tcPr/>
                </a:tc>
              </a:tr>
              <a:tr h="833558">
                <a:tc>
                  <a:txBody>
                    <a:bodyPr/>
                    <a:lstStyle/>
                    <a:p>
                      <a:r>
                        <a:rPr lang="en-US" dirty="0" smtClean="0"/>
                        <a:t>Ja, Feb … Tue, Wed</a:t>
                      </a:r>
                      <a:endParaRPr lang="en-US" dirty="0"/>
                    </a:p>
                  </a:txBody>
                  <a:tcPr/>
                </a:tc>
                <a:tc>
                  <a:txBody>
                    <a:bodyPr/>
                    <a:lstStyle/>
                    <a:p>
                      <a:r>
                        <a:rPr lang="en-US" dirty="0" smtClean="0"/>
                        <a:t>English abbreviations for months</a:t>
                      </a:r>
                      <a:r>
                        <a:rPr lang="en-US" baseline="0" dirty="0" smtClean="0"/>
                        <a:t> and weekdays.</a:t>
                      </a:r>
                      <a:endParaRPr lang="en-US" dirty="0"/>
                    </a:p>
                  </a:txBody>
                  <a:tcPr/>
                </a:tc>
              </a:tr>
            </a:tbl>
          </a:graphicData>
        </a:graphic>
      </p:graphicFrame>
    </p:spTree>
    <p:extLst>
      <p:ext uri="{BB962C8B-B14F-4D97-AF65-F5344CB8AC3E}">
        <p14:creationId xmlns:p14="http://schemas.microsoft.com/office/powerpoint/2010/main" val="24690668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2393</TotalTime>
  <Words>257</Words>
  <Application>Microsoft Macintosh PowerPoint</Application>
  <PresentationFormat>On-screen Show (4:3)</PresentationFormat>
  <Paragraphs>47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Office Theme</vt:lpstr>
      <vt:lpstr>                     The default utility used to manage software packages on Red Hat Enterprise Linux distributions is ‘yum’.  Yum is designed to work with repositories, which are online depots of available software packages.  https://fedoraproject.org/wiki/EPEL  Software on Red Hat Enterprise Linux s is provided in the RPM format(Red Hat Package Manager). This is a specific format used to archive the package and provide package metadata as well.                 </vt:lpstr>
      <vt:lpstr>RPM package files are named using a combination of the package name – version – release.architecture</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 If you are using CentOS, you get access to the CentOS repositories.   Exercises: 1. man yum 2. man rpm 3. yum search httpd 4. yum info httpd 5. yum install httpd 6. yum repolist</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   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 5. yum list kernel (list all installed and available kernels)  To view the currently running kernel, use the uname command. uname -r</vt:lpstr>
      <vt:lpstr>              Creating your own repository. Exercises: 1. yum repolist all; grep –r enabled /etc/yum.repos.d/ 2. Enable and disable repositories with ‘yum-config-manager’. 3. yum-config-manager --add-repo="https://dl.fedoraproject.org/pub/epel/7/x86_64/" 4.  yum repolist  </vt:lpstr>
      <vt:lpstr>               On a Linux system, some tasks have to be automated on a regular basis. The ‘cron’ service is used as a generic service to run processes automatically at specific times. It is started by default, since some system tasks are running through cron as well (eg. Logrotate)  Exercises: 1. man ‘crond’ 2. man ‘crontab’ 3.systemctl status crond –l 4. ls –l /etc/cron* 4. cat /etc/crontab  Cron files in /etc/cron.d Scripts in /etc/cron.hourly, cron.daily, cron.weekly and cron.monthly User-specific files =&gt; crontab -e  As good Linux admins, we do note edit the /etc/crontab file</vt:lpstr>
      <vt:lpstr>ToTo ensure regular execution of the job, cron uses the anacron service. This service takes care of starting the hourly, daily, weekly and monthly cron jobs.</vt:lpstr>
      <vt:lpstr>        Job Job formatormat</vt:lpstr>
      <vt:lpstr> EExamples for easier understanding:  0 9 2 2 * /usr/local/bin/yearly_backup =&gt; execute yearly backup script at 9 a.m on February 2nd, every year  58 23 * * 1-5 /usr/local/bin/daily_report =&gt; Run the daily report script every weekday at two minutes before midnight.       </vt:lpstr>
      <vt:lpstr>        Homework:  1. Explain the difference between yum and rpm, and provide an example.  2. Delete the local created Fedora EPEL repo, create it again from scratch without using the ‘yum_config_manager’.  3. Make a simple shell script, that creates a tar.gz compressed archive of your /home directory and set up a cron job to run on each Thursday.  4. Google ‘at’, what is the difference between at and cron.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700</cp:revision>
  <dcterms:created xsi:type="dcterms:W3CDTF">2015-03-24T20:13:30Z</dcterms:created>
  <dcterms:modified xsi:type="dcterms:W3CDTF">2017-05-15T10:53:04Z</dcterms:modified>
</cp:coreProperties>
</file>