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4" r:id="rId2"/>
    <p:sldId id="285" r:id="rId3"/>
    <p:sldId id="286" r:id="rId4"/>
    <p:sldId id="288" r:id="rId5"/>
    <p:sldId id="287"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2" autoAdjust="0"/>
    <p:restoredTop sz="92251" autoAdjust="0"/>
  </p:normalViewPr>
  <p:slideViewPr>
    <p:cSldViewPr>
      <p:cViewPr>
        <p:scale>
          <a:sx n="100" d="100"/>
          <a:sy n="100" d="100"/>
        </p:scale>
        <p:origin x="163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523220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t>T</a:t>
            </a:r>
            <a:r>
              <a:rPr lang="en-US" sz="2000" dirty="0" err="1" smtClean="0">
                <a:solidFill>
                  <a:schemeClr val="accent6"/>
                </a:solidFill>
              </a:rPr>
              <a:t>The</a:t>
            </a:r>
            <a:r>
              <a:rPr lang="en-US" sz="2000" dirty="0" smtClean="0">
                <a:solidFill>
                  <a:schemeClr val="accent6"/>
                </a:solidFill>
              </a:rPr>
              <a:t> Linux kernel includes a powerful network filtering subsystem, </a:t>
            </a:r>
            <a:r>
              <a:rPr lang="en-US" sz="2000" dirty="0" err="1" smtClean="0">
                <a:solidFill>
                  <a:schemeClr val="bg1"/>
                </a:solidFill>
              </a:rPr>
              <a:t>netfilter</a:t>
            </a:r>
            <a:r>
              <a:rPr lang="en-US" sz="2000" dirty="0" smtClean="0">
                <a:solidFill>
                  <a:schemeClr val="accent6"/>
                </a:solidFill>
              </a:rPr>
              <a:t>. Any packet can be inspected, modified, dropped or rejected. An old way of doing that was with </a:t>
            </a:r>
            <a:r>
              <a:rPr lang="en-US" sz="2000" dirty="0" err="1" smtClean="0">
                <a:solidFill>
                  <a:schemeClr val="bg1"/>
                </a:solidFill>
              </a:rPr>
              <a:t>iptables</a:t>
            </a:r>
            <a:r>
              <a:rPr lang="en-US" sz="2000" dirty="0" smtClean="0">
                <a:solidFill>
                  <a:schemeClr val="accent6"/>
                </a:solidFill>
              </a:rPr>
              <a:t>, interacting with </a:t>
            </a:r>
            <a:r>
              <a:rPr lang="en-US" sz="2000" dirty="0" err="1" smtClean="0">
                <a:solidFill>
                  <a:schemeClr val="accent6"/>
                </a:solidFill>
              </a:rPr>
              <a:t>netfilter</a:t>
            </a:r>
            <a:r>
              <a:rPr lang="en-US" sz="2000" dirty="0" smtClean="0">
                <a:solidFill>
                  <a:schemeClr val="accent6"/>
                </a:solidFill>
              </a:rPr>
              <a:t>.</a:t>
            </a:r>
          </a:p>
          <a:p>
            <a:endParaRPr lang="en-US" sz="2000" dirty="0">
              <a:solidFill>
                <a:schemeClr val="accent6"/>
              </a:solidFill>
            </a:endParaRPr>
          </a:p>
          <a:p>
            <a:r>
              <a:rPr lang="en-US" sz="2000" dirty="0" err="1" smtClean="0">
                <a:solidFill>
                  <a:schemeClr val="accent6"/>
                </a:solidFill>
              </a:rPr>
              <a:t>Iptables</a:t>
            </a:r>
            <a:r>
              <a:rPr lang="en-US" sz="2000" dirty="0" smtClean="0">
                <a:solidFill>
                  <a:schemeClr val="accent6"/>
                </a:solidFill>
              </a:rPr>
              <a:t> supported just ipv4 addresses and was challenging to manager, with RHEL7 the new way is called ‘</a:t>
            </a:r>
            <a:r>
              <a:rPr lang="en-US" sz="2000" dirty="0" err="1" smtClean="0">
                <a:solidFill>
                  <a:schemeClr val="bg1"/>
                </a:solidFill>
              </a:rPr>
              <a:t>firewalld</a:t>
            </a:r>
            <a:r>
              <a:rPr lang="en-US" sz="2000" dirty="0" smtClean="0">
                <a:solidFill>
                  <a:schemeClr val="accent6"/>
                </a:solidFill>
              </a:rPr>
              <a:t>’.</a:t>
            </a:r>
          </a:p>
          <a:p>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bg1"/>
                </a:solidFill>
              </a:rPr>
              <a:t>Firewalld</a:t>
            </a:r>
            <a:r>
              <a:rPr lang="en-US" sz="2000" dirty="0" smtClean="0">
                <a:solidFill>
                  <a:schemeClr val="accent6"/>
                </a:solidFill>
              </a:rPr>
              <a:t> simplifies firewall management by classifying all network traffic into </a:t>
            </a:r>
            <a:r>
              <a:rPr lang="en-US" sz="2000" dirty="0" smtClean="0">
                <a:solidFill>
                  <a:schemeClr val="bg1"/>
                </a:solidFill>
              </a:rPr>
              <a:t>zones</a:t>
            </a:r>
            <a:r>
              <a:rPr lang="en-US" sz="2000" dirty="0" smtClean="0">
                <a:solidFill>
                  <a:schemeClr val="accent6"/>
                </a:solidFill>
              </a:rPr>
              <a:t>. Based on criteria such as the source IP address of a packet or the incoming network interface, traffic is then diverted into the firewall rules for the appropriate zone. Each zone can have its own list of ports and services to be opened or closed.</a:t>
            </a:r>
            <a:endParaRPr lang="en-US" sz="2000" dirty="0">
              <a:solidFill>
                <a:schemeClr val="accent6"/>
              </a:solidFill>
            </a:endParaRPr>
          </a:p>
          <a:p>
            <a:endParaRPr lang="en-US" sz="2000" dirty="0"/>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4985980"/>
          </a:xfrm>
          <a:prstGeom prst="rect">
            <a:avLst/>
          </a:prstGeom>
          <a:noFill/>
        </p:spPr>
        <p:txBody>
          <a:bodyPr wrap="square" rtlCol="0">
            <a:spAutoFit/>
          </a:bodyPr>
          <a:lstStyle/>
          <a:p>
            <a:r>
              <a:rPr lang="en-US" dirty="0" smtClean="0"/>
              <a:t>P</a:t>
            </a:r>
          </a:p>
          <a:p>
            <a:endParaRPr lang="en-US" dirty="0"/>
          </a:p>
          <a:p>
            <a:endParaRPr lang="en-US" dirty="0" smtClean="0"/>
          </a:p>
          <a:p>
            <a:r>
              <a:rPr lang="en-US" sz="2400" dirty="0" err="1" smtClean="0">
                <a:solidFill>
                  <a:schemeClr val="bg1"/>
                </a:solidFill>
              </a:rPr>
              <a:t>Firewalld</a:t>
            </a:r>
            <a:r>
              <a:rPr lang="en-US" sz="2400" dirty="0" smtClean="0">
                <a:solidFill>
                  <a:schemeClr val="accent6"/>
                </a:solidFill>
              </a:rPr>
              <a:t> is installed from the </a:t>
            </a:r>
            <a:r>
              <a:rPr lang="en-US" sz="2400" dirty="0" err="1" smtClean="0">
                <a:solidFill>
                  <a:schemeClr val="bg1"/>
                </a:solidFill>
              </a:rPr>
              <a:t>firewalld</a:t>
            </a:r>
            <a:r>
              <a:rPr lang="en-US" sz="2400" dirty="0" smtClean="0">
                <a:solidFill>
                  <a:schemeClr val="accent6"/>
                </a:solidFill>
              </a:rPr>
              <a:t> package, it is not part of the minimal install. </a:t>
            </a:r>
          </a:p>
          <a:p>
            <a:endParaRPr lang="en-US" sz="2400" dirty="0">
              <a:solidFill>
                <a:schemeClr val="accent6"/>
              </a:solidFill>
            </a:endParaRPr>
          </a:p>
          <a:p>
            <a:r>
              <a:rPr lang="en-US" sz="2400" dirty="0" smtClean="0">
                <a:solidFill>
                  <a:schemeClr val="accent6"/>
                </a:solidFill>
              </a:rPr>
              <a:t>Every packet that comes into the system will first be checked for its source address. If that source address is tied to a specific zone, the rules for that zone will be parsed, if the source address is not tied to a zone, the zone for the incoming network interface will be used.</a:t>
            </a:r>
          </a:p>
          <a:p>
            <a:endParaRPr lang="en-US" sz="2400" dirty="0">
              <a:solidFill>
                <a:schemeClr val="accent6"/>
              </a:solidFill>
            </a:endParaRPr>
          </a:p>
          <a:p>
            <a:r>
              <a:rPr lang="en-US" sz="2400" dirty="0" smtClean="0">
                <a:solidFill>
                  <a:schemeClr val="accent6"/>
                </a:solidFill>
              </a:rPr>
              <a:t>If the network interface is not associated with a zone for some reason, the </a:t>
            </a:r>
            <a:r>
              <a:rPr lang="en-US" sz="2400" dirty="0" smtClean="0">
                <a:solidFill>
                  <a:schemeClr val="bg1"/>
                </a:solidFill>
              </a:rPr>
              <a:t>default</a:t>
            </a:r>
            <a:r>
              <a:rPr lang="en-US" sz="2400" dirty="0" smtClean="0">
                <a:solidFill>
                  <a:schemeClr val="accent6"/>
                </a:solidFill>
              </a:rPr>
              <a:t> zone will be used. The </a:t>
            </a:r>
            <a:r>
              <a:rPr lang="en-US" sz="2400" dirty="0" smtClean="0">
                <a:solidFill>
                  <a:schemeClr val="bg1"/>
                </a:solidFill>
              </a:rPr>
              <a:t>public zone </a:t>
            </a:r>
            <a:r>
              <a:rPr lang="en-US" sz="2400" dirty="0" smtClean="0">
                <a:solidFill>
                  <a:schemeClr val="accent6"/>
                </a:solidFill>
              </a:rPr>
              <a:t>is used by default, but this can be changed by a system administrator.</a:t>
            </a:r>
            <a:endParaRPr lang="en-US" sz="2400" dirty="0">
              <a:solidFill>
                <a:schemeClr val="accent6"/>
              </a:solidFill>
            </a:endParaRPr>
          </a:p>
        </p:txBody>
      </p:sp>
    </p:spTree>
    <p:extLst>
      <p:ext uri="{BB962C8B-B14F-4D97-AF65-F5344CB8AC3E}">
        <p14:creationId xmlns:p14="http://schemas.microsoft.com/office/powerpoint/2010/main" val="177444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923330"/>
          </a:xfrm>
          <a:prstGeom prst="rect">
            <a:avLst/>
          </a:prstGeom>
          <a:noFill/>
        </p:spPr>
        <p:txBody>
          <a:bodyPr wrap="square" rtlCol="0">
            <a:spAutoFit/>
          </a:bodyPr>
          <a:lstStyle/>
          <a:p>
            <a:r>
              <a:rPr lang="en-US" dirty="0" smtClean="0"/>
              <a:t>P</a:t>
            </a:r>
          </a:p>
          <a:p>
            <a:endParaRPr lang="en-US" dirty="0"/>
          </a:p>
          <a:p>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451537408"/>
              </p:ext>
            </p:extLst>
          </p:nvPr>
        </p:nvGraphicFramePr>
        <p:xfrm>
          <a:off x="228600" y="685800"/>
          <a:ext cx="8610600" cy="6965623"/>
        </p:xfrm>
        <a:graphic>
          <a:graphicData uri="http://schemas.openxmlformats.org/drawingml/2006/table">
            <a:tbl>
              <a:tblPr firstRow="1" bandRow="1">
                <a:tableStyleId>{5C22544A-7EE6-4342-B048-85BDC9FD1C3A}</a:tableStyleId>
              </a:tblPr>
              <a:tblGrid>
                <a:gridCol w="4305300"/>
                <a:gridCol w="4305300"/>
              </a:tblGrid>
              <a:tr h="416268">
                <a:tc>
                  <a:txBody>
                    <a:bodyPr/>
                    <a:lstStyle/>
                    <a:p>
                      <a:r>
                        <a:rPr lang="en-US" dirty="0" smtClean="0"/>
                        <a:t>Zone name</a:t>
                      </a:r>
                      <a:endParaRPr lang="en-US" dirty="0"/>
                    </a:p>
                  </a:txBody>
                  <a:tcPr/>
                </a:tc>
                <a:tc>
                  <a:txBody>
                    <a:bodyPr/>
                    <a:lstStyle/>
                    <a:p>
                      <a:r>
                        <a:rPr lang="en-US" dirty="0" smtClean="0"/>
                        <a:t>Default configuration</a:t>
                      </a:r>
                      <a:endParaRPr lang="en-US" dirty="0"/>
                    </a:p>
                  </a:txBody>
                  <a:tcPr/>
                </a:tc>
              </a:tr>
              <a:tr h="1950180">
                <a:tc>
                  <a:txBody>
                    <a:bodyPr/>
                    <a:lstStyle/>
                    <a:p>
                      <a:r>
                        <a:rPr lang="en-US" dirty="0" smtClean="0"/>
                        <a:t>public</a:t>
                      </a:r>
                      <a:endParaRPr lang="en-US" dirty="0"/>
                    </a:p>
                  </a:txBody>
                  <a:tcPr/>
                </a:tc>
                <a:tc>
                  <a:txBody>
                    <a:bodyPr/>
                    <a:lstStyle/>
                    <a:p>
                      <a:r>
                        <a:rPr lang="en-US" dirty="0" smtClean="0"/>
                        <a:t>Reject incoming traffic unless related to outgoing</a:t>
                      </a:r>
                      <a:r>
                        <a:rPr lang="en-US" baseline="0" dirty="0" smtClean="0"/>
                        <a:t> traffic or matching the </a:t>
                      </a:r>
                      <a:r>
                        <a:rPr lang="en-US" baseline="0" dirty="0" err="1" smtClean="0"/>
                        <a:t>ssh</a:t>
                      </a:r>
                      <a:r>
                        <a:rPr lang="en-US" baseline="0" dirty="0" smtClean="0"/>
                        <a:t> or dhcpv6-client. The default zone for newly-added network interfaces</a:t>
                      </a:r>
                      <a:endParaRPr lang="en-US" dirty="0"/>
                    </a:p>
                  </a:txBody>
                  <a:tcPr/>
                </a:tc>
              </a:tr>
              <a:tr h="416268">
                <a:tc>
                  <a:txBody>
                    <a:bodyPr/>
                    <a:lstStyle/>
                    <a:p>
                      <a:r>
                        <a:rPr lang="en-US" dirty="0" smtClean="0"/>
                        <a:t>trusted</a:t>
                      </a:r>
                      <a:endParaRPr lang="en-US" dirty="0"/>
                    </a:p>
                  </a:txBody>
                  <a:tcPr/>
                </a:tc>
                <a:tc>
                  <a:txBody>
                    <a:bodyPr/>
                    <a:lstStyle/>
                    <a:p>
                      <a:r>
                        <a:rPr lang="en-US" dirty="0" smtClean="0"/>
                        <a:t>Allow all incoming traffic</a:t>
                      </a:r>
                      <a:endParaRPr lang="en-US" dirty="0"/>
                    </a:p>
                  </a:txBody>
                  <a:tcPr/>
                </a:tc>
              </a:tr>
              <a:tr h="1642258">
                <a:tc>
                  <a:txBody>
                    <a:bodyPr/>
                    <a:lstStyle/>
                    <a:p>
                      <a:r>
                        <a:rPr lang="en-US" dirty="0" smtClean="0"/>
                        <a:t>home</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a:t>
                      </a:r>
                      <a:r>
                        <a:rPr lang="en-US" baseline="0" dirty="0" err="1" smtClean="0"/>
                        <a:t>mdns</a:t>
                      </a:r>
                      <a:r>
                        <a:rPr lang="en-US" baseline="0" dirty="0" smtClean="0"/>
                        <a:t>, </a:t>
                      </a:r>
                      <a:r>
                        <a:rPr lang="en-US" baseline="0" dirty="0" err="1" smtClean="0"/>
                        <a:t>ipp</a:t>
                      </a:r>
                      <a:r>
                        <a:rPr lang="en-US" baseline="0" dirty="0" smtClean="0"/>
                        <a:t>-client, samba-client, dhcpv6-client</a:t>
                      </a:r>
                      <a:endParaRPr lang="en-US" dirty="0"/>
                    </a:p>
                  </a:txBody>
                  <a:tcPr/>
                </a:tc>
              </a:tr>
              <a:tr h="940981">
                <a:tc>
                  <a:txBody>
                    <a:bodyPr/>
                    <a:lstStyle/>
                    <a:p>
                      <a:r>
                        <a:rPr lang="en-US" dirty="0" err="1" smtClean="0"/>
                        <a:t>dmz</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pre-defined service.</a:t>
                      </a:r>
                      <a:endParaRPr lang="en-US" dirty="0"/>
                    </a:p>
                  </a:txBody>
                  <a:tcPr/>
                </a:tc>
              </a:tr>
              <a:tr h="658687">
                <a:tc>
                  <a:txBody>
                    <a:bodyPr/>
                    <a:lstStyle/>
                    <a:p>
                      <a:r>
                        <a:rPr lang="en-US" dirty="0" smtClean="0"/>
                        <a:t>block</a:t>
                      </a:r>
                      <a:endParaRPr lang="en-US" dirty="0"/>
                    </a:p>
                  </a:txBody>
                  <a:tcPr/>
                </a:tc>
                <a:tc>
                  <a:txBody>
                    <a:bodyPr/>
                    <a:lstStyle/>
                    <a:p>
                      <a:r>
                        <a:rPr lang="en-US" dirty="0" smtClean="0"/>
                        <a:t>Reject all incoming</a:t>
                      </a:r>
                      <a:r>
                        <a:rPr lang="en-US" baseline="0" dirty="0" smtClean="0"/>
                        <a:t> traffic unless related to outgoing traffic.</a:t>
                      </a:r>
                      <a:endParaRPr lang="en-US" dirty="0"/>
                    </a:p>
                  </a:txBody>
                  <a:tcPr/>
                </a:tc>
              </a:tr>
              <a:tr h="940981">
                <a:tc>
                  <a:txBody>
                    <a:bodyPr/>
                    <a:lstStyle/>
                    <a:p>
                      <a:r>
                        <a:rPr lang="en-US" dirty="0" smtClean="0"/>
                        <a:t>drop</a:t>
                      </a:r>
                      <a:endParaRPr lang="en-US" dirty="0"/>
                    </a:p>
                  </a:txBody>
                  <a:tcPr/>
                </a:tc>
                <a:tc>
                  <a:txBody>
                    <a:bodyPr/>
                    <a:lstStyle/>
                    <a:p>
                      <a:r>
                        <a:rPr lang="en-US" dirty="0" smtClean="0"/>
                        <a:t>Drop</a:t>
                      </a:r>
                      <a:r>
                        <a:rPr lang="en-US" baseline="0" dirty="0" smtClean="0"/>
                        <a:t> all incoming traffic unless related to outgoing traffic ( do not even respond with ICMP errors).</a:t>
                      </a:r>
                      <a:endParaRPr lang="en-US" dirty="0"/>
                    </a:p>
                  </a:txBody>
                  <a:tcPr/>
                </a:tc>
              </a:tr>
            </a:tbl>
          </a:graphicData>
        </a:graphic>
      </p:graphicFrame>
    </p:spTree>
    <p:extLst>
      <p:ext uri="{BB962C8B-B14F-4D97-AF65-F5344CB8AC3E}">
        <p14:creationId xmlns:p14="http://schemas.microsoft.com/office/powerpoint/2010/main" val="190433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52271"/>
            <a:ext cx="8686800" cy="6186309"/>
          </a:xfrm>
          <a:prstGeom prst="rect">
            <a:avLst/>
          </a:prstGeom>
          <a:noFill/>
        </p:spPr>
        <p:txBody>
          <a:bodyPr wrap="square" rtlCol="0">
            <a:spAutoFit/>
          </a:bodyPr>
          <a:lstStyle/>
          <a:p>
            <a:r>
              <a:rPr lang="en-US" dirty="0" smtClean="0"/>
              <a:t>P</a:t>
            </a:r>
          </a:p>
          <a:p>
            <a:endParaRPr lang="en-US" dirty="0"/>
          </a:p>
          <a:p>
            <a:r>
              <a:rPr lang="en-US" dirty="0" err="1" smtClean="0"/>
              <a:t>E</a:t>
            </a:r>
            <a:r>
              <a:rPr lang="en-US" dirty="0" err="1" smtClean="0">
                <a:solidFill>
                  <a:srgbClr val="FF0000"/>
                </a:solidFill>
              </a:rPr>
              <a:t>Exercises</a:t>
            </a:r>
            <a:r>
              <a:rPr lang="en-US" dirty="0" smtClean="0">
                <a:solidFill>
                  <a:srgbClr val="FF0000"/>
                </a:solidFill>
              </a:rPr>
              <a:t>:</a:t>
            </a:r>
          </a:p>
          <a:p>
            <a:r>
              <a:rPr lang="en-US" dirty="0" smtClean="0">
                <a:solidFill>
                  <a:schemeClr val="accent6"/>
                </a:solidFill>
              </a:rPr>
              <a:t>1. Find information about the zones in the manual page </a:t>
            </a:r>
            <a:r>
              <a:rPr lang="en-US" dirty="0" smtClean="0">
                <a:solidFill>
                  <a:schemeClr val="bg1"/>
                </a:solidFill>
              </a:rPr>
              <a:t>man </a:t>
            </a:r>
            <a:r>
              <a:rPr lang="en-US" dirty="0" err="1" smtClean="0">
                <a:solidFill>
                  <a:schemeClr val="bg1"/>
                </a:solidFill>
              </a:rPr>
              <a:t>firewalld.zones</a:t>
            </a:r>
            <a:endParaRPr lang="en-US" dirty="0" smtClean="0">
              <a:solidFill>
                <a:schemeClr val="bg1"/>
              </a:solidFill>
            </a:endParaRPr>
          </a:p>
          <a:p>
            <a:endParaRPr lang="en-US" dirty="0">
              <a:solidFill>
                <a:schemeClr val="bg1"/>
              </a:solidFill>
            </a:endParaRPr>
          </a:p>
          <a:p>
            <a:r>
              <a:rPr lang="en-US" dirty="0" err="1" smtClean="0">
                <a:solidFill>
                  <a:schemeClr val="bg1"/>
                </a:solidFill>
              </a:rPr>
              <a:t>Firewalld</a:t>
            </a:r>
            <a:r>
              <a:rPr lang="en-US" dirty="0" smtClean="0">
                <a:solidFill>
                  <a:schemeClr val="bg1"/>
                </a:solidFill>
              </a:rPr>
              <a:t> </a:t>
            </a:r>
            <a:r>
              <a:rPr lang="en-US" dirty="0" smtClean="0">
                <a:solidFill>
                  <a:schemeClr val="accent6"/>
                </a:solidFill>
              </a:rPr>
              <a:t>also ships with a number of pre-defined services. These service definitions can be used to easily permit traffic for particular network services to pass through the firewall.</a:t>
            </a:r>
            <a:endParaRPr lang="bg-BG" dirty="0" smtClean="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a:solidFill>
                  <a:schemeClr val="accent6"/>
                </a:solidFill>
              </a:rPr>
              <a:t>	</a:t>
            </a:r>
            <a:r>
              <a:rPr lang="en-US" dirty="0" smtClean="0">
                <a:solidFill>
                  <a:schemeClr val="accent6"/>
                </a:solidFill>
              </a:rPr>
              <a:t>Many other pre-defined services exist. </a:t>
            </a:r>
            <a:r>
              <a:rPr lang="en-US" dirty="0" err="1" smtClean="0">
                <a:solidFill>
                  <a:srgbClr val="FF0000"/>
                </a:solidFill>
              </a:rPr>
              <a:t>Exercsies</a:t>
            </a:r>
            <a:r>
              <a:rPr lang="en-US" dirty="0" smtClean="0">
                <a:solidFill>
                  <a:srgbClr val="FF0000"/>
                </a:solidFill>
              </a:rPr>
              <a:t>:</a:t>
            </a:r>
          </a:p>
          <a:p>
            <a:r>
              <a:rPr lang="en-US" dirty="0">
                <a:solidFill>
                  <a:schemeClr val="accent6"/>
                </a:solidFill>
              </a:rPr>
              <a:t>	</a:t>
            </a:r>
            <a:r>
              <a:rPr lang="en-US" dirty="0" smtClean="0">
                <a:solidFill>
                  <a:schemeClr val="accent6"/>
                </a:solidFill>
              </a:rPr>
              <a:t>			1. </a:t>
            </a:r>
            <a:r>
              <a:rPr lang="en-US" dirty="0" smtClean="0">
                <a:solidFill>
                  <a:schemeClr val="bg1"/>
                </a:solidFill>
              </a:rPr>
              <a:t>firewall-</a:t>
            </a:r>
            <a:r>
              <a:rPr lang="en-US" dirty="0" err="1" smtClean="0">
                <a:solidFill>
                  <a:schemeClr val="bg1"/>
                </a:solidFill>
              </a:rPr>
              <a:t>cmd</a:t>
            </a:r>
            <a:r>
              <a:rPr lang="en-US" dirty="0" smtClean="0">
                <a:solidFill>
                  <a:schemeClr val="bg1"/>
                </a:solidFill>
              </a:rPr>
              <a:t> </a:t>
            </a:r>
            <a:r>
              <a:rPr lang="mr-IN" dirty="0" smtClean="0">
                <a:solidFill>
                  <a:schemeClr val="bg1"/>
                </a:solidFill>
              </a:rPr>
              <a:t>–</a:t>
            </a:r>
            <a:r>
              <a:rPr lang="en-US" dirty="0" smtClean="0">
                <a:solidFill>
                  <a:schemeClr val="bg1"/>
                </a:solidFill>
              </a:rPr>
              <a:t>get-services</a:t>
            </a:r>
            <a:endParaRPr lang="bg-BG" dirty="0">
              <a:solidFill>
                <a:schemeClr val="bg1"/>
              </a:solidFill>
            </a:endParaRPr>
          </a:p>
          <a:p>
            <a:r>
              <a:rPr lang="en-US" dirty="0" smtClean="0">
                <a:solidFill>
                  <a:schemeClr val="accent6"/>
                </a:solidFill>
              </a:rPr>
              <a:t> </a:t>
            </a:r>
            <a:endParaRPr lang="en-US" dirty="0" smtClean="0">
              <a:solidFill>
                <a:schemeClr val="accent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08423805"/>
              </p:ext>
            </p:extLst>
          </p:nvPr>
        </p:nvGraphicFramePr>
        <p:xfrm>
          <a:off x="838200" y="2895599"/>
          <a:ext cx="6553200" cy="2578808"/>
        </p:xfrm>
        <a:graphic>
          <a:graphicData uri="http://schemas.openxmlformats.org/drawingml/2006/table">
            <a:tbl>
              <a:tblPr firstRow="1" bandRow="1">
                <a:tableStyleId>{5C22544A-7EE6-4342-B048-85BDC9FD1C3A}</a:tableStyleId>
              </a:tblPr>
              <a:tblGrid>
                <a:gridCol w="3276600"/>
                <a:gridCol w="3276600"/>
              </a:tblGrid>
              <a:tr h="499672">
                <a:tc>
                  <a:txBody>
                    <a:bodyPr/>
                    <a:lstStyle/>
                    <a:p>
                      <a:r>
                        <a:rPr lang="en-US" dirty="0" smtClean="0"/>
                        <a:t>Service</a:t>
                      </a:r>
                      <a:r>
                        <a:rPr lang="en-US" baseline="0" dirty="0" smtClean="0"/>
                        <a:t> name</a:t>
                      </a:r>
                      <a:endParaRPr lang="en-US" dirty="0"/>
                    </a:p>
                  </a:txBody>
                  <a:tcPr/>
                </a:tc>
                <a:tc>
                  <a:txBody>
                    <a:bodyPr/>
                    <a:lstStyle/>
                    <a:p>
                      <a:r>
                        <a:rPr lang="en-US" dirty="0" err="1" smtClean="0"/>
                        <a:t>Configuratin</a:t>
                      </a:r>
                      <a:endParaRPr lang="en-US" dirty="0"/>
                    </a:p>
                  </a:txBody>
                  <a:tcPr/>
                </a:tc>
              </a:tr>
              <a:tr h="524656">
                <a:tc>
                  <a:txBody>
                    <a:bodyPr/>
                    <a:lstStyle/>
                    <a:p>
                      <a:r>
                        <a:rPr lang="en-US" dirty="0" err="1" smtClean="0"/>
                        <a:t>ssh</a:t>
                      </a:r>
                      <a:endParaRPr lang="en-US" dirty="0"/>
                    </a:p>
                  </a:txBody>
                  <a:tcPr/>
                </a:tc>
                <a:tc>
                  <a:txBody>
                    <a:bodyPr/>
                    <a:lstStyle/>
                    <a:p>
                      <a:r>
                        <a:rPr lang="en-US" dirty="0" smtClean="0"/>
                        <a:t>Local </a:t>
                      </a:r>
                      <a:r>
                        <a:rPr lang="en-US" dirty="0" err="1" smtClean="0"/>
                        <a:t>ssh</a:t>
                      </a:r>
                      <a:r>
                        <a:rPr lang="en-US" dirty="0" smtClean="0"/>
                        <a:t> server, traffic to 22/</a:t>
                      </a:r>
                      <a:r>
                        <a:rPr lang="en-US" dirty="0" err="1" smtClean="0"/>
                        <a:t>tcp</a:t>
                      </a:r>
                      <a:endParaRPr lang="en-US" dirty="0"/>
                    </a:p>
                  </a:txBody>
                  <a:tcPr/>
                </a:tc>
              </a:tr>
              <a:tr h="524656">
                <a:tc>
                  <a:txBody>
                    <a:bodyPr/>
                    <a:lstStyle/>
                    <a:p>
                      <a:r>
                        <a:rPr lang="en-US" dirty="0" smtClean="0"/>
                        <a:t>Dhcpv6-client</a:t>
                      </a:r>
                      <a:endParaRPr lang="en-US" dirty="0"/>
                    </a:p>
                  </a:txBody>
                  <a:tcPr/>
                </a:tc>
                <a:tc>
                  <a:txBody>
                    <a:bodyPr/>
                    <a:lstStyle/>
                    <a:p>
                      <a:r>
                        <a:rPr lang="en-US" dirty="0" smtClean="0"/>
                        <a:t>Local</a:t>
                      </a:r>
                      <a:r>
                        <a:rPr lang="en-US" baseline="0" dirty="0" smtClean="0"/>
                        <a:t> DHCPv6 client. Traffic to 546/</a:t>
                      </a:r>
                      <a:r>
                        <a:rPr lang="en-US" baseline="0" dirty="0" err="1" smtClean="0"/>
                        <a:t>udp</a:t>
                      </a:r>
                      <a:r>
                        <a:rPr lang="en-US" baseline="0" dirty="0" smtClean="0"/>
                        <a:t> </a:t>
                      </a:r>
                      <a:endParaRPr lang="en-US" dirty="0"/>
                    </a:p>
                  </a:txBody>
                  <a:tcPr/>
                </a:tc>
              </a:tr>
              <a:tr h="749508">
                <a:tc>
                  <a:txBody>
                    <a:bodyPr/>
                    <a:lstStyle/>
                    <a:p>
                      <a:r>
                        <a:rPr lang="en-US" dirty="0" smtClean="0"/>
                        <a:t>Samba-client</a:t>
                      </a:r>
                    </a:p>
                  </a:txBody>
                  <a:tcPr/>
                </a:tc>
                <a:tc>
                  <a:txBody>
                    <a:bodyPr/>
                    <a:lstStyle/>
                    <a:p>
                      <a:r>
                        <a:rPr lang="en-US" dirty="0" smtClean="0"/>
                        <a:t>Local Windows file and print</a:t>
                      </a:r>
                      <a:r>
                        <a:rPr lang="en-US" baseline="0" dirty="0" smtClean="0"/>
                        <a:t> sharing client. Traffic to 137/</a:t>
                      </a:r>
                      <a:r>
                        <a:rPr lang="en-US" baseline="0" dirty="0" err="1" smtClean="0"/>
                        <a:t>udp</a:t>
                      </a:r>
                      <a:r>
                        <a:rPr lang="en-US" baseline="0" dirty="0" smtClean="0"/>
                        <a:t> and 138/</a:t>
                      </a:r>
                      <a:r>
                        <a:rPr lang="en-US" baseline="0" dirty="0" err="1" smtClean="0"/>
                        <a:t>udp</a:t>
                      </a:r>
                      <a:endParaRPr lang="en-US" dirty="0"/>
                    </a:p>
                  </a:txBody>
                  <a:tcPr/>
                </a:tc>
              </a:tr>
            </a:tbl>
          </a:graphicData>
        </a:graphic>
      </p:graphicFrame>
    </p:spTree>
    <p:extLst>
      <p:ext uri="{BB962C8B-B14F-4D97-AF65-F5344CB8AC3E}">
        <p14:creationId xmlns:p14="http://schemas.microsoft.com/office/powerpoint/2010/main" val="41363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534400" cy="24384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57498633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414</Words>
  <Application>Microsoft Macintosh PowerPoint</Application>
  <PresentationFormat>On-screen Show (4:3)</PresentationFormat>
  <Paragraphs>66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Mangal</vt:lpstr>
      <vt:lpstr>Arial</vt:lpstr>
      <vt:lpstr>Office Theme</vt:lpstr>
      <vt:lpstr>       </vt:lpstr>
      <vt:lpstr>       </vt:lpstr>
      <vt:lpstr>       </vt:lpstr>
      <vt:lpstr>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899</cp:revision>
  <dcterms:created xsi:type="dcterms:W3CDTF">2015-03-24T20:13:30Z</dcterms:created>
  <dcterms:modified xsi:type="dcterms:W3CDTF">2017-04-25T12:35:55Z</dcterms:modified>
</cp:coreProperties>
</file>