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7" autoAdjust="0"/>
    <p:restoredTop sz="92361" autoAdjust="0"/>
  </p:normalViewPr>
  <p:slideViewPr>
    <p:cSldViewPr>
      <p:cViewPr>
        <p:scale>
          <a:sx n="100" d="100"/>
          <a:sy n="100" d="100"/>
        </p:scale>
        <p:origin x="1680" y="-5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6/1/17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7103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5</a:t>
            </a:fld>
            <a:endParaRPr lang="en-US"/>
          </a:p>
        </p:txBody>
      </p:sp>
    </p:spTree>
    <p:extLst>
      <p:ext uri="{BB962C8B-B14F-4D97-AF65-F5344CB8AC3E}">
        <p14:creationId xmlns:p14="http://schemas.microsoft.com/office/powerpoint/2010/main" val="20186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8</a:t>
            </a:fld>
            <a:endParaRPr lang="en-US"/>
          </a:p>
        </p:txBody>
      </p:sp>
    </p:spTree>
    <p:extLst>
      <p:ext uri="{BB962C8B-B14F-4D97-AF65-F5344CB8AC3E}">
        <p14:creationId xmlns:p14="http://schemas.microsoft.com/office/powerpoint/2010/main" val="213157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11</a:t>
            </a:fld>
            <a:endParaRPr lang="en-US"/>
          </a:p>
        </p:txBody>
      </p:sp>
    </p:spTree>
    <p:extLst>
      <p:ext uri="{BB962C8B-B14F-4D97-AF65-F5344CB8AC3E}">
        <p14:creationId xmlns:p14="http://schemas.microsoft.com/office/powerpoint/2010/main" val="1065698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12</a:t>
            </a:fld>
            <a:endParaRPr lang="en-US"/>
          </a:p>
        </p:txBody>
      </p:sp>
    </p:spTree>
    <p:extLst>
      <p:ext uri="{BB962C8B-B14F-4D97-AF65-F5344CB8AC3E}">
        <p14:creationId xmlns:p14="http://schemas.microsoft.com/office/powerpoint/2010/main" val="1289261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1.06.17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1.06.17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1.06.17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1.06.17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bg2"/>
                </a:solidFill>
              </a:rPr>
              <a:t>Secure Shell(SSH) </a:t>
            </a:r>
            <a:r>
              <a:rPr lang="en-US" dirty="0" smtClean="0">
                <a:solidFill>
                  <a:schemeClr val="accent6"/>
                </a:solidFill>
              </a:rPr>
              <a:t>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a:t>
            </a:r>
            <a:r>
              <a:rPr lang="en-US" dirty="0" smtClean="0">
                <a:solidFill>
                  <a:schemeClr val="bg2"/>
                </a:solidFill>
              </a:rPr>
              <a:t>public key</a:t>
            </a:r>
            <a:r>
              <a:rPr lang="en-US" dirty="0" smtClean="0">
                <a:solidFill>
                  <a:schemeClr val="accent6"/>
                </a:solidFill>
              </a:rPr>
              <a:t>(might be widely distributed) and a </a:t>
            </a:r>
            <a:r>
              <a:rPr lang="en-US" dirty="0" smtClean="0">
                <a:solidFill>
                  <a:schemeClr val="bg2"/>
                </a:solidFill>
              </a:rPr>
              <a:t>private</a:t>
            </a:r>
            <a:r>
              <a:rPr lang="en-US" dirty="0" smtClean="0">
                <a:solidFill>
                  <a:schemeClr val="accent6"/>
                </a:solidFill>
              </a:rPr>
              <a:t> </a:t>
            </a:r>
            <a:r>
              <a:rPr lang="en-US" dirty="0" smtClean="0">
                <a:solidFill>
                  <a:schemeClr val="bg2"/>
                </a:solidFill>
              </a:rPr>
              <a:t>key</a:t>
            </a:r>
            <a:r>
              <a:rPr lang="en-US" dirty="0" smtClean="0">
                <a:solidFill>
                  <a:schemeClr val="accent6"/>
                </a:solidFill>
              </a:rPr>
              <a:t>(must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File share sections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create a file share, at the </a:t>
            </a:r>
            <a:r>
              <a:rPr lang="en-US" sz="2000" dirty="0" err="1" smtClean="0">
                <a:solidFill>
                  <a:schemeClr val="accent6"/>
                </a:solidFill>
              </a:rPr>
              <a:t>enf</a:t>
            </a:r>
            <a:r>
              <a:rPr lang="en-US" sz="2000" dirty="0" smtClean="0">
                <a:solidFill>
                  <a:schemeClr val="accent6"/>
                </a:solidFill>
              </a:rPr>
              <a:t>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place the share name in brackets to start a new section for the share.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1946556"/>
              </p:ext>
            </p:extLst>
          </p:nvPr>
        </p:nvGraphicFramePr>
        <p:xfrm>
          <a:off x="533400" y="4133948"/>
          <a:ext cx="8229600" cy="2068830"/>
        </p:xfrm>
        <a:graphic>
          <a:graphicData uri="http://schemas.openxmlformats.org/drawingml/2006/table">
            <a:tbl>
              <a:tblPr firstRow="1" bandRow="1">
                <a:tableStyleId>{5C22544A-7EE6-4342-B048-85BDC9FD1C3A}</a:tableStyleId>
              </a:tblPr>
              <a:tblGrid>
                <a:gridCol w="4114800"/>
                <a:gridCol w="4114800"/>
              </a:tblGrid>
              <a:tr h="476250">
                <a:tc>
                  <a:txBody>
                    <a:bodyPr/>
                    <a:lstStyle/>
                    <a:p>
                      <a:r>
                        <a:rPr lang="en-US" dirty="0" smtClean="0"/>
                        <a:t>Field</a:t>
                      </a:r>
                      <a:endParaRPr lang="en-US" dirty="0"/>
                    </a:p>
                  </a:txBody>
                  <a:tcPr/>
                </a:tc>
                <a:tc>
                  <a:txBody>
                    <a:bodyPr/>
                    <a:lstStyle/>
                    <a:p>
                      <a:r>
                        <a:rPr lang="en-US" dirty="0" smtClean="0"/>
                        <a:t>Meaning</a:t>
                      </a:r>
                      <a:endParaRPr lang="en-US" dirty="0"/>
                    </a:p>
                  </a:txBody>
                  <a:tcPr/>
                </a:tc>
              </a:tr>
              <a:tr h="476250">
                <a:tc>
                  <a:txBody>
                    <a:bodyPr/>
                    <a:lstStyle/>
                    <a:p>
                      <a:r>
                        <a:rPr lang="en-US" dirty="0" smtClean="0"/>
                        <a:t>Path</a:t>
                      </a:r>
                      <a:endParaRPr lang="en-US" dirty="0"/>
                    </a:p>
                  </a:txBody>
                  <a:tcPr/>
                </a:tc>
                <a:tc>
                  <a:txBody>
                    <a:bodyPr/>
                    <a:lstStyle/>
                    <a:p>
                      <a:r>
                        <a:rPr lang="en-US" dirty="0" smtClean="0"/>
                        <a:t>Indicate</a:t>
                      </a:r>
                      <a:r>
                        <a:rPr lang="en-US" baseline="0" dirty="0" smtClean="0"/>
                        <a:t> which directory to share.</a:t>
                      </a:r>
                      <a:endParaRPr lang="en-US" dirty="0"/>
                    </a:p>
                  </a:txBody>
                  <a:tcPr/>
                </a:tc>
              </a:tr>
              <a:tr h="476250">
                <a:tc>
                  <a:txBody>
                    <a:bodyPr/>
                    <a:lstStyle/>
                    <a:p>
                      <a:r>
                        <a:rPr lang="en-US" dirty="0" smtClean="0"/>
                        <a:t>Writable = yes/no</a:t>
                      </a:r>
                      <a:endParaRPr lang="en-US" dirty="0"/>
                    </a:p>
                  </a:txBody>
                  <a:tcPr/>
                </a:tc>
                <a:tc>
                  <a:txBody>
                    <a:bodyPr/>
                    <a:lstStyle/>
                    <a:p>
                      <a:r>
                        <a:rPr lang="en-US" dirty="0" smtClean="0"/>
                        <a:t>All authenticated users should have read-write access to the share.</a:t>
                      </a:r>
                      <a:endParaRPr lang="en-US" dirty="0"/>
                    </a:p>
                  </a:txBody>
                  <a:tcPr/>
                </a:tc>
              </a:tr>
              <a:tr h="476250">
                <a:tc>
                  <a:txBody>
                    <a:bodyPr/>
                    <a:lstStyle/>
                    <a:p>
                      <a:r>
                        <a:rPr lang="en-US" dirty="0" smtClean="0"/>
                        <a:t>Valid users</a:t>
                      </a:r>
                      <a:endParaRPr lang="en-US" dirty="0"/>
                    </a:p>
                  </a:txBody>
                  <a:tcPr/>
                </a:tc>
                <a:tc>
                  <a:txBody>
                    <a:bodyPr/>
                    <a:lstStyle/>
                    <a:p>
                      <a:r>
                        <a:rPr lang="en-US" dirty="0" smtClean="0"/>
                        <a:t>A list</a:t>
                      </a:r>
                      <a:r>
                        <a:rPr lang="en-US" baseline="0" dirty="0" smtClean="0"/>
                        <a:t> of users allowed to access the share.</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33" y="2362200"/>
            <a:ext cx="5439534" cy="1390748"/>
          </a:xfrm>
          <a:prstGeom prst="rect">
            <a:avLst/>
          </a:prstGeom>
        </p:spPr>
      </p:pic>
    </p:spTree>
    <p:extLst>
      <p:ext uri="{BB962C8B-B14F-4D97-AF65-F5344CB8AC3E}">
        <p14:creationId xmlns:p14="http://schemas.microsoft.com/office/powerpoint/2010/main" val="351559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Client side action</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Install </a:t>
            </a:r>
            <a:r>
              <a:rPr lang="en-US" sz="3100" dirty="0" smtClean="0">
                <a:solidFill>
                  <a:schemeClr val="bg1">
                    <a:lumMod val="95000"/>
                  </a:schemeClr>
                </a:solidFill>
              </a:rPr>
              <a:t>samba-client</a:t>
            </a:r>
            <a:br>
              <a:rPr lang="en-US" sz="3100" dirty="0" smtClean="0">
                <a:solidFill>
                  <a:schemeClr val="bg1">
                    <a:lumMod val="95000"/>
                  </a:schemeClr>
                </a:solidFill>
              </a:rPr>
            </a:br>
            <a:r>
              <a:rPr lang="en-US" sz="3100" dirty="0" smtClean="0">
                <a:solidFill>
                  <a:schemeClr val="accent6"/>
                </a:solidFill>
              </a:rPr>
              <a:t>2. Install </a:t>
            </a:r>
            <a:r>
              <a:rPr lang="en-US" sz="3100" dirty="0" err="1" smtClean="0">
                <a:solidFill>
                  <a:schemeClr val="bg1">
                    <a:lumMod val="95000"/>
                  </a:schemeClr>
                </a:solidFill>
              </a:rPr>
              <a:t>cifs-utils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2. </a:t>
            </a:r>
            <a:r>
              <a:rPr lang="en-US" sz="3100" dirty="0" err="1" smtClean="0">
                <a:solidFill>
                  <a:schemeClr val="bg1">
                    <a:lumMod val="95000"/>
                  </a:schemeClr>
                </a:solidFill>
              </a:rPr>
              <a:t>smbclient</a:t>
            </a:r>
            <a:r>
              <a:rPr lang="en-US" sz="3100" dirty="0" smtClean="0">
                <a:solidFill>
                  <a:schemeClr val="bg1">
                    <a:lumMod val="95000"/>
                  </a:schemeClr>
                </a:solidFill>
              </a:rPr>
              <a:t> </a:t>
            </a:r>
            <a:r>
              <a:rPr lang="mr-IN" sz="3100" dirty="0" smtClean="0">
                <a:solidFill>
                  <a:schemeClr val="bg1">
                    <a:lumMod val="95000"/>
                  </a:schemeClr>
                </a:solidFill>
              </a:rPr>
              <a:t>–</a:t>
            </a:r>
            <a:r>
              <a:rPr lang="en-US" sz="3100" dirty="0" smtClean="0">
                <a:solidFill>
                  <a:schemeClr val="bg1">
                    <a:lumMod val="95000"/>
                  </a:schemeClr>
                </a:solidFill>
              </a:rPr>
              <a:t>L </a:t>
            </a:r>
            <a:r>
              <a:rPr lang="en-US" sz="3100" dirty="0" err="1" smtClean="0">
                <a:solidFill>
                  <a:schemeClr val="bg1">
                    <a:lumMod val="95000"/>
                  </a:schemeClr>
                </a:solidFill>
              </a:rPr>
              <a:t>server_ip</a:t>
            </a:r>
            <a:r>
              <a:rPr lang="en-US" sz="3100" dirty="0" smtClean="0">
                <a:solidFill>
                  <a:schemeClr val="bg1">
                    <a:lumMod val="95000"/>
                  </a:schemeClr>
                </a:solidFill>
              </a:rPr>
              <a:t> </a:t>
            </a:r>
            <a:r>
              <a:rPr lang="mr-IN" sz="3100" dirty="0" smtClean="0">
                <a:solidFill>
                  <a:schemeClr val="bg1">
                    <a:lumMod val="95000"/>
                  </a:schemeClr>
                </a:solidFill>
              </a:rPr>
              <a:t>–</a:t>
            </a:r>
            <a:r>
              <a:rPr lang="en-US" sz="3100" dirty="0" smtClean="0">
                <a:solidFill>
                  <a:schemeClr val="bg1">
                    <a:lumMod val="95000"/>
                  </a:schemeClr>
                </a:solidFill>
              </a:rPr>
              <a:t>U </a:t>
            </a:r>
            <a:r>
              <a:rPr lang="en-US" sz="3100" dirty="0" err="1" smtClean="0">
                <a:solidFill>
                  <a:schemeClr val="bg1">
                    <a:lumMod val="95000"/>
                  </a:schemeClr>
                </a:solidFill>
              </a:rPr>
              <a:t>user_added_before</a:t>
            </a:r>
            <a:r>
              <a:rPr lang="en-US" sz="3100" dirty="0" smtClean="0">
                <a:solidFill>
                  <a:schemeClr val="bg1">
                    <a:lumMod val="95000"/>
                  </a:schemeClr>
                </a:solidFill>
              </a:rPr>
              <a:t> </a:t>
            </a:r>
            <a:br>
              <a:rPr lang="en-US" sz="3100" dirty="0" smtClean="0">
                <a:solidFill>
                  <a:schemeClr val="bg1">
                    <a:lumMod val="95000"/>
                  </a:schemeClr>
                </a:solidFill>
              </a:rPr>
            </a:br>
            <a:r>
              <a:rPr lang="en-US" sz="3100" dirty="0" smtClean="0">
                <a:solidFill>
                  <a:schemeClr val="accent6"/>
                </a:solidFill>
              </a:rPr>
              <a:t>3. </a:t>
            </a:r>
            <a:r>
              <a:rPr lang="en-US" sz="3100" dirty="0" smtClean="0">
                <a:solidFill>
                  <a:schemeClr val="bg1">
                    <a:lumMod val="95000"/>
                  </a:schemeClr>
                </a:solidFill>
              </a:rPr>
              <a:t>mount </a:t>
            </a:r>
            <a:r>
              <a:rPr lang="mr-IN" sz="3100" dirty="0" smtClean="0">
                <a:solidFill>
                  <a:schemeClr val="bg1">
                    <a:lumMod val="95000"/>
                  </a:schemeClr>
                </a:solidFill>
              </a:rPr>
              <a:t>–</a:t>
            </a:r>
            <a:r>
              <a:rPr lang="en-US" sz="3100" dirty="0" smtClean="0">
                <a:solidFill>
                  <a:schemeClr val="bg1">
                    <a:lumMod val="95000"/>
                  </a:schemeClr>
                </a:solidFill>
              </a:rPr>
              <a:t>t </a:t>
            </a:r>
            <a:r>
              <a:rPr lang="en-US" sz="3100" dirty="0" err="1" smtClean="0">
                <a:solidFill>
                  <a:schemeClr val="bg1">
                    <a:lumMod val="95000"/>
                  </a:schemeClr>
                </a:solidFill>
              </a:rPr>
              <a:t>cifs</a:t>
            </a:r>
            <a:r>
              <a:rPr lang="en-US" sz="3100" dirty="0" smtClean="0">
                <a:solidFill>
                  <a:schemeClr val="bg1">
                    <a:lumMod val="95000"/>
                  </a:schemeClr>
                </a:solidFill>
              </a:rPr>
              <a:t> </a:t>
            </a:r>
            <a:r>
              <a:rPr lang="mr-IN" sz="3100" dirty="0" smtClean="0">
                <a:solidFill>
                  <a:schemeClr val="bg1">
                    <a:lumMod val="95000"/>
                  </a:schemeClr>
                </a:solidFill>
              </a:rPr>
              <a:t>–</a:t>
            </a:r>
            <a:r>
              <a:rPr lang="en-US" sz="3100" dirty="0" smtClean="0">
                <a:solidFill>
                  <a:schemeClr val="bg1">
                    <a:lumMod val="95000"/>
                  </a:schemeClr>
                </a:solidFill>
              </a:rPr>
              <a:t>o username=</a:t>
            </a:r>
            <a:r>
              <a:rPr lang="en-US" sz="3100" dirty="0" err="1" smtClean="0">
                <a:solidFill>
                  <a:schemeClr val="bg1">
                    <a:lumMod val="95000"/>
                  </a:schemeClr>
                </a:solidFill>
              </a:rPr>
              <a:t>user_added_before</a:t>
            </a:r>
            <a:r>
              <a:rPr lang="en-US" sz="3100" dirty="0" smtClean="0">
                <a:solidFill>
                  <a:schemeClr val="bg1">
                    <a:lumMod val="95000"/>
                  </a:schemeClr>
                </a:solidFill>
              </a:rPr>
              <a:t> //</a:t>
            </a:r>
            <a:r>
              <a:rPr lang="en-US" sz="3100" dirty="0" err="1" smtClean="0">
                <a:solidFill>
                  <a:schemeClr val="bg1">
                    <a:lumMod val="95000"/>
                  </a:schemeClr>
                </a:solidFill>
              </a:rPr>
              <a:t>samba_server_ip</a:t>
            </a:r>
            <a:r>
              <a:rPr lang="en-US" sz="3100" dirty="0" smtClean="0">
                <a:solidFill>
                  <a:schemeClr val="bg1">
                    <a:lumMod val="95000"/>
                  </a:schemeClr>
                </a:solidFill>
              </a:rPr>
              <a:t>/label </a:t>
            </a:r>
            <a:r>
              <a:rPr lang="en-US" sz="3100" dirty="0" smtClean="0">
                <a:solidFill>
                  <a:schemeClr val="bg1">
                    <a:lumMod val="95000"/>
                  </a:schemeClr>
                </a:solidFill>
              </a:rPr>
              <a:t>/</a:t>
            </a:r>
            <a:r>
              <a:rPr lang="en-US" sz="3100" dirty="0" err="1" smtClean="0">
                <a:solidFill>
                  <a:schemeClr val="bg1">
                    <a:lumMod val="95000"/>
                  </a:schemeClr>
                </a:solidFill>
              </a:rPr>
              <a:t>mnt</a:t>
            </a:r>
            <a:endParaRPr lang="en-US" sz="3100" dirty="0">
              <a:solidFill>
                <a:schemeClr val="bg1">
                  <a:lumMod val="95000"/>
                </a:schemeClr>
              </a:solidFill>
            </a:endParaRPr>
          </a:p>
        </p:txBody>
      </p:sp>
    </p:spTree>
    <p:extLst>
      <p:ext uri="{BB962C8B-B14F-4D97-AF65-F5344CB8AC3E}">
        <p14:creationId xmlns:p14="http://schemas.microsoft.com/office/powerpoint/2010/main" val="11212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rgbClr val="FF0000"/>
                </a:solidFill>
              </a:rPr>
              <a:t>Homework:</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1. Review todays lesson and try to </a:t>
            </a:r>
            <a:r>
              <a:rPr lang="en-US" sz="3100" dirty="0" err="1" smtClean="0">
                <a:solidFill>
                  <a:schemeClr val="accent6"/>
                </a:solidFill>
              </a:rPr>
              <a:t>reimplement</a:t>
            </a:r>
            <a:r>
              <a:rPr lang="en-US" sz="3100" dirty="0" smtClean="0">
                <a:solidFill>
                  <a:schemeClr val="accent6"/>
                </a:solidFill>
              </a:rPr>
              <a:t> </a:t>
            </a:r>
            <a:r>
              <a:rPr lang="en-US" sz="3100" dirty="0" smtClean="0">
                <a:solidFill>
                  <a:schemeClr val="accent6"/>
                </a:solidFill>
              </a:rPr>
              <a:t>the exercises. Explain each step to yourself.</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2. Think about more useful  option to mount a samba share </a:t>
            </a:r>
            <a:r>
              <a:rPr lang="en-US" sz="3100" dirty="0" smtClean="0">
                <a:solidFill>
                  <a:schemeClr val="accent6"/>
                </a:solidFill>
              </a:rPr>
              <a:t>persistently.</a:t>
            </a:r>
            <a:endParaRPr lang="en-US" sz="3100" dirty="0">
              <a:solidFill>
                <a:schemeClr val="bg1">
                  <a:lumMod val="95000"/>
                </a:schemeClr>
              </a:solidFill>
            </a:endParaRPr>
          </a:p>
        </p:txBody>
      </p:sp>
    </p:spTree>
    <p:extLst>
      <p:ext uri="{BB962C8B-B14F-4D97-AF65-F5344CB8AC3E}">
        <p14:creationId xmlns:p14="http://schemas.microsoft.com/office/powerpoint/2010/main" val="135792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bg2"/>
                </a:solidFill>
              </a:rPr>
              <a:t>SSH host keys </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smtClean="0">
                <a:solidFill>
                  <a:schemeClr val="bg2"/>
                </a:solidFill>
              </a:rPr>
              <a:t>~/.</a:t>
            </a:r>
            <a:r>
              <a:rPr lang="en-US" sz="1600" dirty="0" err="1" smtClean="0">
                <a:solidFill>
                  <a:schemeClr val="bg2"/>
                </a:solidFill>
              </a:rPr>
              <a:t>ssh</a:t>
            </a:r>
            <a:r>
              <a:rPr lang="en-US" sz="1600" dirty="0" smtClean="0">
                <a:solidFill>
                  <a:schemeClr val="bg2"/>
                </a:solidFill>
              </a:rPr>
              <a:t>/</a:t>
            </a:r>
            <a:r>
              <a:rPr lang="en-US" sz="1600" dirty="0" err="1" smtClean="0">
                <a:solidFill>
                  <a:schemeClr val="bg2"/>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Things to remember:</a:t>
            </a:r>
            <a:br>
              <a:rPr lang="en-US" sz="1600" dirty="0" smtClean="0">
                <a:solidFill>
                  <a:srgbClr val="FF0000"/>
                </a:solidFill>
              </a:rPr>
            </a:br>
            <a:r>
              <a:rPr lang="en-US" sz="1600" dirty="0" smtClean="0">
                <a:solidFill>
                  <a:schemeClr val="accent6"/>
                </a:solidFill>
              </a:rPr>
              <a:t>1. Host IDs are stored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br>
              <a:rPr lang="en-US" sz="1600" dirty="0" smtClean="0">
                <a:solidFill>
                  <a:schemeClr val="bg1"/>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a:t>
            </a:r>
            <a:r>
              <a:rPr lang="en-US" sz="1600" dirty="0" smtClean="0">
                <a:solidFill>
                  <a:schemeClr val="bg1"/>
                </a:solidFill>
              </a:rPr>
              <a:t>man </a:t>
            </a:r>
            <a:r>
              <a:rPr lang="en-US" sz="1600" dirty="0" err="1" smtClean="0">
                <a:solidFill>
                  <a:schemeClr val="bg1"/>
                </a:solidFill>
              </a:rPr>
              <a:t>ssh-keygen</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2. </a:t>
            </a:r>
            <a:r>
              <a:rPr lang="en-US" sz="1600" dirty="0" err="1" smtClean="0">
                <a:solidFill>
                  <a:schemeClr val="bg1"/>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bg1"/>
                </a:solidFill>
              </a:rPr>
              <a:t>ssh-keygen</a:t>
            </a:r>
            <a:r>
              <a:rPr lang="en-US" sz="1600" dirty="0" smtClean="0">
                <a:solidFill>
                  <a:schemeClr val="bg1"/>
                </a:solidFill>
              </a:rPr>
              <a:t> </a:t>
            </a:r>
            <a:r>
              <a:rPr lang="en-US" sz="1600" dirty="0" smtClean="0">
                <a:solidFill>
                  <a:schemeClr val="accent6"/>
                </a:solidFill>
              </a:rPr>
              <a:t>generates our private key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a:t>
            </a:r>
            <a:r>
              <a:rPr lang="en-US" sz="1600" dirty="0" smtClean="0">
                <a:solidFill>
                  <a:schemeClr val="bg1"/>
                </a:solidFill>
              </a:rPr>
              <a:t> </a:t>
            </a:r>
            <a:r>
              <a:rPr lang="en-US" sz="1600" dirty="0" smtClean="0">
                <a:solidFill>
                  <a:schemeClr val="accent6"/>
                </a:solidFill>
              </a:rPr>
              <a:t>and public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id_rsa.pub</a:t>
            </a:r>
            <a:r>
              <a:rPr lang="en-US" sz="1600" dirty="0" smtClean="0">
                <a:solidFill>
                  <a:schemeClr val="bg1"/>
                </a:solidFill>
              </a:rPr>
              <a:t>, </a:t>
            </a:r>
            <a:r>
              <a:rPr lang="en-US" sz="1600" dirty="0" smtClean="0">
                <a:solidFill>
                  <a:schemeClr val="accent6"/>
                </a:solidFill>
              </a:rPr>
              <a:t>by default the algorithm is </a:t>
            </a:r>
            <a:r>
              <a:rPr lang="en-US" sz="1600" dirty="0" err="1" smtClean="0">
                <a:solidFill>
                  <a:schemeClr val="accent6"/>
                </a:solidFill>
              </a:rPr>
              <a:t>rsa</a:t>
            </a:r>
            <a:r>
              <a:rPr lang="en-US" sz="1600" dirty="0" smtClean="0">
                <a:solidFill>
                  <a:schemeClr val="accent6"/>
                </a:solidFill>
              </a:rPr>
              <a:t>. </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a:t>
            </a:r>
            <a:r>
              <a:rPr lang="en-US" sz="1400" dirty="0" smtClean="0">
                <a:solidFill>
                  <a:schemeClr val="bg1"/>
                </a:solidFill>
              </a:rPr>
              <a:t>no login session</a:t>
            </a:r>
            <a:r>
              <a:rPr lang="en-US" sz="1400" dirty="0" smtClean="0">
                <a:solidFill>
                  <a:schemeClr val="accent6"/>
                </a:solidFill>
              </a:rPr>
              <a: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a:t>
            </a:r>
            <a:r>
              <a:rPr lang="en-US" sz="1400" dirty="0" smtClean="0">
                <a:solidFill>
                  <a:schemeClr val="bg1"/>
                </a:solidFill>
              </a:rPr>
              <a:t>.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a:t>
            </a:r>
            <a:r>
              <a:rPr lang="en-US" sz="1400" dirty="0" smtClean="0">
                <a:solidFill>
                  <a:schemeClr val="bg1"/>
                </a:solidFill>
              </a:rPr>
              <a:t>man </a:t>
            </a:r>
            <a:r>
              <a:rPr lang="en-US" sz="1400" dirty="0" err="1" smtClean="0">
                <a:solidFill>
                  <a:schemeClr val="bg1"/>
                </a:solidFill>
              </a:rPr>
              <a:t>ssh</a:t>
            </a:r>
            <a:r>
              <a:rPr lang="en-US" sz="1400" dirty="0" smtClean="0">
                <a:solidFill>
                  <a:schemeClr val="bg1"/>
                </a:solidFill>
              </a:rPr>
              <a:t>-copy-id</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t>
            </a:r>
            <a:r>
              <a:rPr lang="en-US" sz="1400" dirty="0" err="1" smtClean="0">
                <a:solidFill>
                  <a:schemeClr val="bg1"/>
                </a:solidFill>
              </a:rPr>
              <a:t>ssh</a:t>
            </a:r>
            <a:r>
              <a:rPr lang="en-US" sz="1400" dirty="0" smtClean="0">
                <a:solidFill>
                  <a:schemeClr val="bg1"/>
                </a:solidFill>
              </a:rPr>
              <a:t>-copy-id localhost</a:t>
            </a:r>
            <a:r>
              <a:rPr lang="en-US" sz="1400" dirty="0" smtClean="0">
                <a:solidFill>
                  <a:schemeClr val="accent6"/>
                </a:solidFill>
              </a:rPr>
              <a: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smtClean="0">
                <a:solidFill>
                  <a:schemeClr val="bg1"/>
                </a:solidFill>
              </a:rPr>
              <a:t>~/.</a:t>
            </a:r>
            <a:r>
              <a:rPr lang="en-US" sz="1400" dirty="0" err="1" smtClean="0">
                <a:solidFill>
                  <a:schemeClr val="bg1"/>
                </a:solidFill>
              </a:rPr>
              <a:t>ssh</a:t>
            </a:r>
            <a:r>
              <a:rPr lang="en-US" sz="1400" dirty="0" smtClean="0">
                <a:solidFill>
                  <a:schemeClr val="bg1"/>
                </a:solidFill>
              </a:rPr>
              <a:t>/id_rsa.pub </a:t>
            </a:r>
            <a:r>
              <a:rPr lang="en-US" sz="1400" dirty="0" smtClean="0">
                <a:solidFill>
                  <a:schemeClr val="accent6"/>
                </a:solidFill>
              </a:rPr>
              <a:t>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rgbClr val="FF0000"/>
                </a:solidFill>
              </a:rPr>
              <a:t/>
            </a:r>
            <a:br>
              <a:rPr lang="en-US" sz="1400" dirty="0" smtClean="0">
                <a:solidFill>
                  <a:srgbClr val="FF0000"/>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bg1"/>
                </a:solidFill>
              </a:rPr>
              <a:t>The </a:t>
            </a:r>
            <a:r>
              <a:rPr lang="en-US" sz="1800" dirty="0" err="1" smtClean="0">
                <a:solidFill>
                  <a:schemeClr val="bg1"/>
                </a:solidFill>
              </a:rPr>
              <a:t>OpenSSH</a:t>
            </a:r>
            <a:r>
              <a:rPr lang="en-US" sz="1800" dirty="0" smtClean="0">
                <a:solidFill>
                  <a:schemeClr val="bg1"/>
                </a:solidFill>
              </a:rPr>
              <a:t> configuration file</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a:t>
            </a:r>
            <a:r>
              <a:rPr lang="en-US" sz="1800" dirty="0" smtClean="0">
                <a:solidFill>
                  <a:schemeClr val="bg1"/>
                </a:solidFill>
              </a:rPr>
              <a:t>root</a:t>
            </a:r>
            <a:r>
              <a:rPr lang="en-US" sz="1800" dirty="0" smtClean="0">
                <a:solidFill>
                  <a:schemeClr val="accent6"/>
                </a:solidFill>
              </a:rPr>
              <a: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vim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ssh</a:t>
            </a:r>
            <a:r>
              <a:rPr lang="en-US" sz="1800" dirty="0" smtClean="0">
                <a:solidFill>
                  <a:schemeClr val="bg1"/>
                </a:solidFill>
              </a:rPr>
              <a:t>/</a:t>
            </a:r>
            <a:r>
              <a:rPr lang="en-US" sz="1800" dirty="0" err="1" smtClean="0">
                <a:solidFill>
                  <a:schemeClr val="bg1"/>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a:t>
            </a:r>
            <a:r>
              <a:rPr lang="en-US" sz="1800" dirty="0" err="1" smtClean="0">
                <a:solidFill>
                  <a:schemeClr val="bg1"/>
                </a:solidFill>
              </a:rPr>
              <a:t>PermitRootLogin</a:t>
            </a:r>
            <a:r>
              <a:rPr lang="en-US" sz="1800" dirty="0" smtClean="0">
                <a:solidFill>
                  <a:schemeClr val="bg1"/>
                </a:solidFill>
              </a:rPr>
              <a:t> no</a:t>
            </a:r>
            <a:br>
              <a:rPr lang="en-US" sz="1800" dirty="0" smtClean="0">
                <a:solidFill>
                  <a:schemeClr val="bg1"/>
                </a:solidFill>
              </a:rPr>
            </a:br>
            <a:r>
              <a:rPr lang="en-US" sz="1800" dirty="0" smtClean="0">
                <a:solidFill>
                  <a:schemeClr val="accent6"/>
                </a:solidFill>
              </a:rPr>
              <a:t>3. </a:t>
            </a:r>
            <a:r>
              <a:rPr lang="en-US" sz="1800" dirty="0" err="1" smtClean="0">
                <a:solidFill>
                  <a:schemeClr val="bg1"/>
                </a:solidFill>
              </a:rPr>
              <a:t>systemctl</a:t>
            </a:r>
            <a:r>
              <a:rPr lang="en-US" sz="1800" dirty="0" smtClean="0">
                <a:solidFill>
                  <a:schemeClr val="bg1"/>
                </a:solidFill>
              </a:rPr>
              <a:t> restart </a:t>
            </a:r>
            <a:r>
              <a:rPr lang="en-US" sz="1800" dirty="0" err="1" smtClean="0">
                <a:solidFill>
                  <a:schemeClr val="bg1"/>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Before starting with NFS and Samba, we would set </a:t>
            </a:r>
            <a:r>
              <a:rPr lang="en-US" sz="2200" dirty="0" err="1" smtClean="0">
                <a:solidFill>
                  <a:schemeClr val="accent6"/>
                </a:solidFill>
              </a:rPr>
              <a:t>SELinux</a:t>
            </a:r>
            <a:r>
              <a:rPr lang="en-US" sz="2200" dirty="0" smtClean="0">
                <a:solidFill>
                  <a:schemeClr val="accent6"/>
                </a:solidFill>
              </a:rPr>
              <a:t> to be in ‘</a:t>
            </a:r>
            <a:r>
              <a:rPr lang="en-US" sz="2200" dirty="0" smtClean="0">
                <a:solidFill>
                  <a:schemeClr val="bg1"/>
                </a:solidFill>
              </a:rPr>
              <a:t>permissive</a:t>
            </a:r>
            <a:r>
              <a:rPr lang="en-US" sz="2200" dirty="0" smtClean="0">
                <a:solidFill>
                  <a:schemeClr val="accent6"/>
                </a:solidFill>
              </a:rPr>
              <a:t>’ mode. </a:t>
            </a:r>
            <a:r>
              <a:rPr lang="en-US" sz="2200" dirty="0" err="1" smtClean="0">
                <a:solidFill>
                  <a:schemeClr val="accent6"/>
                </a:solidFill>
              </a:rPr>
              <a:t>SELinux</a:t>
            </a:r>
            <a:r>
              <a:rPr lang="en-US" sz="2200" dirty="0" smtClean="0">
                <a:solidFill>
                  <a:schemeClr val="accent6"/>
                </a:solidFill>
              </a:rPr>
              <a:t> is beyond the scope of the course.</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err="1">
                <a:solidFill>
                  <a:schemeClr val="bg1"/>
                </a:solidFill>
              </a:rPr>
              <a:t>s</a:t>
            </a:r>
            <a:r>
              <a:rPr lang="en-US" sz="2200" dirty="0" err="1" smtClean="0">
                <a:solidFill>
                  <a:schemeClr val="bg1"/>
                </a:solidFill>
              </a:rPr>
              <a:t>etenforce</a:t>
            </a:r>
            <a:r>
              <a:rPr lang="en-US" sz="2200" dirty="0" smtClean="0">
                <a:solidFill>
                  <a:schemeClr val="bg1"/>
                </a:solidFill>
              </a:rPr>
              <a:t> 0</a:t>
            </a:r>
            <a:r>
              <a:rPr lang="en-US" sz="2200" dirty="0">
                <a:solidFill>
                  <a:schemeClr val="accent6"/>
                </a:solidFill>
              </a:rPr>
              <a:t/>
            </a:r>
            <a:br>
              <a:rPr lang="en-US" sz="2200" dirty="0">
                <a:solidFill>
                  <a:schemeClr val="accent6"/>
                </a:solidFill>
              </a:rPr>
            </a:br>
            <a:r>
              <a:rPr lang="en-US" sz="2200" dirty="0" err="1" smtClean="0">
                <a:solidFill>
                  <a:schemeClr val="bg1"/>
                </a:solidFill>
              </a:rPr>
              <a:t>getenforce</a:t>
            </a:r>
            <a:r>
              <a:rPr lang="en-US" sz="2200" dirty="0" smtClean="0">
                <a:solidFill>
                  <a:schemeClr val="accent6"/>
                </a:solidFill>
              </a:rPr>
              <a:t>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Network File System(NFS)</a:t>
            </a:r>
            <a:r>
              <a:rPr lang="en-US" sz="2200" dirty="0" smtClean="0">
                <a:solidFill>
                  <a:schemeClr val="accent6"/>
                </a:solidFill>
              </a:rPr>
              <a:t> allows remote hosts to mount file systems over a network and interact with them as though they are mounted locally.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NFS server setup requires the </a:t>
            </a:r>
            <a:r>
              <a:rPr lang="en-US" sz="2200" dirty="0" err="1" smtClean="0">
                <a:solidFill>
                  <a:schemeClr val="bg1"/>
                </a:solidFill>
              </a:rPr>
              <a:t>nfs-utils</a:t>
            </a:r>
            <a:r>
              <a:rPr lang="en-US" sz="2200" dirty="0" smtClean="0">
                <a:solidFill>
                  <a:schemeClr val="accent6"/>
                </a:solidFill>
              </a:rPr>
              <a:t> package to be installed. The configuration file for the NFS server exports is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file</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An entry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a:t>
            </a:r>
            <a:r>
              <a:rPr lang="en-US" sz="2200" dirty="0" smtClean="0">
                <a:solidFill>
                  <a:schemeClr val="accent6"/>
                </a:solidFill>
              </a:rPr>
              <a:t>looks like:</a:t>
            </a:r>
            <a:br>
              <a:rPr lang="en-US" sz="2200" dirty="0" smtClean="0">
                <a:solidFill>
                  <a:schemeClr val="accent6"/>
                </a:solidFill>
              </a:rPr>
            </a:br>
            <a:r>
              <a:rPr lang="en-US" sz="2200" dirty="0" smtClean="0">
                <a:solidFill>
                  <a:schemeClr val="accent6"/>
                </a:solidFill>
              </a:rPr>
              <a:t>directory machine(option1,option2) machine(option1, option2)</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/home 192.168.0.1(</a:t>
            </a:r>
            <a:r>
              <a:rPr lang="en-US" sz="2200" dirty="0" err="1" smtClean="0">
                <a:solidFill>
                  <a:schemeClr val="bg1"/>
                </a:solidFill>
              </a:rPr>
              <a:t>rw</a:t>
            </a:r>
            <a:r>
              <a:rPr lang="en-US" sz="2200" dirty="0" smtClean="0">
                <a:solidFill>
                  <a:schemeClr val="bg1"/>
                </a:solidFill>
              </a:rPr>
              <a:t>, </a:t>
            </a:r>
            <a:r>
              <a:rPr lang="en-US" sz="2200" dirty="0" err="1" smtClean="0">
                <a:solidFill>
                  <a:schemeClr val="bg1"/>
                </a:solidFill>
              </a:rPr>
              <a:t>no_root_squash</a:t>
            </a:r>
            <a:r>
              <a:rPr lang="en-US" sz="2200" dirty="0" smtClean="0">
                <a:solidFill>
                  <a:schemeClr val="bg1"/>
                </a:solidFill>
              </a:rPr>
              <a:t>) 192.168.0.2(</a:t>
            </a:r>
            <a:r>
              <a:rPr lang="en-US" sz="2200" dirty="0" err="1" smtClean="0">
                <a:solidFill>
                  <a:schemeClr val="bg1"/>
                </a:solidFill>
              </a:rPr>
              <a:t>rw</a:t>
            </a:r>
            <a:r>
              <a:rPr lang="en-US" sz="2200" dirty="0" smtClean="0">
                <a:solidFill>
                  <a:schemeClr val="bg1"/>
                </a:solidFill>
              </a:rPr>
              <a:t>)</a:t>
            </a:r>
            <a:r>
              <a:rPr lang="en-US" sz="2700" dirty="0" smtClean="0">
                <a:solidFill>
                  <a:schemeClr val="bg1"/>
                </a:solidFill>
              </a:rPr>
              <a:t/>
            </a:r>
            <a:br>
              <a:rPr lang="en-US" sz="2700" dirty="0" smtClean="0">
                <a:solidFill>
                  <a:schemeClr val="bg1"/>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338115"/>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42900">
                <a:tc>
                  <a:txBody>
                    <a:bodyPr/>
                    <a:lstStyle/>
                    <a:p>
                      <a:r>
                        <a:rPr lang="en-US" dirty="0" smtClean="0"/>
                        <a:t>Option</a:t>
                      </a:r>
                      <a:endParaRPr lang="en-US" dirty="0"/>
                    </a:p>
                  </a:txBody>
                  <a:tcPr/>
                </a:tc>
                <a:tc>
                  <a:txBody>
                    <a:bodyPr/>
                    <a:lstStyle/>
                    <a:p>
                      <a:r>
                        <a:rPr lang="en-US" dirty="0" smtClean="0"/>
                        <a:t>Meaning</a:t>
                      </a:r>
                      <a:endParaRPr lang="en-US" dirty="0"/>
                    </a:p>
                  </a:txBody>
                  <a:tcPr/>
                </a:tc>
              </a:tr>
              <a:tr h="857250">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600075">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2143126">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885951">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4290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bg1"/>
                </a:solidFill>
              </a:rPr>
              <a:t>mkdir</a:t>
            </a:r>
            <a:r>
              <a:rPr lang="en-US" sz="2000" dirty="0" smtClean="0">
                <a:solidFill>
                  <a:schemeClr val="bg1"/>
                </a:solidFill>
              </a:rPr>
              <a:t> /</a:t>
            </a:r>
            <a:r>
              <a:rPr lang="en-US" sz="2000" dirty="0" err="1" smtClean="0">
                <a:solidFill>
                  <a:schemeClr val="bg1"/>
                </a:solidFill>
              </a:rPr>
              <a:t>myshare</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 </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some_other_node</a:t>
            </a:r>
            <a:r>
              <a:rPr lang="en-US" sz="2000" dirty="0" smtClean="0">
                <a:solidFill>
                  <a:schemeClr val="bg1"/>
                </a:solidFill>
              </a:rPr>
              <a:t>(</a:t>
            </a:r>
            <a:r>
              <a:rPr lang="en-US" sz="2000" dirty="0" err="1" smtClean="0">
                <a:solidFill>
                  <a:schemeClr val="bg1"/>
                </a:solidFill>
              </a:rPr>
              <a:t>rw</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bg1"/>
                </a:solidFill>
              </a:rPr>
              <a:t>exportfs</a:t>
            </a:r>
            <a:r>
              <a:rPr lang="en-US" sz="2000" dirty="0" smtClean="0">
                <a:solidFill>
                  <a:schemeClr val="bg1"/>
                </a:solidFill>
              </a:rPr>
              <a:t> –r</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a:t>
            </a:r>
            <a:r>
              <a:rPr lang="en-US" sz="2000" dirty="0" smtClean="0">
                <a:solidFill>
                  <a:schemeClr val="bg1"/>
                </a:solidFill>
              </a:rPr>
              <a:t>2049/TCP</a:t>
            </a:r>
            <a:r>
              <a:rPr lang="en-US" sz="2000" dirty="0" smtClean="0">
                <a:solidFill>
                  <a:schemeClr val="accent6"/>
                </a:solidFill>
              </a:rPr>
              <a:t>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–permanent –add-service=</a:t>
            </a:r>
            <a:r>
              <a:rPr lang="en-US" sz="2000" dirty="0" err="1" smtClean="0">
                <a:solidFill>
                  <a:schemeClr val="bg1"/>
                </a:solidFill>
              </a:rPr>
              <a:t>nfs</a:t>
            </a:r>
            <a:r>
              <a:rPr lang="en-US" sz="2000" dirty="0" smtClean="0">
                <a:solidFill>
                  <a:schemeClr val="bg1"/>
                </a:solidFill>
              </a:rPr>
              <a:t/>
            </a:r>
            <a:br>
              <a:rPr lang="en-US" sz="2000" dirty="0" smtClean="0">
                <a:solidFill>
                  <a:schemeClr val="bg1"/>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–reload</a:t>
            </a:r>
            <a:br>
              <a:rPr lang="en-US" sz="2000" dirty="0" smtClean="0">
                <a:solidFill>
                  <a:schemeClr val="bg1"/>
                </a:solidFill>
              </a:rPr>
            </a:br>
            <a:r>
              <a:rPr lang="en-US" sz="2000" dirty="0" smtClean="0">
                <a:solidFill>
                  <a:schemeClr val="accent6"/>
                </a:solidFill>
              </a:rPr>
              <a:t>7.</a:t>
            </a:r>
            <a:r>
              <a:rPr lang="en-US" sz="2000" dirty="0" smtClean="0">
                <a:solidFill>
                  <a:schemeClr val="bg1"/>
                </a:solidFill>
              </a:rPr>
              <a:t> mount </a:t>
            </a:r>
            <a:r>
              <a:rPr lang="mr-IN" sz="2000" dirty="0" smtClean="0">
                <a:solidFill>
                  <a:schemeClr val="bg1"/>
                </a:solidFill>
              </a:rPr>
              <a:t>–</a:t>
            </a:r>
            <a:r>
              <a:rPr lang="en-US" sz="2000" dirty="0" smtClean="0">
                <a:solidFill>
                  <a:schemeClr val="bg1"/>
                </a:solidFill>
              </a:rPr>
              <a:t>t </a:t>
            </a:r>
            <a:r>
              <a:rPr lang="en-US" sz="2000" dirty="0" err="1" smtClean="0">
                <a:solidFill>
                  <a:schemeClr val="bg1"/>
                </a:solidFill>
              </a:rPr>
              <a:t>nfs</a:t>
            </a:r>
            <a:r>
              <a:rPr lang="en-US" sz="2000" dirty="0" smtClean="0">
                <a:solidFill>
                  <a:schemeClr val="bg1"/>
                </a:solidFill>
              </a:rPr>
              <a:t> </a:t>
            </a:r>
            <a:r>
              <a:rPr lang="en-US" sz="2000" dirty="0" err="1" smtClean="0">
                <a:solidFill>
                  <a:schemeClr val="bg1"/>
                </a:solidFill>
              </a:rPr>
              <a:t>nfs_server_hostname_or_ip</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mnt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Export a directory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Tree>
    <p:extLst>
      <p:ext uri="{BB962C8B-B14F-4D97-AF65-F5344CB8AC3E}">
        <p14:creationId xmlns:p14="http://schemas.microsoft.com/office/powerpoint/2010/main" val="64574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bg1"/>
                </a:solidFill>
              </a:rPr>
              <a:t>Server Message Block(SMB) </a:t>
            </a:r>
            <a:r>
              <a:rPr lang="en-US" sz="1800" dirty="0" smtClean="0">
                <a:solidFill>
                  <a:schemeClr val="accent6"/>
                </a:solidFill>
              </a:rPr>
              <a:t>is the standard file-sharing protocol for Microsoft Windows servers and clients. Using a software package named Samba, Linux is able to act as a server for SMB file shares.</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The Samba service can share Linux file systems as SMB network file shares.</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Install the samba package. =&gt; </a:t>
            </a:r>
            <a:r>
              <a:rPr lang="en-US" sz="1800" dirty="0" smtClean="0">
                <a:solidFill>
                  <a:schemeClr val="bg1"/>
                </a:solidFill>
              </a:rPr>
              <a:t>yum install samba</a:t>
            </a:r>
            <a:r>
              <a:rPr lang="en-US" sz="1800" dirty="0" smtClean="0">
                <a:solidFill>
                  <a:schemeClr val="accent6"/>
                </a:solidFill>
              </a:rPr>
              <a:t>. </a:t>
            </a:r>
            <a:br>
              <a:rPr lang="en-US" sz="1800" dirty="0" smtClean="0">
                <a:solidFill>
                  <a:schemeClr val="accent6"/>
                </a:solidFill>
              </a:rPr>
            </a:br>
            <a:r>
              <a:rPr lang="en-US" sz="1800" dirty="0" smtClean="0">
                <a:solidFill>
                  <a:schemeClr val="accent6"/>
                </a:solidFill>
              </a:rPr>
              <a:t>2. Prepare the directory =&gt; </a:t>
            </a:r>
            <a:r>
              <a:rPr lang="en-US" sz="1800" dirty="0" err="1" smtClean="0">
                <a:solidFill>
                  <a:schemeClr val="bg1"/>
                </a:solidFill>
              </a:rPr>
              <a:t>mkdir</a:t>
            </a:r>
            <a:r>
              <a:rPr lang="en-US" sz="1800" dirty="0" smtClean="0">
                <a:solidFill>
                  <a:schemeClr val="bg1"/>
                </a:solidFill>
              </a:rPr>
              <a:t> /</a:t>
            </a:r>
            <a:r>
              <a:rPr lang="en-US" sz="1800" dirty="0" err="1" smtClean="0">
                <a:solidFill>
                  <a:schemeClr val="bg1"/>
                </a:solidFill>
              </a:rPr>
              <a:t>sharedpath</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3. Configure the </a:t>
            </a:r>
            <a:r>
              <a:rPr lang="en-US" sz="1800" dirty="0" smtClean="0">
                <a:solidFill>
                  <a:schemeClr val="bg1"/>
                </a:solidFill>
              </a:rPr>
              <a:t>/</a:t>
            </a:r>
            <a:r>
              <a:rPr lang="en-US" sz="1800" dirty="0" err="1" smtClean="0">
                <a:solidFill>
                  <a:schemeClr val="bg1"/>
                </a:solidFill>
              </a:rPr>
              <a:t>etc</a:t>
            </a:r>
            <a:r>
              <a:rPr lang="en-US" sz="1800" dirty="0" smtClean="0">
                <a:solidFill>
                  <a:schemeClr val="bg1"/>
                </a:solidFill>
              </a:rPr>
              <a:t>/samba/</a:t>
            </a:r>
            <a:r>
              <a:rPr lang="en-US" sz="1800" dirty="0" err="1" smtClean="0">
                <a:solidFill>
                  <a:schemeClr val="bg1"/>
                </a:solidFill>
              </a:rPr>
              <a:t>smb.conf</a:t>
            </a:r>
            <a:r>
              <a:rPr lang="en-US" sz="1800" dirty="0" smtClean="0">
                <a:solidFill>
                  <a:schemeClr val="accent6"/>
                </a:solidFill>
              </a:rPr>
              <a:t>, validation of the file content using </a:t>
            </a:r>
            <a:r>
              <a:rPr lang="en-US" sz="1800" dirty="0" err="1" smtClean="0">
                <a:solidFill>
                  <a:schemeClr val="bg1"/>
                </a:solidFill>
              </a:rPr>
              <a:t>testparm</a:t>
            </a:r>
            <a:r>
              <a:rPr lang="en-US" sz="2000" dirty="0" smtClean="0">
                <a:solidFill>
                  <a:schemeClr val="bg1"/>
                </a:solidFill>
              </a:rPr>
              <a:t/>
            </a:r>
            <a:br>
              <a:rPr lang="en-US" sz="2000" dirty="0" smtClean="0">
                <a:solidFill>
                  <a:schemeClr val="bg1"/>
                </a:solidFill>
              </a:rPr>
            </a:br>
            <a:r>
              <a:rPr lang="en-US" sz="2700" dirty="0" smtClean="0">
                <a:solidFill>
                  <a:schemeClr val="accent2"/>
                </a:solidFill>
              </a:rPr>
              <a:t>[data]</a:t>
            </a:r>
            <a:br>
              <a:rPr lang="en-US" sz="2700" dirty="0" smtClean="0">
                <a:solidFill>
                  <a:schemeClr val="accent2"/>
                </a:solidFill>
              </a:rPr>
            </a:br>
            <a:r>
              <a:rPr lang="en-US" sz="2700" dirty="0" smtClean="0">
                <a:solidFill>
                  <a:schemeClr val="accent2"/>
                </a:solidFill>
              </a:rPr>
              <a:t>path = /</a:t>
            </a:r>
            <a:r>
              <a:rPr lang="en-US" sz="2700" dirty="0" err="1" smtClean="0">
                <a:solidFill>
                  <a:schemeClr val="accent2"/>
                </a:solidFill>
              </a:rPr>
              <a:t>sharedpath</a:t>
            </a: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read only = No</a:t>
            </a:r>
            <a:br>
              <a:rPr lang="en-US" sz="2700" dirty="0" smtClean="0">
                <a:solidFill>
                  <a:schemeClr val="accent2"/>
                </a:solidFill>
              </a:rPr>
            </a:br>
            <a:r>
              <a:rPr lang="en-US" sz="2700" dirty="0" smtClean="0">
                <a:solidFill>
                  <a:schemeClr val="accent2"/>
                </a:solidFill>
              </a:rPr>
              <a:t>guest ok = Yes </a:t>
            </a:r>
            <a:r>
              <a:rPr lang="en-US" sz="2700" dirty="0" smtClean="0">
                <a:solidFill>
                  <a:schemeClr val="accent3"/>
                </a:solidFill>
              </a:rPr>
              <a:t>vs</a:t>
            </a:r>
            <a:r>
              <a:rPr lang="en-US" sz="2700" dirty="0" smtClean="0">
                <a:solidFill>
                  <a:schemeClr val="accent2"/>
                </a:solidFill>
              </a:rPr>
              <a:t> valid users = </a:t>
            </a:r>
            <a:r>
              <a:rPr lang="en-US" sz="2700" dirty="0" err="1" smtClean="0">
                <a:solidFill>
                  <a:schemeClr val="accent2"/>
                </a:solidFill>
              </a:rPr>
              <a:t>dave</a:t>
            </a: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comment = data for samba</a:t>
            </a:r>
            <a:br>
              <a:rPr lang="en-US" sz="2700" dirty="0" smtClean="0">
                <a:solidFill>
                  <a:schemeClr val="accent2"/>
                </a:solidFill>
              </a:rPr>
            </a:br>
            <a:r>
              <a:rPr lang="en-US" sz="1800" dirty="0" smtClean="0">
                <a:solidFill>
                  <a:schemeClr val="accent6"/>
                </a:solidFill>
              </a:rPr>
              <a:t>4. If we have a valid user, we should add it to our database with ‘</a:t>
            </a:r>
            <a:r>
              <a:rPr lang="en-US" sz="1800" dirty="0" err="1" smtClean="0">
                <a:solidFill>
                  <a:schemeClr val="bg1"/>
                </a:solidFill>
              </a:rPr>
              <a:t>smbpasswd</a:t>
            </a:r>
            <a:r>
              <a:rPr lang="en-US" sz="1800" dirty="0" smtClean="0">
                <a:solidFill>
                  <a:schemeClr val="bg1"/>
                </a:solidFill>
              </a:rPr>
              <a:t> </a:t>
            </a:r>
            <a:r>
              <a:rPr lang="mr-IN" sz="1800" dirty="0" smtClean="0">
                <a:solidFill>
                  <a:schemeClr val="bg1"/>
                </a:solidFill>
              </a:rPr>
              <a:t>–</a:t>
            </a:r>
            <a:r>
              <a:rPr lang="en-US" sz="1800" dirty="0" smtClean="0">
                <a:solidFill>
                  <a:schemeClr val="bg1"/>
                </a:solidFill>
              </a:rPr>
              <a:t>a username</a:t>
            </a:r>
            <a:r>
              <a:rPr lang="en-US" sz="1800" dirty="0" smtClean="0">
                <a:solidFill>
                  <a:schemeClr val="accent6"/>
                </a:solidFill>
              </a:rPr>
              <a:t>’; </a:t>
            </a:r>
            <a:r>
              <a:rPr lang="en-US" sz="1800" dirty="0" err="1" smtClean="0">
                <a:solidFill>
                  <a:schemeClr val="bg1"/>
                </a:solidFill>
              </a:rPr>
              <a:t>pdbedit</a:t>
            </a:r>
            <a:r>
              <a:rPr lang="en-US" sz="1800" dirty="0" smtClean="0">
                <a:solidFill>
                  <a:schemeClr val="bg1"/>
                </a:solidFill>
              </a:rPr>
              <a:t> </a:t>
            </a:r>
            <a:r>
              <a:rPr lang="mr-IN" sz="1800" dirty="0" smtClean="0">
                <a:solidFill>
                  <a:schemeClr val="bg1"/>
                </a:solidFill>
              </a:rPr>
              <a:t>–</a:t>
            </a:r>
            <a:r>
              <a:rPr lang="en-US" sz="1800" dirty="0" smtClean="0">
                <a:solidFill>
                  <a:schemeClr val="bg1"/>
                </a:solidFill>
              </a:rPr>
              <a:t>l , </a:t>
            </a:r>
            <a:r>
              <a:rPr lang="en-US" sz="1800" dirty="0" smtClean="0">
                <a:solidFill>
                  <a:schemeClr val="accent6"/>
                </a:solidFill>
              </a:rPr>
              <a:t>the user must exist at our Linux box.</a:t>
            </a:r>
            <a:br>
              <a:rPr lang="en-US" sz="1800" dirty="0" smtClean="0">
                <a:solidFill>
                  <a:schemeClr val="accent6"/>
                </a:solidFill>
              </a:rPr>
            </a:br>
            <a:r>
              <a:rPr lang="en-US" sz="1800" dirty="0" smtClean="0">
                <a:solidFill>
                  <a:schemeClr val="accent6"/>
                </a:solidFill>
              </a:rPr>
              <a:t>5. Open the firewall</a:t>
            </a:r>
            <a:br>
              <a:rPr lang="en-US" sz="1800" dirty="0" smtClean="0">
                <a:solidFill>
                  <a:schemeClr val="accent6"/>
                </a:solidFill>
              </a:rPr>
            </a:br>
            <a:r>
              <a:rPr lang="en-US" sz="1600" dirty="0" smtClean="0">
                <a:solidFill>
                  <a:schemeClr val="bg1"/>
                </a:solidFill>
              </a:rPr>
              <a:t>firewall-</a:t>
            </a:r>
            <a:r>
              <a:rPr lang="en-US" sz="1600" dirty="0" err="1" smtClean="0">
                <a:solidFill>
                  <a:schemeClr val="bg1"/>
                </a:solidFill>
              </a:rPr>
              <a:t>cmd</a:t>
            </a:r>
            <a:r>
              <a:rPr lang="en-US" sz="1600" dirty="0" smtClean="0">
                <a:solidFill>
                  <a:schemeClr val="bg1"/>
                </a:solidFill>
              </a:rPr>
              <a:t> </a:t>
            </a:r>
            <a:r>
              <a:rPr lang="en-US" sz="1600" dirty="0">
                <a:solidFill>
                  <a:schemeClr val="bg1"/>
                </a:solidFill>
              </a:rPr>
              <a:t>--permanent --zone=public --</a:t>
            </a:r>
            <a:r>
              <a:rPr lang="en-US" sz="1600" dirty="0" smtClean="0">
                <a:solidFill>
                  <a:schemeClr val="bg1"/>
                </a:solidFill>
              </a:rPr>
              <a:t>add-service=samba</a:t>
            </a:r>
            <a:br>
              <a:rPr lang="en-US" sz="1600" dirty="0" smtClean="0">
                <a:solidFill>
                  <a:schemeClr val="bg1"/>
                </a:solidFill>
              </a:rPr>
            </a:br>
            <a:r>
              <a:rPr lang="en-US" sz="1600" dirty="0" smtClean="0">
                <a:solidFill>
                  <a:schemeClr val="bg1"/>
                </a:solidFill>
              </a:rPr>
              <a:t>firewall-</a:t>
            </a:r>
            <a:r>
              <a:rPr lang="en-US" sz="1600" dirty="0" err="1" smtClean="0">
                <a:solidFill>
                  <a:schemeClr val="bg1"/>
                </a:solidFill>
              </a:rPr>
              <a:t>cmd</a:t>
            </a:r>
            <a:r>
              <a:rPr lang="en-US" sz="1600" dirty="0" smtClean="0">
                <a:solidFill>
                  <a:schemeClr val="bg1"/>
                </a:solidFill>
              </a:rPr>
              <a:t> --reload</a:t>
            </a:r>
            <a:endParaRPr lang="en-US" sz="1800" dirty="0">
              <a:solidFill>
                <a:schemeClr val="bg1"/>
              </a:solidFill>
            </a:endParaRPr>
          </a:p>
        </p:txBody>
      </p:sp>
    </p:spTree>
    <p:extLst>
      <p:ext uri="{BB962C8B-B14F-4D97-AF65-F5344CB8AC3E}">
        <p14:creationId xmlns:p14="http://schemas.microsoft.com/office/powerpoint/2010/main" val="2063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3. Configuration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/samba/</a:t>
            </a:r>
            <a:r>
              <a:rPr lang="en-US" sz="2000" dirty="0" err="1" smtClean="0">
                <a:solidFill>
                  <a:schemeClr val="bg1"/>
                </a:solidFill>
              </a:rPr>
              <a:t>smb.conf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main configuration file for Samba. Each section starts with a section name in square brackets, followed by a list of parameters set to particular values.</a:t>
            </a:r>
            <a:r>
              <a:rPr lang="en-US" sz="2000" dirty="0">
                <a:solidFill>
                  <a:schemeClr val="accent6"/>
                </a:solidFill>
              </a:rPr>
              <a:t/>
            </a:r>
            <a:br>
              <a:rPr lang="en-US" sz="2000" dirty="0">
                <a:solidFill>
                  <a:schemeClr val="accent6"/>
                </a:solidFill>
              </a:rPr>
            </a:br>
            <a:r>
              <a:rPr lang="en-US" sz="2000" dirty="0" smtClean="0">
                <a:solidFill>
                  <a:schemeClr val="accent6"/>
                </a:solidFill>
              </a:rPr>
              <a:t>The [global] section used to general server configuration.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endParaRPr lang="en-US" sz="24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037815"/>
              </p:ext>
            </p:extLst>
          </p:nvPr>
        </p:nvGraphicFramePr>
        <p:xfrm>
          <a:off x="457200" y="2853691"/>
          <a:ext cx="8229600" cy="3657600"/>
        </p:xfrm>
        <a:graphic>
          <a:graphicData uri="http://schemas.openxmlformats.org/drawingml/2006/table">
            <a:tbl>
              <a:tblPr firstRow="1" bandRow="1">
                <a:tableStyleId>{5C22544A-7EE6-4342-B048-85BDC9FD1C3A}</a:tableStyleId>
              </a:tblPr>
              <a:tblGrid>
                <a:gridCol w="4114800"/>
                <a:gridCol w="4114800"/>
              </a:tblGrid>
              <a:tr h="155829">
                <a:tc>
                  <a:txBody>
                    <a:bodyPr/>
                    <a:lstStyle/>
                    <a:p>
                      <a:r>
                        <a:rPr lang="en-US" dirty="0" smtClean="0"/>
                        <a:t>Field</a:t>
                      </a:r>
                      <a:endParaRPr lang="en-US" dirty="0"/>
                    </a:p>
                  </a:txBody>
                  <a:tcPr/>
                </a:tc>
                <a:tc>
                  <a:txBody>
                    <a:bodyPr/>
                    <a:lstStyle/>
                    <a:p>
                      <a:r>
                        <a:rPr lang="en-US" dirty="0" smtClean="0"/>
                        <a:t>Meaning</a:t>
                      </a:r>
                      <a:endParaRPr lang="en-US" dirty="0"/>
                    </a:p>
                  </a:txBody>
                  <a:tcPr/>
                </a:tc>
              </a:tr>
              <a:tr h="389573">
                <a:tc>
                  <a:txBody>
                    <a:bodyPr/>
                    <a:lstStyle/>
                    <a:p>
                      <a:r>
                        <a:rPr lang="en-US" dirty="0" smtClean="0"/>
                        <a:t>workgroup</a:t>
                      </a:r>
                      <a:endParaRPr lang="en-US" dirty="0"/>
                    </a:p>
                  </a:txBody>
                  <a:tcPr/>
                </a:tc>
                <a:tc>
                  <a:txBody>
                    <a:bodyPr/>
                    <a:lstStyle/>
                    <a:p>
                      <a:r>
                        <a:rPr lang="en-US" dirty="0" smtClean="0"/>
                        <a:t>The Windows workgroup</a:t>
                      </a:r>
                      <a:r>
                        <a:rPr lang="en-US" baseline="0" dirty="0" smtClean="0"/>
                        <a:t> for the server. Most Windows systems default to WORKGROUP.</a:t>
                      </a:r>
                      <a:endParaRPr lang="en-US" dirty="0"/>
                    </a:p>
                  </a:txBody>
                  <a:tcPr/>
                </a:tc>
              </a:tr>
              <a:tr h="623316">
                <a:tc>
                  <a:txBody>
                    <a:bodyPr/>
                    <a:lstStyle/>
                    <a:p>
                      <a:r>
                        <a:rPr lang="en-US" dirty="0" smtClean="0"/>
                        <a:t>security</a:t>
                      </a:r>
                      <a:endParaRPr lang="en-US" dirty="0"/>
                    </a:p>
                  </a:txBody>
                  <a:tcPr/>
                </a:tc>
                <a:tc>
                  <a:txBody>
                    <a:bodyPr/>
                    <a:lstStyle/>
                    <a:p>
                      <a:r>
                        <a:rPr lang="en-US" dirty="0" smtClean="0"/>
                        <a:t>Controls how</a:t>
                      </a:r>
                      <a:r>
                        <a:rPr lang="en-US" baseline="0" dirty="0" smtClean="0"/>
                        <a:t> clients are authenticated by Samba. For </a:t>
                      </a:r>
                      <a:r>
                        <a:rPr lang="en-US" baseline="0" dirty="0" smtClean="0">
                          <a:solidFill>
                            <a:srgbClr val="FF0000"/>
                          </a:solidFill>
                        </a:rPr>
                        <a:t>security = user </a:t>
                      </a:r>
                      <a:r>
                        <a:rPr lang="en-US" baseline="0" dirty="0" smtClean="0">
                          <a:solidFill>
                            <a:schemeClr val="tx1"/>
                          </a:solidFill>
                        </a:rPr>
                        <a:t>clients log in with a valid username and password managed by the local Samba server. This is the default.</a:t>
                      </a:r>
                      <a:endParaRPr lang="en-US" dirty="0">
                        <a:solidFill>
                          <a:srgbClr val="FF0000"/>
                        </a:solidFill>
                      </a:endParaRPr>
                    </a:p>
                  </a:txBody>
                  <a:tcPr/>
                </a:tc>
              </a:tr>
              <a:tr h="389573">
                <a:tc>
                  <a:txBody>
                    <a:bodyPr/>
                    <a:lstStyle/>
                    <a:p>
                      <a:r>
                        <a:rPr lang="en-US" dirty="0" smtClean="0"/>
                        <a:t>hosts allow</a:t>
                      </a:r>
                      <a:endParaRPr lang="en-US" dirty="0"/>
                    </a:p>
                  </a:txBody>
                  <a:tcPr/>
                </a:tc>
                <a:tc>
                  <a:txBody>
                    <a:bodyPr/>
                    <a:lstStyle/>
                    <a:p>
                      <a:r>
                        <a:rPr lang="en-US" dirty="0" smtClean="0"/>
                        <a:t>Comma/Space delimited list of hosts that are permitted to access the Samba service.  </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33362"/>
            <a:ext cx="5715000" cy="1209839"/>
          </a:xfrm>
          <a:prstGeom prst="rect">
            <a:avLst/>
          </a:prstGeom>
        </p:spPr>
      </p:pic>
    </p:spTree>
    <p:extLst>
      <p:ext uri="{BB962C8B-B14F-4D97-AF65-F5344CB8AC3E}">
        <p14:creationId xmlns:p14="http://schemas.microsoft.com/office/powerpoint/2010/main" val="129447476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3005</TotalTime>
  <Words>394</Words>
  <Application>Microsoft Macintosh PowerPoint</Application>
  <PresentationFormat>On-screen Show (4:3)</PresentationFormat>
  <Paragraphs>53</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Mangal</vt:lpstr>
      <vt:lpstr>Arial</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by default the algorithm is rsa.  4. What are the permissions of the .ssh directory ? And the permission of the keys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Before starting with NFS and Samba, we would set SELinux to be in ‘permissive’ mode. SELinux is beyond the scope of the course.  setenforce 0 getenforce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7. mount –t nfs nfs_server_hostname_or_ip:/myshare /mnt  Exercises: 1. Export a directory   2. Mount it on another virtual machine with _netdev option.</vt:lpstr>
      <vt:lpstr>        Server Message Block(SMB) is the standard file-sharing protocol for Microsoft Windows servers and clients. Using a software package named Samba, Linux is able to act as a server for SMB file shares.  The Samba service can share Linux file systems as SMB network file shares.  1. Install the samba package. =&gt; yum install samba.  2. Prepare the directory =&gt; mkdir /sharedpath 3. Configure the /etc/samba/smb.conf, validation of the file content using testparm [data] path = /sharedpath read only = No guest ok = Yes vs valid users = dave comment = data for samba 4. If we have a valid user, we should add it to our database with ‘smbpasswd –a username’; pdbedit –l , the user must exist at our Linux box. 5. Open the firewall firewall-cmd --permanent --zone=public --add-service=samba firewall-cmd --reload</vt:lpstr>
      <vt:lpstr>      3. Configuration of /etc/samba/smb.conf The main configuration file for Samba. Each section starts with a section name in square brackets, followed by a list of parameters set to particular values. The [global] section used to general server configuration.       </vt:lpstr>
      <vt:lpstr>        3. Configuration of /etc/samba/smb.conf  File share sections  To create a file share, at the enf of /etc/samba/smb.conf, place the share name in brackets to start a new section for the share.     </vt:lpstr>
      <vt:lpstr>        Client side action  1. Install samba-client 2. Install cifs-utils 2. smbclient –L server_ip –U user_added_before  3. mount –t cifs –o username=user_added_before //samba_server_ip/label /mnt</vt:lpstr>
      <vt:lpstr>        Homework:  1. Review todays lesson and try to reimplement the exercises. Explain each step to yourself.  2. Think about more useful  option to mount a samba share persistently.</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897</cp:revision>
  <dcterms:created xsi:type="dcterms:W3CDTF">2015-03-24T20:13:30Z</dcterms:created>
  <dcterms:modified xsi:type="dcterms:W3CDTF">2017-06-01T10:43:46Z</dcterms:modified>
</cp:coreProperties>
</file>