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4" r:id="rId4"/>
    <p:sldId id="277" r:id="rId5"/>
    <p:sldId id="271" r:id="rId6"/>
    <p:sldId id="266" r:id="rId7"/>
    <p:sldId id="258"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4627"/>
  </p:normalViewPr>
  <p:slideViewPr>
    <p:cSldViewPr>
      <p:cViewPr varScale="1">
        <p:scale>
          <a:sx n="110" d="100"/>
          <a:sy n="110" d="100"/>
        </p:scale>
        <p:origin x="14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4FDBA-27FC-E44F-AA15-55042CCDDDD7}"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E4D46-35BE-944B-B27D-7CD793E165E7}" type="slidenum">
              <a:rPr lang="en-US" smtClean="0"/>
              <a:t>‹#›</a:t>
            </a:fld>
            <a:endParaRPr lang="en-US"/>
          </a:p>
        </p:txBody>
      </p:sp>
    </p:spTree>
    <p:extLst>
      <p:ext uri="{BB962C8B-B14F-4D97-AF65-F5344CB8AC3E}">
        <p14:creationId xmlns:p14="http://schemas.microsoft.com/office/powerpoint/2010/main" val="127920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4</a:t>
            </a:fld>
            <a:endParaRPr lang="en-US"/>
          </a:p>
        </p:txBody>
      </p:sp>
    </p:spTree>
    <p:extLst>
      <p:ext uri="{BB962C8B-B14F-4D97-AF65-F5344CB8AC3E}">
        <p14:creationId xmlns:p14="http://schemas.microsoft.com/office/powerpoint/2010/main" val="110895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A process is a running instance of launched, executable program(browser, office suite).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 process consist of</a:t>
            </a:r>
            <a:br>
              <a:rPr lang="en-US" sz="3100" dirty="0" smtClean="0">
                <a:solidFill>
                  <a:schemeClr val="accent6"/>
                </a:solidFill>
              </a:rPr>
            </a:br>
            <a:r>
              <a:rPr lang="en-US" sz="3100" dirty="0" smtClean="0">
                <a:solidFill>
                  <a:schemeClr val="accent6"/>
                </a:solidFill>
              </a:rPr>
              <a:t>an address space of allocated memory.</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Security properties, including ownership credentials and privileges.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One or more execution threads of program code.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 process state.</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371600" y="714544"/>
            <a:ext cx="7924800" cy="2308324"/>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Processes</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An</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A</a:t>
            </a:r>
            <a:br>
              <a:rPr lang="en-US" sz="3200" dirty="0" smtClean="0"/>
            </a:br>
            <a:r>
              <a:rPr lang="en-US" sz="2700" dirty="0" smtClean="0">
                <a:solidFill>
                  <a:schemeClr val="accent6"/>
                </a:solidFill>
              </a:rPr>
              <a:t>An existing (parent) process duplicates its own address space(fork) to create a new (child) process structure.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Every new process is assigned a unique process ID(PID) for tracking and security. The PID and the parent’s process ID(PPID) are elements of the new process environment</a:t>
            </a:r>
            <a:r>
              <a:rPr lang="en-US" sz="3200" dirty="0" smtClean="0">
                <a:solidFill>
                  <a:schemeClr val="accent6"/>
                </a:solidFill>
              </a:rPr>
              <a:t>.</a:t>
            </a:r>
            <a:br>
              <a:rPr lang="en-US" sz="3200" dirty="0" smtClean="0">
                <a:solidFill>
                  <a:schemeClr val="accent6"/>
                </a:solidFill>
              </a:rPr>
            </a:br>
            <a:r>
              <a:rPr lang="en-US" sz="3200" dirty="0">
                <a:solidFill>
                  <a:schemeClr val="accent6"/>
                </a:solidFill>
              </a:rPr>
              <a:t/>
            </a:r>
            <a:br>
              <a:rPr lang="en-US" sz="3200" dirty="0">
                <a:solidFill>
                  <a:schemeClr val="accent6"/>
                </a:solidFill>
              </a:rPr>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14" y="3886200"/>
            <a:ext cx="8229600" cy="2217992"/>
          </a:xfrm>
        </p:spPr>
      </p:pic>
    </p:spTree>
    <p:extLst>
      <p:ext uri="{BB962C8B-B14F-4D97-AF65-F5344CB8AC3E}">
        <p14:creationId xmlns:p14="http://schemas.microsoft.com/office/powerpoint/2010/main" val="125025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bg1"/>
                </a:solidFill>
              </a:rPr>
              <a:t>ps</a:t>
            </a:r>
            <a:r>
              <a:rPr lang="en-US" sz="2000" dirty="0">
                <a:solidFill>
                  <a:schemeClr val="accent6"/>
                </a:solidFill>
              </a:rPr>
              <a:t> shows only processes that have been started by the current user</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a:t>
            </a:r>
            <a:r>
              <a:rPr lang="en-US" sz="2000" dirty="0" smtClean="0">
                <a:solidFill>
                  <a:schemeClr val="bg1"/>
                </a:solidFill>
              </a:rPr>
              <a:t> aux </a:t>
            </a:r>
            <a:r>
              <a:rPr lang="en-US" sz="2000" dirty="0" smtClean="0">
                <a:solidFill>
                  <a:schemeClr val="accent6"/>
                </a:solidFill>
              </a:rPr>
              <a:t>=&gt; a more detailed info.</a:t>
            </a:r>
            <a:r>
              <a:rPr lang="en-US" sz="2000" dirty="0">
                <a:solidFill>
                  <a:schemeClr val="accent6"/>
                </a:solidFill>
              </a:rPr>
              <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pstree</a:t>
            </a:r>
            <a:r>
              <a:rPr lang="en-US" sz="2000" dirty="0" smtClean="0">
                <a:solidFill>
                  <a:schemeClr val="accent6"/>
                </a:solidFill>
              </a:rPr>
              <a:t> =&gt; display a tree of processes.</a:t>
            </a: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1600" dirty="0" smtClean="0">
                <a:solidFill>
                  <a:schemeClr val="accent6"/>
                </a:solidFill>
              </a:rPr>
              <a:t>Any process may create a child one. All processes are descendants of the first system process, which is </a:t>
            </a:r>
            <a:r>
              <a:rPr lang="en-US" sz="1600" dirty="0" err="1" smtClean="0">
                <a:solidFill>
                  <a:schemeClr val="accent6"/>
                </a:solidFill>
              </a:rPr>
              <a:t>systemd</a:t>
            </a:r>
            <a:r>
              <a:rPr lang="en-US" sz="1600" dirty="0" smtClean="0">
                <a:solidFill>
                  <a:schemeClr val="accent6"/>
                </a:solidFill>
              </a:rPr>
              <a:t>(1). Normally, a parent process sleeps while the child process run, setting a request(wait) to be signaled when the child completes.</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Find in the ‘</a:t>
            </a:r>
            <a:r>
              <a:rPr lang="en-US" sz="2200" dirty="0" err="1" smtClean="0">
                <a:solidFill>
                  <a:schemeClr val="bg2"/>
                </a:solidFill>
              </a:rPr>
              <a:t>ps</a:t>
            </a:r>
            <a:r>
              <a:rPr lang="en-US" sz="2200" dirty="0" smtClean="0">
                <a:solidFill>
                  <a:schemeClr val="accent6"/>
                </a:solidFill>
              </a:rPr>
              <a:t>’ man page does the STAT column value mean?</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393502"/>
            <a:ext cx="4638675" cy="2426397"/>
          </a:xfrm>
          <a:prstGeom prst="rect">
            <a:avLst/>
          </a:prstGeom>
        </p:spPr>
      </p:pic>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227915"/>
              </p:ext>
            </p:extLst>
          </p:nvPr>
        </p:nvGraphicFramePr>
        <p:xfrm>
          <a:off x="609600" y="-208280"/>
          <a:ext cx="7924800" cy="7403488"/>
        </p:xfrm>
        <a:graphic>
          <a:graphicData uri="http://schemas.openxmlformats.org/drawingml/2006/table">
            <a:tbl>
              <a:tblPr firstRow="1" bandRow="1">
                <a:tableStyleId>{5C22544A-7EE6-4342-B048-85BDC9FD1C3A}</a:tableStyleId>
              </a:tblPr>
              <a:tblGrid>
                <a:gridCol w="2641600"/>
                <a:gridCol w="2641600"/>
                <a:gridCol w="2641600"/>
              </a:tblGrid>
              <a:tr h="568551">
                <a:tc>
                  <a:txBody>
                    <a:bodyPr/>
                    <a:lstStyle/>
                    <a:p>
                      <a:r>
                        <a:rPr lang="en-US" dirty="0" smtClean="0"/>
                        <a:t>Name</a:t>
                      </a:r>
                      <a:endParaRPr lang="en-US" dirty="0"/>
                    </a:p>
                  </a:txBody>
                  <a:tcPr/>
                </a:tc>
                <a:tc>
                  <a:txBody>
                    <a:bodyPr/>
                    <a:lstStyle/>
                    <a:p>
                      <a:r>
                        <a:rPr lang="en-US" dirty="0" smtClean="0"/>
                        <a:t>Flag</a:t>
                      </a:r>
                      <a:endParaRPr lang="en-US" dirty="0"/>
                    </a:p>
                  </a:txBody>
                  <a:tcPr/>
                </a:tc>
                <a:tc>
                  <a:txBody>
                    <a:bodyPr/>
                    <a:lstStyle/>
                    <a:p>
                      <a:r>
                        <a:rPr lang="en-US" dirty="0" smtClean="0"/>
                        <a:t>Kernel-defined state name</a:t>
                      </a:r>
                      <a:r>
                        <a:rPr lang="en-US" baseline="0" dirty="0" smtClean="0"/>
                        <a:t> and </a:t>
                      </a:r>
                      <a:r>
                        <a:rPr lang="en-US" baseline="0" dirty="0" err="1" smtClean="0"/>
                        <a:t>descipriont</a:t>
                      </a:r>
                      <a:endParaRPr lang="en-US" dirty="0"/>
                    </a:p>
                  </a:txBody>
                  <a:tcPr/>
                </a:tc>
              </a:tr>
              <a:tr h="812216">
                <a:tc>
                  <a:txBody>
                    <a:bodyPr/>
                    <a:lstStyle/>
                    <a:p>
                      <a:r>
                        <a:rPr lang="en-US" dirty="0" smtClean="0"/>
                        <a:t>Running</a:t>
                      </a:r>
                      <a:endParaRPr lang="en-US" dirty="0"/>
                    </a:p>
                  </a:txBody>
                  <a:tcPr/>
                </a:tc>
                <a:tc>
                  <a:txBody>
                    <a:bodyPr/>
                    <a:lstStyle/>
                    <a:p>
                      <a:r>
                        <a:rPr lang="en-US" dirty="0" smtClean="0"/>
                        <a:t>R</a:t>
                      </a:r>
                      <a:endParaRPr lang="en-US" dirty="0"/>
                    </a:p>
                  </a:txBody>
                  <a:tcPr/>
                </a:tc>
                <a:tc>
                  <a:txBody>
                    <a:bodyPr/>
                    <a:lstStyle/>
                    <a:p>
                      <a:r>
                        <a:rPr lang="en-US" dirty="0" smtClean="0"/>
                        <a:t>The</a:t>
                      </a:r>
                      <a:r>
                        <a:rPr lang="en-US" baseline="0" dirty="0" smtClean="0"/>
                        <a:t> process is either executing on a CPU or waiting to run. </a:t>
                      </a:r>
                      <a:endParaRPr lang="en-US" dirty="0"/>
                    </a:p>
                  </a:txBody>
                  <a:tcPr/>
                </a:tc>
              </a:tr>
              <a:tr h="1299546">
                <a:tc>
                  <a:txBody>
                    <a:bodyPr/>
                    <a:lstStyle/>
                    <a:p>
                      <a:r>
                        <a:rPr lang="en-US" dirty="0" smtClean="0"/>
                        <a:t>Sleeping</a:t>
                      </a:r>
                      <a:endParaRPr lang="en-US" dirty="0"/>
                    </a:p>
                  </a:txBody>
                  <a:tcPr/>
                </a:tc>
                <a:tc>
                  <a:txBody>
                    <a:bodyPr/>
                    <a:lstStyle/>
                    <a:p>
                      <a:r>
                        <a:rPr lang="en-US" dirty="0" smtClean="0"/>
                        <a:t>S</a:t>
                      </a:r>
                      <a:endParaRPr lang="en-US" dirty="0"/>
                    </a:p>
                  </a:txBody>
                  <a:tcPr/>
                </a:tc>
                <a:tc>
                  <a:txBody>
                    <a:bodyPr/>
                    <a:lstStyle/>
                    <a:p>
                      <a:r>
                        <a:rPr lang="en-US" dirty="0" smtClean="0"/>
                        <a:t>Process is waiting for some condition,</a:t>
                      </a:r>
                      <a:r>
                        <a:rPr lang="en-US" baseline="0" dirty="0" smtClean="0"/>
                        <a:t> a hardware request, system resource access, or signal.</a:t>
                      </a:r>
                      <a:r>
                        <a:rPr lang="en-US" dirty="0" smtClean="0"/>
                        <a:t> </a:t>
                      </a:r>
                      <a:endParaRPr lang="en-US" dirty="0"/>
                    </a:p>
                  </a:txBody>
                  <a:tcPr/>
                </a:tc>
              </a:tr>
              <a:tr h="1299546">
                <a:tc>
                  <a:txBody>
                    <a:bodyPr/>
                    <a:lstStyle/>
                    <a:p>
                      <a:r>
                        <a:rPr lang="en-US" dirty="0" smtClean="0"/>
                        <a:t>Stopped</a:t>
                      </a:r>
                      <a:endParaRPr lang="en-US" dirty="0"/>
                    </a:p>
                  </a:txBody>
                  <a:tcPr/>
                </a:tc>
                <a:tc>
                  <a:txBody>
                    <a:bodyPr/>
                    <a:lstStyle/>
                    <a:p>
                      <a:r>
                        <a:rPr lang="en-US" dirty="0" smtClean="0"/>
                        <a:t>T</a:t>
                      </a:r>
                      <a:endParaRPr lang="en-US" dirty="0"/>
                    </a:p>
                  </a:txBody>
                  <a:tcPr/>
                </a:tc>
                <a:tc>
                  <a:txBody>
                    <a:bodyPr/>
                    <a:lstStyle/>
                    <a:p>
                      <a:r>
                        <a:rPr lang="en-US" dirty="0" smtClean="0"/>
                        <a:t>The process has</a:t>
                      </a:r>
                      <a:r>
                        <a:rPr lang="en-US" baseline="0" dirty="0" smtClean="0"/>
                        <a:t> been Stopped(suspended), usually by being signaled by a user or another process.</a:t>
                      </a:r>
                      <a:endParaRPr lang="en-US" dirty="0"/>
                    </a:p>
                  </a:txBody>
                  <a:tcPr/>
                </a:tc>
              </a:tr>
              <a:tr h="1543211">
                <a:tc>
                  <a:txBody>
                    <a:bodyPr/>
                    <a:lstStyle/>
                    <a:p>
                      <a:r>
                        <a:rPr lang="en-US" dirty="0" smtClean="0"/>
                        <a:t>Zombie</a:t>
                      </a:r>
                      <a:endParaRPr lang="en-US" dirty="0"/>
                    </a:p>
                  </a:txBody>
                  <a:tcPr/>
                </a:tc>
                <a:tc>
                  <a:txBody>
                    <a:bodyPr/>
                    <a:lstStyle/>
                    <a:p>
                      <a:r>
                        <a:rPr lang="en-US" dirty="0" smtClean="0"/>
                        <a:t>Z</a:t>
                      </a:r>
                      <a:r>
                        <a:rPr lang="en-US" baseline="0" dirty="0" smtClean="0"/>
                        <a:t>  | X </a:t>
                      </a:r>
                      <a:endParaRPr lang="en-US" dirty="0"/>
                    </a:p>
                  </a:txBody>
                  <a:tcPr/>
                </a:tc>
                <a:tc>
                  <a:txBody>
                    <a:bodyPr/>
                    <a:lstStyle/>
                    <a:p>
                      <a:r>
                        <a:rPr lang="en-US" dirty="0" smtClean="0"/>
                        <a:t>Z</a:t>
                      </a:r>
                      <a:r>
                        <a:rPr lang="en-US" baseline="0" dirty="0" smtClean="0"/>
                        <a:t> =&gt; EXIT_ZOMBIE: a child process signals its parent as it exits. All resources except for the process identity(PID) are released.</a:t>
                      </a:r>
                      <a:endParaRPr lang="en-US" dirty="0"/>
                    </a:p>
                  </a:txBody>
                  <a:tcPr/>
                </a:tc>
              </a:tr>
              <a:tr h="1543211">
                <a:tc>
                  <a:txBody>
                    <a:bodyPr/>
                    <a:lstStyle/>
                    <a:p>
                      <a:endParaRPr lang="en-US" dirty="0"/>
                    </a:p>
                  </a:txBody>
                  <a:tcPr/>
                </a:tc>
                <a:tc>
                  <a:txBody>
                    <a:bodyPr/>
                    <a:lstStyle/>
                    <a:p>
                      <a:endParaRPr lang="en-US" dirty="0"/>
                    </a:p>
                  </a:txBody>
                  <a:tcPr/>
                </a:tc>
                <a:tc>
                  <a:txBody>
                    <a:bodyPr/>
                    <a:lstStyle/>
                    <a:p>
                      <a:r>
                        <a:rPr lang="en-US" dirty="0" smtClean="0"/>
                        <a:t>X =&gt; EXIT_DEAD;</a:t>
                      </a:r>
                      <a:r>
                        <a:rPr lang="en-US" baseline="0" dirty="0" smtClean="0"/>
                        <a:t>  when the </a:t>
                      </a:r>
                      <a:r>
                        <a:rPr lang="en-US" baseline="0" dirty="0" err="1" smtClean="0"/>
                        <a:t>parcent</a:t>
                      </a:r>
                      <a:r>
                        <a:rPr lang="en-US" baseline="0" dirty="0" smtClean="0"/>
                        <a:t> cleans up the </a:t>
                      </a:r>
                      <a:r>
                        <a:rPr lang="en-US" baseline="0" dirty="0" err="1" smtClean="0"/>
                        <a:t>remainig</a:t>
                      </a:r>
                      <a:r>
                        <a:rPr lang="en-US" baseline="0" dirty="0" smtClean="0"/>
                        <a:t> child process structure, the process is now released completely.</a:t>
                      </a:r>
                      <a:endParaRPr lang="en-US" dirty="0"/>
                    </a:p>
                  </a:txBody>
                  <a:tcPr/>
                </a:tc>
              </a:tr>
            </a:tbl>
          </a:graphicData>
        </a:graphic>
      </p:graphicFrame>
    </p:spTree>
    <p:extLst>
      <p:ext uri="{BB962C8B-B14F-4D97-AF65-F5344CB8AC3E}">
        <p14:creationId xmlns:p14="http://schemas.microsoft.com/office/powerpoint/2010/main" val="117026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foreground and background =&gt;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t>
            </a:r>
            <a:r>
              <a:rPr lang="en-US" dirty="0" smtClean="0">
                <a:solidFill>
                  <a:schemeClr val="bg2"/>
                </a:solidFill>
              </a:rPr>
              <a:t>&amp;’</a:t>
            </a:r>
            <a:r>
              <a:rPr lang="en-US" dirty="0" smtClean="0">
                <a:solidFill>
                  <a:schemeClr val="accent6"/>
                </a:solidFill>
              </a:rPr>
              <a:t>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3028"/>
            <a:ext cx="7440976" cy="27956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‘kill’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accent6"/>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‘load average’ metric means.</a:t>
            </a:r>
            <a:br>
              <a:rPr lang="en-US" sz="1800" dirty="0">
                <a:solidFill>
                  <a:schemeClr val="accent6"/>
                </a:solidFill>
              </a:rPr>
            </a:br>
            <a:r>
              <a:rPr lang="en-US" sz="1800" dirty="0">
                <a:solidFill>
                  <a:schemeClr val="accent6"/>
                </a:solidFill>
              </a:rPr>
              <a:t>2. Grep for ‘model name’ in ‘/proc/</a:t>
            </a:r>
            <a:r>
              <a:rPr lang="en-US" sz="1800" dirty="0" err="1">
                <a:solidFill>
                  <a:schemeClr val="accent6"/>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a:t>
            </a:r>
            <a:r>
              <a:rPr lang="en-US" sz="1800" smtClean="0">
                <a:solidFill>
                  <a:schemeClr val="accent6"/>
                </a:solidFill>
              </a:rPr>
              <a:t>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TotalTime>
  <Words>318</Words>
  <Application>Microsoft Macintosh PowerPoint</Application>
  <PresentationFormat>On-screen Show (4:3)</PresentationFormat>
  <Paragraphs>57</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                       A process is a running instance of launched, executable program(browser, office suite).   A process consist of an address space of allocated memory.  Security properties, including ownership credentials and privileges.  One or more execution threads of program code.  A process state.          Exercises:  1. Create a file in your home directory. 2. List it’s permissions.  4. Do you think it’s safe to let the root user to log in inside a server from remote ( SSH ) ?   </vt:lpstr>
      <vt:lpstr>An        A An existing (parent) process duplicates its own address space(fork) to create a new (child) process structure.   Every new process is assigned a unique process ID(PID) for tracking and security. The PID and the parent’s process ID(PPID) are elements of the new process environment.  </vt:lpstr>
      <vt:lpstr>              Listing your processes:  ps –ef =&gt; if used without any arguments, ps shows only processes that have been started by the current user. ps aux =&gt; a more detailed info. top =&gt; gives an overview of the most active processes. pstree =&gt; display a tree of processes. Exercises: 1. List all your processes 2. Sort them by memory usage.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560</cp:revision>
  <dcterms:created xsi:type="dcterms:W3CDTF">2015-03-24T20:13:30Z</dcterms:created>
  <dcterms:modified xsi:type="dcterms:W3CDTF">2017-04-05T11:44:40Z</dcterms:modified>
</cp:coreProperties>
</file>