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4" r:id="rId2"/>
    <p:sldId id="285" r:id="rId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2239" autoAdjust="0"/>
  </p:normalViewPr>
  <p:slideViewPr>
    <p:cSldViewPr>
      <p:cViewPr>
        <p:scale>
          <a:sx n="100" d="100"/>
          <a:sy n="100" d="100"/>
        </p:scale>
        <p:origin x="163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523220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t>T</a:t>
            </a:r>
            <a:r>
              <a:rPr lang="en-US" sz="2000" dirty="0" err="1" smtClean="0">
                <a:solidFill>
                  <a:schemeClr val="accent6"/>
                </a:solidFill>
              </a:rPr>
              <a:t>The</a:t>
            </a:r>
            <a:r>
              <a:rPr lang="en-US" sz="2000" dirty="0" smtClean="0">
                <a:solidFill>
                  <a:schemeClr val="accent6"/>
                </a:solidFill>
              </a:rPr>
              <a:t> Linux kernel includes a powerful network filtering subsystem, </a:t>
            </a:r>
            <a:r>
              <a:rPr lang="en-US" sz="2000" dirty="0" err="1" smtClean="0">
                <a:solidFill>
                  <a:schemeClr val="bg1"/>
                </a:solidFill>
              </a:rPr>
              <a:t>netfilter</a:t>
            </a:r>
            <a:r>
              <a:rPr lang="en-US" sz="2000" dirty="0" smtClean="0">
                <a:solidFill>
                  <a:schemeClr val="accent6"/>
                </a:solidFill>
              </a:rPr>
              <a:t>. Any packet can be inspected, modified, dropped or rejected. An old way of doing that was with </a:t>
            </a:r>
            <a:r>
              <a:rPr lang="en-US" sz="2000" dirty="0" err="1" smtClean="0">
                <a:solidFill>
                  <a:schemeClr val="bg1"/>
                </a:solidFill>
              </a:rPr>
              <a:t>iptables</a:t>
            </a:r>
            <a:r>
              <a:rPr lang="en-US" sz="2000" dirty="0" smtClean="0">
                <a:solidFill>
                  <a:schemeClr val="accent6"/>
                </a:solidFill>
              </a:rPr>
              <a:t>, interacting with </a:t>
            </a:r>
            <a:r>
              <a:rPr lang="en-US" sz="2000" dirty="0" err="1" smtClean="0">
                <a:solidFill>
                  <a:schemeClr val="accent6"/>
                </a:solidFill>
              </a:rPr>
              <a:t>netfilter</a:t>
            </a:r>
            <a:r>
              <a:rPr lang="en-US" sz="2000" dirty="0" smtClean="0">
                <a:solidFill>
                  <a:schemeClr val="accent6"/>
                </a:solidFill>
              </a:rPr>
              <a:t>.</a:t>
            </a:r>
          </a:p>
          <a:p>
            <a:endParaRPr lang="en-US" sz="2000" dirty="0">
              <a:solidFill>
                <a:schemeClr val="accent6"/>
              </a:solidFill>
            </a:endParaRPr>
          </a:p>
          <a:p>
            <a:r>
              <a:rPr lang="en-US" sz="2000" dirty="0" err="1" smtClean="0">
                <a:solidFill>
                  <a:schemeClr val="accent6"/>
                </a:solidFill>
              </a:rPr>
              <a:t>Iptables</a:t>
            </a:r>
            <a:r>
              <a:rPr lang="en-US" sz="2000" dirty="0" smtClean="0">
                <a:solidFill>
                  <a:schemeClr val="accent6"/>
                </a:solidFill>
              </a:rPr>
              <a:t> supported just ipv4 addresses and was challenging to manager, with RHEL7 the new way is called ‘</a:t>
            </a:r>
            <a:r>
              <a:rPr lang="en-US" sz="2000" dirty="0" err="1" smtClean="0">
                <a:solidFill>
                  <a:schemeClr val="bg1"/>
                </a:solidFill>
              </a:rPr>
              <a:t>firewalld</a:t>
            </a:r>
            <a:r>
              <a:rPr lang="en-US" sz="2000" dirty="0" smtClean="0">
                <a:solidFill>
                  <a:schemeClr val="accent6"/>
                </a:solidFill>
              </a:rPr>
              <a:t>’.</a:t>
            </a:r>
          </a:p>
          <a:p>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bg1"/>
                </a:solidFill>
              </a:rPr>
              <a:t>Firewalld</a:t>
            </a:r>
            <a:r>
              <a:rPr lang="en-US" sz="2000" dirty="0" smtClean="0">
                <a:solidFill>
                  <a:schemeClr val="accent6"/>
                </a:solidFill>
              </a:rPr>
              <a:t> simplifies firewall management by classifying all network traffic into </a:t>
            </a:r>
            <a:r>
              <a:rPr lang="en-US" sz="2000" dirty="0" smtClean="0">
                <a:solidFill>
                  <a:schemeClr val="bg1"/>
                </a:solidFill>
              </a:rPr>
              <a:t>zones</a:t>
            </a:r>
            <a:r>
              <a:rPr lang="en-US" sz="2000" dirty="0" smtClean="0">
                <a:solidFill>
                  <a:schemeClr val="accent6"/>
                </a:solidFill>
              </a:rPr>
              <a:t>. Based on criteria such as the source IP address of a packet or the incoming network interface, traffic is then diverted into the firewall rules for the appropriate zone. Each zone can have its own list of ports and services to be opened or closed.</a:t>
            </a:r>
            <a:endParaRPr lang="en-US" sz="2000" dirty="0">
              <a:solidFill>
                <a:schemeClr val="accent6"/>
              </a:solidFill>
            </a:endParaRPr>
          </a:p>
          <a:p>
            <a:endParaRPr lang="en-US" sz="2000" dirty="0"/>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430887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solidFill>
                  <a:schemeClr val="bg1"/>
                </a:solidFill>
              </a:rPr>
              <a:t>Firewalld</a:t>
            </a:r>
            <a:r>
              <a:rPr lang="en-US" sz="2000" dirty="0" smtClean="0">
                <a:solidFill>
                  <a:schemeClr val="accent6"/>
                </a:solidFill>
              </a:rPr>
              <a:t> is installed from the </a:t>
            </a:r>
            <a:r>
              <a:rPr lang="en-US" sz="2000" dirty="0" err="1" smtClean="0">
                <a:solidFill>
                  <a:schemeClr val="bg1"/>
                </a:solidFill>
              </a:rPr>
              <a:t>firewalld</a:t>
            </a:r>
            <a:r>
              <a:rPr lang="en-US" sz="2000" dirty="0" smtClean="0">
                <a:solidFill>
                  <a:schemeClr val="accent6"/>
                </a:solidFill>
              </a:rPr>
              <a:t> package, it is not part of the minimal install. </a:t>
            </a:r>
          </a:p>
          <a:p>
            <a:endParaRPr lang="en-US" sz="2000" dirty="0">
              <a:solidFill>
                <a:schemeClr val="accent6"/>
              </a:solidFill>
            </a:endParaRPr>
          </a:p>
          <a:p>
            <a:r>
              <a:rPr lang="en-US" sz="2000" dirty="0" smtClean="0">
                <a:solidFill>
                  <a:schemeClr val="accent6"/>
                </a:solidFill>
              </a:rPr>
              <a:t>Every packet that comes into the system will first be checked for its source address. If that source address is tied to a specific zone, the rules for that zone will be parsed, if the source address is not tied to a zone, the zone for the incoming network interface will be used.</a:t>
            </a:r>
          </a:p>
          <a:p>
            <a:endParaRPr lang="en-US" sz="2000" dirty="0">
              <a:solidFill>
                <a:schemeClr val="accent6"/>
              </a:solidFill>
            </a:endParaRPr>
          </a:p>
          <a:p>
            <a:r>
              <a:rPr lang="en-US" sz="2000" dirty="0" smtClean="0">
                <a:solidFill>
                  <a:schemeClr val="accent6"/>
                </a:solidFill>
              </a:rPr>
              <a:t>If the network interface is not associated with a zone for some reason, the </a:t>
            </a:r>
            <a:r>
              <a:rPr lang="en-US" sz="2000" dirty="0" smtClean="0">
                <a:solidFill>
                  <a:schemeClr val="bg1"/>
                </a:solidFill>
              </a:rPr>
              <a:t>default</a:t>
            </a:r>
            <a:r>
              <a:rPr lang="en-US" sz="2000" dirty="0" smtClean="0">
                <a:solidFill>
                  <a:schemeClr val="accent6"/>
                </a:solidFill>
              </a:rPr>
              <a:t> zone will be used. The public zone is used by default, but this can be changed by a </a:t>
            </a:r>
            <a:r>
              <a:rPr lang="en-US" sz="2000" smtClean="0">
                <a:solidFill>
                  <a:schemeClr val="accent6"/>
                </a:solidFill>
              </a:rPr>
              <a:t>system administrator.</a:t>
            </a:r>
            <a:endParaRPr lang="en-US" sz="2000" dirty="0">
              <a:solidFill>
                <a:schemeClr val="accent6"/>
              </a:solidFill>
            </a:endParaRPr>
          </a:p>
        </p:txBody>
      </p:sp>
    </p:spTree>
    <p:extLst>
      <p:ext uri="{BB962C8B-B14F-4D97-AF65-F5344CB8AC3E}">
        <p14:creationId xmlns:p14="http://schemas.microsoft.com/office/powerpoint/2010/main" val="177444434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TotalTime>
  <Words>235</Words>
  <Application>Microsoft Macintosh PowerPoint</Application>
  <PresentationFormat>On-screen Show (4:3)</PresentationFormat>
  <Paragraphs>19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885</cp:revision>
  <dcterms:created xsi:type="dcterms:W3CDTF">2015-03-24T20:13:30Z</dcterms:created>
  <dcterms:modified xsi:type="dcterms:W3CDTF">2017-04-25T09:05:08Z</dcterms:modified>
</cp:coreProperties>
</file>