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5" r:id="rId2"/>
    <p:sldId id="294" r:id="rId3"/>
    <p:sldId id="295" r:id="rId4"/>
    <p:sldId id="296" r:id="rId5"/>
    <p:sldId id="297" r:id="rId6"/>
    <p:sldId id="298" r:id="rId7"/>
    <p:sldId id="299" r:id="rId8"/>
    <p:sldId id="300" r:id="rId9"/>
    <p:sldId id="301" r:id="rId10"/>
    <p:sldId id="302" r:id="rId11"/>
    <p:sldId id="303" r:id="rId12"/>
    <p:sldId id="304" r:id="rId13"/>
    <p:sldId id="305" r:id="rId14"/>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1" autoAdjust="0"/>
    <p:restoredTop sz="92164" autoAdjust="0"/>
  </p:normalViewPr>
  <p:slideViewPr>
    <p:cSldViewPr>
      <p:cViewPr>
        <p:scale>
          <a:sx n="144" d="100"/>
          <a:sy n="144" d="100"/>
        </p:scale>
        <p:origin x="144" y="-10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6/7/17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3</a:t>
            </a:fld>
            <a:endParaRPr lang="en-US"/>
          </a:p>
        </p:txBody>
      </p:sp>
    </p:spTree>
    <p:extLst>
      <p:ext uri="{BB962C8B-B14F-4D97-AF65-F5344CB8AC3E}">
        <p14:creationId xmlns:p14="http://schemas.microsoft.com/office/powerpoint/2010/main" val="509974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6</a:t>
            </a:fld>
            <a:endParaRPr lang="en-US"/>
          </a:p>
        </p:txBody>
      </p:sp>
    </p:spTree>
    <p:extLst>
      <p:ext uri="{BB962C8B-B14F-4D97-AF65-F5344CB8AC3E}">
        <p14:creationId xmlns:p14="http://schemas.microsoft.com/office/powerpoint/2010/main" val="1283659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7</a:t>
            </a:fld>
            <a:endParaRPr lang="en-US"/>
          </a:p>
        </p:txBody>
      </p:sp>
    </p:spTree>
    <p:extLst>
      <p:ext uri="{BB962C8B-B14F-4D97-AF65-F5344CB8AC3E}">
        <p14:creationId xmlns:p14="http://schemas.microsoft.com/office/powerpoint/2010/main" val="163343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11</a:t>
            </a:fld>
            <a:endParaRPr lang="en-US"/>
          </a:p>
        </p:txBody>
      </p:sp>
    </p:spTree>
    <p:extLst>
      <p:ext uri="{BB962C8B-B14F-4D97-AF65-F5344CB8AC3E}">
        <p14:creationId xmlns:p14="http://schemas.microsoft.com/office/powerpoint/2010/main" val="49449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7.06.17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7.06.17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7.06.17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7.06.17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7.06.17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7.06.17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7.06.17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7.06.17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000" dirty="0" smtClean="0">
                <a:solidFill>
                  <a:schemeClr val="accent6"/>
                </a:solidFill>
              </a:rPr>
              <a:t>A Bash shell script is simply an executable file composed of a list of commands.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Bash shell scripts are a good choice for tasks which can be accomplished mainly by calling other command-line utilities. </a:t>
            </a:r>
            <a:br>
              <a:rPr lang="en-US" sz="2000" dirty="0" smtClean="0">
                <a:solidFill>
                  <a:schemeClr val="accent6"/>
                </a:solidFill>
              </a:rPr>
            </a:br>
            <a:r>
              <a:rPr lang="en-US" sz="2000" dirty="0" smtClean="0">
                <a:solidFill>
                  <a:schemeClr val="accent6"/>
                </a:solidFill>
              </a:rPr>
              <a:t>If the </a:t>
            </a:r>
            <a:r>
              <a:rPr lang="en-US" sz="2000" dirty="0">
                <a:solidFill>
                  <a:schemeClr val="accent6"/>
                </a:solidFill>
              </a:rPr>
              <a:t>task involves heavy data processing and manipulation, other languages such as Perl/Python will be better </a:t>
            </a:r>
            <a:br>
              <a:rPr lang="en-US" sz="2000" dirty="0">
                <a:solidFill>
                  <a:schemeClr val="accent6"/>
                </a:solidFill>
              </a:rPr>
            </a:br>
            <a:r>
              <a:rPr lang="en-US" sz="2000" dirty="0" smtClean="0">
                <a:solidFill>
                  <a:schemeClr val="accent6"/>
                </a:solidFill>
              </a:rPr>
              <a:t>The first line of a Bash shell script begins with ‘</a:t>
            </a:r>
            <a:r>
              <a:rPr lang="en-US" sz="2000" dirty="0" smtClean="0">
                <a:solidFill>
                  <a:schemeClr val="bg1"/>
                </a:solidFill>
              </a:rPr>
              <a:t>#!</a:t>
            </a:r>
            <a:r>
              <a:rPr lang="en-US" sz="2000" dirty="0" smtClean="0">
                <a:solidFill>
                  <a:schemeClr val="accent6"/>
                </a:solidFill>
              </a:rPr>
              <a:t>’ (</a:t>
            </a:r>
            <a:r>
              <a:rPr lang="en-US" sz="2000" dirty="0" err="1" smtClean="0">
                <a:solidFill>
                  <a:schemeClr val="accent6"/>
                </a:solidFill>
              </a:rPr>
              <a:t>sha</a:t>
            </a:r>
            <a:r>
              <a:rPr lang="en-US" sz="2000" dirty="0" smtClean="0">
                <a:solidFill>
                  <a:schemeClr val="accent6"/>
                </a:solidFill>
              </a:rPr>
              <a:t>-bang). It indicates that the file is an executable shell script and the command interpreter.</a:t>
            </a:r>
            <a:br>
              <a:rPr lang="en-US" sz="20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t>
            </a:r>
            <a:endParaRPr lang="en-US" sz="1600"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3505200"/>
            <a:ext cx="5156200" cy="2961817"/>
          </a:xfrm>
          <a:prstGeom prst="rect">
            <a:avLst/>
          </a:prstGeom>
        </p:spPr>
      </p:pic>
    </p:spTree>
    <p:extLst>
      <p:ext uri="{BB962C8B-B14F-4D97-AF65-F5344CB8AC3E}">
        <p14:creationId xmlns:p14="http://schemas.microsoft.com/office/powerpoint/2010/main" val="171559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accent6"/>
                </a:solidFill>
              </a:rPr>
              <a:t/>
            </a:r>
            <a:br>
              <a:rPr lang="en-US" sz="2400" dirty="0">
                <a:solidFill>
                  <a:schemeClr val="accent6"/>
                </a:solidFill>
              </a:rPr>
            </a:br>
            <a:r>
              <a:rPr lang="en-US" sz="2000" dirty="0" smtClean="0">
                <a:solidFill>
                  <a:schemeClr val="accent6"/>
                </a:solidFill>
              </a:rPr>
              <a:t>Every command returns an exit status, commonly referred to as return status/exit code. A successful command exits with an exit status of  0.</a:t>
            </a:r>
            <a:br>
              <a:rPr lang="en-US" sz="2000" dirty="0" smtClean="0">
                <a:solidFill>
                  <a:schemeClr val="accent6"/>
                </a:solidFill>
              </a:rPr>
            </a:br>
            <a:r>
              <a:rPr lang="en-US" sz="2000" dirty="0" smtClean="0">
                <a:solidFill>
                  <a:schemeClr val="accent6"/>
                </a:solidFill>
              </a:rPr>
              <a:t>Upon completion, a command’s exit status is passed to the parent process and stored in the ? Variable. Therefore, the exit status of an executed command can be retrieved by displaying the value of $?</a:t>
            </a:r>
            <a:br>
              <a:rPr lang="en-US" sz="2000" dirty="0" smtClean="0">
                <a:solidFill>
                  <a:schemeClr val="accent6"/>
                </a:solidFill>
              </a:rPr>
            </a:br>
            <a:r>
              <a:rPr lang="en-US" sz="2000" dirty="0">
                <a:solidFill>
                  <a:schemeClr val="bg2"/>
                </a:solidFill>
              </a:rPr>
              <a:t/>
            </a:r>
            <a:br>
              <a:rPr lang="en-US" sz="2000" dirty="0">
                <a:solidFill>
                  <a:schemeClr val="bg2"/>
                </a:solidFill>
              </a:rPr>
            </a:br>
            <a:r>
              <a:rPr lang="en-US" sz="1600" dirty="0" smtClean="0">
                <a:solidFill>
                  <a:schemeClr val="bg2"/>
                </a:solidFill>
              </a:rPr>
              <a:t/>
            </a:r>
            <a:br>
              <a:rPr lang="en-US" sz="1600" dirty="0" smtClean="0">
                <a:solidFill>
                  <a:schemeClr val="bg2"/>
                </a:solidFill>
              </a:rPr>
            </a:br>
            <a:r>
              <a:rPr lang="en-US" sz="1600" dirty="0" smtClean="0">
                <a:solidFill>
                  <a:schemeClr val="bg2"/>
                </a:solidFill>
              </a:rPr>
              <a:t> </a:t>
            </a:r>
            <a:r>
              <a:rPr lang="en-US" sz="1600" dirty="0" smtClean="0">
                <a:solidFill>
                  <a:srgbClr val="FF0000"/>
                </a:solidFill>
              </a:rPr>
              <a:t>Exercises:</a:t>
            </a:r>
            <a:br>
              <a:rPr lang="en-US" sz="1600" dirty="0" smtClean="0">
                <a:solidFill>
                  <a:srgbClr val="FF0000"/>
                </a:solidFill>
              </a:rPr>
            </a:br>
            <a:r>
              <a:rPr lang="en-US" sz="1600" dirty="0" smtClean="0">
                <a:solidFill>
                  <a:schemeClr val="bg1"/>
                </a:solidFill>
              </a:rPr>
              <a:t>1. ls /</a:t>
            </a:r>
            <a:r>
              <a:rPr lang="en-US" sz="1600" dirty="0" err="1" smtClean="0">
                <a:solidFill>
                  <a:schemeClr val="bg1"/>
                </a:solidFill>
              </a:rPr>
              <a:t>etc</a:t>
            </a:r>
            <a:r>
              <a:rPr lang="en-US" sz="1600" dirty="0" smtClean="0">
                <a:solidFill>
                  <a:schemeClr val="bg1"/>
                </a:solidFill>
              </a:rPr>
              <a:t>/hosts</a:t>
            </a:r>
            <a:br>
              <a:rPr lang="en-US" sz="1600" dirty="0" smtClean="0">
                <a:solidFill>
                  <a:schemeClr val="bg1"/>
                </a:solidFill>
              </a:rPr>
            </a:br>
            <a:r>
              <a:rPr lang="en-US" sz="1600" dirty="0" smtClean="0">
                <a:solidFill>
                  <a:schemeClr val="bg1"/>
                </a:solidFill>
              </a:rPr>
              <a:t>2. echo $?</a:t>
            </a:r>
            <a:br>
              <a:rPr lang="en-US" sz="1600" dirty="0" smtClean="0">
                <a:solidFill>
                  <a:schemeClr val="bg1"/>
                </a:solidFill>
              </a:rPr>
            </a:br>
            <a:r>
              <a:rPr lang="en-US" sz="1600" dirty="0" smtClean="0">
                <a:solidFill>
                  <a:schemeClr val="bg1"/>
                </a:solidFill>
              </a:rPr>
              <a:t>3. ls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nofile</a:t>
            </a:r>
            <a:r>
              <a:rPr lang="en-US" sz="1600" dirty="0" smtClean="0">
                <a:solidFill>
                  <a:schemeClr val="bg1"/>
                </a:solidFill>
              </a:rPr>
              <a:t/>
            </a:r>
            <a:br>
              <a:rPr lang="en-US" sz="1600" dirty="0" smtClean="0">
                <a:solidFill>
                  <a:schemeClr val="bg1"/>
                </a:solidFill>
              </a:rPr>
            </a:br>
            <a:r>
              <a:rPr lang="en-US" sz="1600" dirty="0" smtClean="0">
                <a:solidFill>
                  <a:schemeClr val="bg1"/>
                </a:solidFill>
              </a:rPr>
              <a:t>4. echo$?</a:t>
            </a:r>
            <a:br>
              <a:rPr lang="en-US" sz="1600" dirty="0" smtClean="0">
                <a:solidFill>
                  <a:schemeClr val="bg1"/>
                </a:solidFill>
              </a:rPr>
            </a:br>
            <a:r>
              <a:rPr lang="en-US" sz="1600" dirty="0">
                <a:solidFill>
                  <a:schemeClr val="bg1"/>
                </a:solidFill>
              </a:rPr>
              <a:t/>
            </a:r>
            <a:br>
              <a:rPr lang="en-US" sz="1600" dirty="0">
                <a:solidFill>
                  <a:schemeClr val="bg1"/>
                </a:solidFill>
              </a:rPr>
            </a:br>
            <a:r>
              <a:rPr lang="en-US" sz="2000" dirty="0" smtClean="0">
                <a:solidFill>
                  <a:schemeClr val="accent6"/>
                </a:solidFill>
              </a:rPr>
              <a:t>The</a:t>
            </a:r>
            <a:r>
              <a:rPr lang="en-US" sz="1600" dirty="0" smtClean="0">
                <a:solidFill>
                  <a:schemeClr val="accent6"/>
                </a:solidFill>
              </a:rPr>
              <a:t> ’</a:t>
            </a:r>
            <a:r>
              <a:rPr lang="en-US" sz="1600" dirty="0" smtClean="0">
                <a:solidFill>
                  <a:schemeClr val="bg1"/>
                </a:solidFill>
              </a:rPr>
              <a:t>exit</a:t>
            </a:r>
            <a:r>
              <a:rPr lang="en-US" sz="1600" dirty="0" smtClean="0">
                <a:solidFill>
                  <a:schemeClr val="accent6"/>
                </a:solidFill>
              </a:rPr>
              <a:t>’ </a:t>
            </a:r>
            <a:r>
              <a:rPr lang="en-US" sz="2000" dirty="0" smtClean="0">
                <a:solidFill>
                  <a:schemeClr val="accent6"/>
                </a:solidFill>
              </a:rPr>
              <a:t>command can be executed with an optional integer argument between 0 and 255. </a:t>
            </a:r>
            <a:r>
              <a:rPr lang="en-US" sz="1600" dirty="0" smtClean="0">
                <a:solidFill>
                  <a:schemeClr val="bg1"/>
                </a:solidFill>
              </a:rPr>
              <a:t/>
            </a:r>
            <a:br>
              <a:rPr lang="en-US" sz="1600" dirty="0" smtClean="0">
                <a:solidFill>
                  <a:schemeClr val="bg1"/>
                </a:solidFill>
              </a:rPr>
            </a:br>
            <a:r>
              <a:rPr lang="en-US" sz="1600" dirty="0" smtClean="0">
                <a:solidFill>
                  <a:srgbClr val="FF0000"/>
                </a:solidFill>
              </a:rPr>
              <a:t>Exercises:</a:t>
            </a:r>
            <a:r>
              <a:rPr lang="en-US" sz="1600" dirty="0" smtClean="0">
                <a:solidFill>
                  <a:schemeClr val="bg1"/>
                </a:solidFill>
              </a:rPr>
              <a:t/>
            </a:r>
            <a:br>
              <a:rPr lang="en-US" sz="1600" dirty="0" smtClean="0">
                <a:solidFill>
                  <a:schemeClr val="bg1"/>
                </a:solidFill>
              </a:rPr>
            </a:br>
            <a:r>
              <a:rPr lang="en-US" sz="1600" dirty="0" smtClean="0">
                <a:solidFill>
                  <a:schemeClr val="bg1"/>
                </a:solidFill>
              </a:rPr>
              <a:t>#!/bin/bash</a:t>
            </a:r>
            <a:br>
              <a:rPr lang="en-US" sz="1600" dirty="0" smtClean="0">
                <a:solidFill>
                  <a:schemeClr val="bg1"/>
                </a:solidFill>
              </a:rPr>
            </a:br>
            <a:r>
              <a:rPr lang="en-US" sz="1600" dirty="0" smtClean="0">
                <a:solidFill>
                  <a:schemeClr val="bg1"/>
                </a:solidFill>
              </a:rPr>
              <a:t>echo “Hello, World!”</a:t>
            </a:r>
            <a:br>
              <a:rPr lang="en-US" sz="1600" dirty="0" smtClean="0">
                <a:solidFill>
                  <a:schemeClr val="bg1"/>
                </a:solidFill>
              </a:rPr>
            </a:br>
            <a:r>
              <a:rPr lang="en-US" sz="1600" dirty="0" smtClean="0">
                <a:solidFill>
                  <a:schemeClr val="bg1"/>
                </a:solidFill>
              </a:rPr>
              <a:t>exit 0</a:t>
            </a:r>
            <a:r>
              <a:rPr lang="en-US" sz="2400" dirty="0" smtClean="0">
                <a:solidFill>
                  <a:schemeClr val="bg2"/>
                </a:solidFill>
              </a:rPr>
              <a:t/>
            </a:r>
            <a:br>
              <a:rPr lang="en-US" sz="2400" dirty="0" smtClean="0">
                <a:solidFill>
                  <a:schemeClr val="bg2"/>
                </a:solidFill>
              </a:rPr>
            </a:br>
            <a:endParaRPr lang="en-US" sz="2400" dirty="0">
              <a:solidFill>
                <a:schemeClr val="accent6"/>
              </a:solidFill>
            </a:endParaRPr>
          </a:p>
        </p:txBody>
      </p:sp>
    </p:spTree>
    <p:extLst>
      <p:ext uri="{BB962C8B-B14F-4D97-AF65-F5344CB8AC3E}">
        <p14:creationId xmlns:p14="http://schemas.microsoft.com/office/powerpoint/2010/main" val="17419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err="1" smtClean="0">
                <a:solidFill>
                  <a:schemeClr val="accent6"/>
                </a:solidFill>
              </a:rPr>
              <a:t>Integer</a:t>
            </a:r>
            <a:r>
              <a:rPr lang="en-US" dirty="0" smtClean="0">
                <a:solidFill>
                  <a:schemeClr val="accent6"/>
                </a:solidFill>
              </a:rPr>
              <a:t>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1078195"/>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r>
              <a:tr h="370840">
                <a:tc>
                  <a:txBody>
                    <a:bodyPr/>
                    <a:lstStyle/>
                    <a:p>
                      <a:r>
                        <a:rPr lang="en-US" dirty="0" smtClean="0"/>
                        <a:t>-</a:t>
                      </a:r>
                      <a:r>
                        <a:rPr lang="en-US" dirty="0" err="1" smtClean="0"/>
                        <a:t>eq</a:t>
                      </a:r>
                      <a:endParaRPr lang="en-US" dirty="0"/>
                    </a:p>
                  </a:txBody>
                  <a:tcPr/>
                </a:tc>
                <a:tc>
                  <a:txBody>
                    <a:bodyPr/>
                    <a:lstStyle/>
                    <a:p>
                      <a:r>
                        <a:rPr lang="en-US" dirty="0" smtClean="0"/>
                        <a:t>Is equal to</a:t>
                      </a:r>
                      <a:endParaRPr lang="en-US" dirty="0"/>
                    </a:p>
                  </a:txBody>
                  <a:tcPr/>
                </a:tc>
                <a:tc>
                  <a:txBody>
                    <a:bodyPr/>
                    <a:lstStyle/>
                    <a:p>
                      <a:r>
                        <a:rPr lang="en-US" dirty="0" smtClean="0"/>
                        <a:t>[ “$a” </a:t>
                      </a:r>
                      <a:r>
                        <a:rPr lang="mr-IN" dirty="0" smtClean="0"/>
                        <a:t>–</a:t>
                      </a:r>
                      <a:r>
                        <a:rPr lang="en-US" dirty="0" err="1" smtClean="0"/>
                        <a:t>eq</a:t>
                      </a:r>
                      <a:r>
                        <a:rPr lang="en-US" dirty="0" smtClean="0"/>
                        <a:t> “$b” ]</a:t>
                      </a:r>
                      <a:endParaRPr lang="en-US" dirty="0"/>
                    </a:p>
                  </a:txBody>
                  <a:tcPr/>
                </a:tc>
              </a:tr>
              <a:tr h="370840">
                <a:tc>
                  <a:txBody>
                    <a:bodyPr/>
                    <a:lstStyle/>
                    <a:p>
                      <a:r>
                        <a:rPr lang="en-US" dirty="0" smtClean="0"/>
                        <a:t>-ne</a:t>
                      </a:r>
                      <a:endParaRPr lang="en-US" dirty="0"/>
                    </a:p>
                  </a:txBody>
                  <a:tcPr/>
                </a:tc>
                <a:tc>
                  <a:txBody>
                    <a:bodyPr/>
                    <a:lstStyle/>
                    <a:p>
                      <a:r>
                        <a:rPr lang="en-US" dirty="0" smtClean="0"/>
                        <a:t>Is not equal</a:t>
                      </a:r>
                      <a:r>
                        <a:rPr lang="en-US" baseline="0" dirty="0" smtClean="0"/>
                        <a:t> to</a:t>
                      </a:r>
                      <a:endParaRPr lang="en-US" dirty="0"/>
                    </a:p>
                  </a:txBody>
                  <a:tcPr/>
                </a:tc>
                <a:tc>
                  <a:txBody>
                    <a:bodyPr/>
                    <a:lstStyle/>
                    <a:p>
                      <a:r>
                        <a:rPr lang="en-US" dirty="0" smtClean="0"/>
                        <a:t>[ “$a” </a:t>
                      </a:r>
                      <a:r>
                        <a:rPr lang="mr-IN" dirty="0" smtClean="0"/>
                        <a:t>–</a:t>
                      </a:r>
                      <a:r>
                        <a:rPr lang="en-US" dirty="0" smtClean="0"/>
                        <a:t>ne</a:t>
                      </a:r>
                      <a:r>
                        <a:rPr lang="en-US" baseline="0" dirty="0" smtClean="0"/>
                        <a:t> “$b” </a:t>
                      </a:r>
                      <a:r>
                        <a:rPr lang="en-US" dirty="0" smtClean="0"/>
                        <a:t>]</a:t>
                      </a:r>
                      <a:endParaRPr lang="en-US" dirty="0"/>
                    </a:p>
                  </a:txBody>
                  <a:tcPr/>
                </a:tc>
              </a:tr>
              <a:tr h="370840">
                <a:tc>
                  <a:txBody>
                    <a:bodyPr/>
                    <a:lstStyle/>
                    <a:p>
                      <a:r>
                        <a:rPr lang="en-US" dirty="0" smtClean="0"/>
                        <a:t>-</a:t>
                      </a:r>
                      <a:r>
                        <a:rPr lang="en-US" dirty="0" err="1" smtClean="0"/>
                        <a:t>gt</a:t>
                      </a:r>
                      <a:endParaRPr lang="en-US" dirty="0"/>
                    </a:p>
                  </a:txBody>
                  <a:tcPr/>
                </a:tc>
                <a:tc>
                  <a:txBody>
                    <a:bodyPr/>
                    <a:lstStyle/>
                    <a:p>
                      <a:r>
                        <a:rPr lang="en-US" dirty="0" smtClean="0"/>
                        <a:t>Is greater than</a:t>
                      </a:r>
                      <a:endParaRPr lang="en-US" dirty="0"/>
                    </a:p>
                  </a:txBody>
                  <a:tcPr/>
                </a:tc>
                <a:tc>
                  <a:txBody>
                    <a:bodyPr/>
                    <a:lstStyle/>
                    <a:p>
                      <a:r>
                        <a:rPr lang="en-US" dirty="0" smtClean="0"/>
                        <a:t>[ “$a”</a:t>
                      </a:r>
                      <a:r>
                        <a:rPr lang="en-US" baseline="0" dirty="0" smtClean="0"/>
                        <a:t> </a:t>
                      </a:r>
                      <a:r>
                        <a:rPr lang="mr-IN" baseline="0" dirty="0" smtClean="0"/>
                        <a:t>–</a:t>
                      </a:r>
                      <a:r>
                        <a:rPr lang="en-US" baseline="0" dirty="0" err="1" smtClean="0"/>
                        <a:t>gt</a:t>
                      </a:r>
                      <a:r>
                        <a:rPr lang="en-US" baseline="0" dirty="0" smtClean="0"/>
                        <a:t> “$b” </a:t>
                      </a:r>
                      <a:r>
                        <a:rPr lang="en-US" dirty="0" smtClean="0"/>
                        <a:t>]</a:t>
                      </a:r>
                      <a:endParaRPr lang="en-US" dirty="0"/>
                    </a:p>
                  </a:txBody>
                  <a:tcPr/>
                </a:tc>
              </a:tr>
              <a:tr h="370840">
                <a:tc>
                  <a:txBody>
                    <a:bodyPr/>
                    <a:lstStyle/>
                    <a:p>
                      <a:r>
                        <a:rPr lang="en-US" dirty="0" smtClean="0"/>
                        <a:t>-</a:t>
                      </a:r>
                      <a:r>
                        <a:rPr lang="en-US" dirty="0" err="1" smtClean="0"/>
                        <a:t>ge</a:t>
                      </a:r>
                      <a:endParaRPr lang="en-US" dirty="0"/>
                    </a:p>
                  </a:txBody>
                  <a:tcPr/>
                </a:tc>
                <a:tc>
                  <a:txBody>
                    <a:bodyPr/>
                    <a:lstStyle/>
                    <a:p>
                      <a:r>
                        <a:rPr lang="en-US" dirty="0" smtClean="0"/>
                        <a:t>Is greater than or equal</a:t>
                      </a:r>
                      <a:r>
                        <a:rPr lang="en-US" baseline="0" dirty="0" smtClean="0"/>
                        <a:t> to</a:t>
                      </a:r>
                      <a:endParaRPr lang="en-US" dirty="0"/>
                    </a:p>
                  </a:txBody>
                  <a:tcPr/>
                </a:tc>
                <a:tc>
                  <a:txBody>
                    <a:bodyPr/>
                    <a:lstStyle/>
                    <a:p>
                      <a:r>
                        <a:rPr lang="en-US" dirty="0" smtClean="0"/>
                        <a:t>[ “$a” </a:t>
                      </a:r>
                      <a:r>
                        <a:rPr lang="mr-IN" dirty="0" smtClean="0"/>
                        <a:t>–</a:t>
                      </a:r>
                      <a:r>
                        <a:rPr lang="en-US" dirty="0" err="1" smtClean="0"/>
                        <a:t>ge</a:t>
                      </a:r>
                      <a:r>
                        <a:rPr lang="en-US" dirty="0" smtClean="0"/>
                        <a:t> “$b” ]</a:t>
                      </a:r>
                      <a:endParaRPr lang="en-US" dirty="0"/>
                    </a:p>
                  </a:txBody>
                  <a:tcPr/>
                </a:tc>
              </a:tr>
              <a:tr h="370840">
                <a:tc>
                  <a:txBody>
                    <a:bodyPr/>
                    <a:lstStyle/>
                    <a:p>
                      <a:r>
                        <a:rPr lang="en-US" dirty="0" smtClean="0"/>
                        <a:t>-</a:t>
                      </a:r>
                      <a:r>
                        <a:rPr lang="en-US" dirty="0" err="1" smtClean="0"/>
                        <a:t>lt</a:t>
                      </a:r>
                      <a:endParaRPr lang="en-US" dirty="0"/>
                    </a:p>
                  </a:txBody>
                  <a:tcPr/>
                </a:tc>
                <a:tc>
                  <a:txBody>
                    <a:bodyPr/>
                    <a:lstStyle/>
                    <a:p>
                      <a:r>
                        <a:rPr lang="en-US" dirty="0" smtClean="0"/>
                        <a:t>Is less than</a:t>
                      </a:r>
                      <a:endParaRPr lang="en-US" dirty="0"/>
                    </a:p>
                  </a:txBody>
                  <a:tcPr/>
                </a:tc>
                <a:tc>
                  <a:txBody>
                    <a:bodyPr/>
                    <a:lstStyle/>
                    <a:p>
                      <a:r>
                        <a:rPr lang="en-US" dirty="0" smtClean="0"/>
                        <a:t>[ “$a” </a:t>
                      </a:r>
                      <a:r>
                        <a:rPr lang="mr-IN" dirty="0" smtClean="0"/>
                        <a:t>–</a:t>
                      </a:r>
                      <a:r>
                        <a:rPr lang="en-US" dirty="0" err="1" smtClean="0"/>
                        <a:t>lt</a:t>
                      </a:r>
                      <a:r>
                        <a:rPr lang="en-US" dirty="0" smtClean="0"/>
                        <a:t> “$b” ]</a:t>
                      </a:r>
                      <a:endParaRPr lang="en-US" dirty="0"/>
                    </a:p>
                  </a:txBody>
                  <a:tcPr/>
                </a:tc>
              </a:tr>
              <a:tr h="370840">
                <a:tc>
                  <a:txBody>
                    <a:bodyPr/>
                    <a:lstStyle/>
                    <a:p>
                      <a:r>
                        <a:rPr lang="en-US" dirty="0" smtClean="0"/>
                        <a:t>-le</a:t>
                      </a:r>
                      <a:endParaRPr lang="en-US" dirty="0"/>
                    </a:p>
                  </a:txBody>
                  <a:tcPr/>
                </a:tc>
                <a:tc>
                  <a:txBody>
                    <a:bodyPr/>
                    <a:lstStyle/>
                    <a:p>
                      <a:r>
                        <a:rPr lang="en-US" dirty="0" smtClean="0"/>
                        <a:t>Is</a:t>
                      </a:r>
                      <a:r>
                        <a:rPr lang="en-US" baseline="0" dirty="0" smtClean="0"/>
                        <a:t> less than or </a:t>
                      </a:r>
                      <a:r>
                        <a:rPr lang="en-US" baseline="0" dirty="0" err="1" smtClean="0"/>
                        <a:t>erqual</a:t>
                      </a:r>
                      <a:r>
                        <a:rPr lang="en-US" baseline="0" dirty="0" smtClean="0"/>
                        <a:t> to</a:t>
                      </a:r>
                      <a:endParaRPr lang="en-US" dirty="0"/>
                    </a:p>
                  </a:txBody>
                  <a:tcPr/>
                </a:tc>
                <a:tc>
                  <a:txBody>
                    <a:bodyPr/>
                    <a:lstStyle/>
                    <a:p>
                      <a:r>
                        <a:rPr lang="en-US" dirty="0" smtClean="0"/>
                        <a:t>[ “$a” </a:t>
                      </a:r>
                      <a:r>
                        <a:rPr lang="mr-IN" dirty="0" smtClean="0"/>
                        <a:t>–</a:t>
                      </a:r>
                      <a:r>
                        <a:rPr lang="en-US" dirty="0" smtClean="0"/>
                        <a:t>le “$b” ]</a:t>
                      </a:r>
                      <a:endParaRPr lang="en-US" dirty="0"/>
                    </a:p>
                  </a:txBody>
                  <a:tcPr/>
                </a:tc>
              </a:tr>
            </a:tbl>
          </a:graphicData>
        </a:graphic>
      </p:graphicFrame>
    </p:spTree>
    <p:extLst>
      <p:ext uri="{BB962C8B-B14F-4D97-AF65-F5344CB8AC3E}">
        <p14:creationId xmlns:p14="http://schemas.microsoft.com/office/powerpoint/2010/main" val="58726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err="1" smtClean="0">
                <a:solidFill>
                  <a:schemeClr val="accent6"/>
                </a:solidFill>
              </a:rPr>
              <a:t>String</a:t>
            </a:r>
            <a:r>
              <a:rPr lang="en-US" dirty="0" smtClean="0">
                <a:solidFill>
                  <a:schemeClr val="accent6"/>
                </a:solidFill>
              </a:rPr>
              <a:t>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4025530"/>
              </p:ext>
            </p:extLst>
          </p:nvPr>
        </p:nvGraphicFramePr>
        <p:xfrm>
          <a:off x="457200" y="1417636"/>
          <a:ext cx="8229600" cy="1665924"/>
        </p:xfrm>
        <a:graphic>
          <a:graphicData uri="http://schemas.openxmlformats.org/drawingml/2006/table">
            <a:tbl>
              <a:tblPr firstRow="1" bandRow="1">
                <a:tableStyleId>{5C22544A-7EE6-4342-B048-85BDC9FD1C3A}</a:tableStyleId>
              </a:tblPr>
              <a:tblGrid>
                <a:gridCol w="2743200"/>
                <a:gridCol w="2743200"/>
                <a:gridCol w="2743200"/>
              </a:tblGrid>
              <a:tr h="416481">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r>
              <a:tr h="416481">
                <a:tc>
                  <a:txBody>
                    <a:bodyPr/>
                    <a:lstStyle/>
                    <a:p>
                      <a:r>
                        <a:rPr lang="en-US" dirty="0" smtClean="0"/>
                        <a:t>=</a:t>
                      </a:r>
                      <a:endParaRPr lang="en-US" dirty="0"/>
                    </a:p>
                  </a:txBody>
                  <a:tcPr/>
                </a:tc>
                <a:tc>
                  <a:txBody>
                    <a:bodyPr/>
                    <a:lstStyle/>
                    <a:p>
                      <a:r>
                        <a:rPr lang="en-US" dirty="0" smtClean="0"/>
                        <a:t>Is equal to</a:t>
                      </a:r>
                      <a:endParaRPr lang="en-US" dirty="0"/>
                    </a:p>
                  </a:txBody>
                  <a:tcPr/>
                </a:tc>
                <a:tc>
                  <a:txBody>
                    <a:bodyPr/>
                    <a:lstStyle/>
                    <a:p>
                      <a:r>
                        <a:rPr lang="en-US" dirty="0" smtClean="0"/>
                        <a:t>[ “$a” = “$b” ]</a:t>
                      </a:r>
                      <a:endParaRPr lang="en-US" dirty="0"/>
                    </a:p>
                  </a:txBody>
                  <a:tcPr/>
                </a:tc>
              </a:tr>
              <a:tr h="416481">
                <a:tc>
                  <a:txBody>
                    <a:bodyPr/>
                    <a:lstStyle/>
                    <a:p>
                      <a:r>
                        <a:rPr lang="en-US" dirty="0" smtClean="0"/>
                        <a:t>==</a:t>
                      </a:r>
                      <a:endParaRPr lang="en-US" dirty="0"/>
                    </a:p>
                  </a:txBody>
                  <a:tcPr/>
                </a:tc>
                <a:tc>
                  <a:txBody>
                    <a:bodyPr/>
                    <a:lstStyle/>
                    <a:p>
                      <a:r>
                        <a:rPr lang="en-US" dirty="0" smtClean="0"/>
                        <a:t>Is equal to</a:t>
                      </a:r>
                      <a:endParaRPr lang="en-US" dirty="0"/>
                    </a:p>
                  </a:txBody>
                  <a:tcPr/>
                </a:tc>
                <a:tc>
                  <a:txBody>
                    <a:bodyPr/>
                    <a:lstStyle/>
                    <a:p>
                      <a:r>
                        <a:rPr lang="en-US" dirty="0" smtClean="0"/>
                        <a:t>[ “$a” ==</a:t>
                      </a:r>
                      <a:r>
                        <a:rPr lang="en-US" baseline="0" dirty="0" smtClean="0"/>
                        <a:t> “$b” </a:t>
                      </a:r>
                      <a:r>
                        <a:rPr lang="en-US" dirty="0" smtClean="0"/>
                        <a:t>]</a:t>
                      </a:r>
                      <a:endParaRPr lang="en-US" dirty="0"/>
                    </a:p>
                  </a:txBody>
                  <a:tcPr/>
                </a:tc>
              </a:tr>
              <a:tr h="416481">
                <a:tc>
                  <a:txBody>
                    <a:bodyPr/>
                    <a:lstStyle/>
                    <a:p>
                      <a:r>
                        <a:rPr lang="en-US" dirty="0" smtClean="0"/>
                        <a:t>!=</a:t>
                      </a:r>
                      <a:endParaRPr lang="en-US" dirty="0"/>
                    </a:p>
                  </a:txBody>
                  <a:tcPr/>
                </a:tc>
                <a:tc>
                  <a:txBody>
                    <a:bodyPr/>
                    <a:lstStyle/>
                    <a:p>
                      <a:r>
                        <a:rPr lang="en-US" dirty="0" smtClean="0"/>
                        <a:t>Is not equal to</a:t>
                      </a:r>
                      <a:endParaRPr lang="en-US" dirty="0"/>
                    </a:p>
                  </a:txBody>
                  <a:tcPr/>
                </a:tc>
                <a:tc>
                  <a:txBody>
                    <a:bodyPr/>
                    <a:lstStyle/>
                    <a:p>
                      <a:r>
                        <a:rPr lang="en-US" dirty="0" smtClean="0"/>
                        <a:t>[ “$a”</a:t>
                      </a:r>
                      <a:r>
                        <a:rPr lang="en-US" baseline="0" dirty="0" smtClean="0"/>
                        <a:t> != “$b” </a:t>
                      </a:r>
                      <a:r>
                        <a:rPr lang="en-US" dirty="0" smtClean="0"/>
                        <a:t>]</a:t>
                      </a:r>
                      <a:endParaRPr lang="en-US" dirty="0"/>
                    </a:p>
                  </a:txBody>
                  <a:tcPr/>
                </a:tc>
              </a:tr>
            </a:tbl>
          </a:graphicData>
        </a:graphic>
      </p:graphicFrame>
      <p:sp>
        <p:nvSpPr>
          <p:cNvPr id="3" name="TextBox 2"/>
          <p:cNvSpPr txBox="1"/>
          <p:nvPr/>
        </p:nvSpPr>
        <p:spPr>
          <a:xfrm>
            <a:off x="1066800" y="3810000"/>
            <a:ext cx="7620000" cy="1754326"/>
          </a:xfrm>
          <a:prstGeom prst="rect">
            <a:avLst/>
          </a:prstGeom>
          <a:noFill/>
        </p:spPr>
        <p:txBody>
          <a:bodyPr wrap="square" rtlCol="0">
            <a:spAutoFit/>
          </a:bodyPr>
          <a:lstStyle/>
          <a:p>
            <a:r>
              <a:rPr lang="en-US" dirty="0">
                <a:solidFill>
                  <a:schemeClr val="accent6"/>
                </a:solidFill>
              </a:rPr>
              <a:t>	</a:t>
            </a:r>
            <a:r>
              <a:rPr lang="en-US" dirty="0" smtClean="0">
                <a:solidFill>
                  <a:schemeClr val="accent6"/>
                </a:solidFill>
              </a:rPr>
              <a:t>Examples:</a:t>
            </a:r>
          </a:p>
          <a:p>
            <a:r>
              <a:rPr lang="en-US" dirty="0" smtClean="0">
                <a:solidFill>
                  <a:schemeClr val="bg1"/>
                </a:solidFill>
              </a:rPr>
              <a:t>[ </a:t>
            </a:r>
            <a:r>
              <a:rPr lang="en-US" dirty="0" smtClean="0">
                <a:solidFill>
                  <a:schemeClr val="bg1"/>
                </a:solidFill>
              </a:rPr>
              <a:t>“$NUMBERVARIABLE” -</a:t>
            </a:r>
            <a:r>
              <a:rPr lang="en-US" dirty="0" err="1" smtClean="0">
                <a:solidFill>
                  <a:schemeClr val="bg1"/>
                </a:solidFill>
              </a:rPr>
              <a:t>eq</a:t>
            </a:r>
            <a:r>
              <a:rPr lang="en-US" dirty="0" smtClean="0">
                <a:solidFill>
                  <a:schemeClr val="bg1"/>
                </a:solidFill>
              </a:rPr>
              <a:t> ”$ANOTHERNUMBER” ]; </a:t>
            </a:r>
            <a:r>
              <a:rPr lang="en-US" dirty="0" smtClean="0">
                <a:solidFill>
                  <a:schemeClr val="bg1"/>
                </a:solidFill>
              </a:rPr>
              <a:t>echo $?</a:t>
            </a:r>
          </a:p>
          <a:p>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Write a bash script that takes 2 numbers and compares them, use if else statements, google them.</a:t>
            </a:r>
          </a:p>
        </p:txBody>
      </p:sp>
    </p:spTree>
    <p:extLst>
      <p:ext uri="{BB962C8B-B14F-4D97-AF65-F5344CB8AC3E}">
        <p14:creationId xmlns:p14="http://schemas.microsoft.com/office/powerpoint/2010/main" val="160774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200" dirty="0" smtClean="0">
                <a:solidFill>
                  <a:schemeClr val="accent6"/>
                </a:solidFill>
              </a:rPr>
              <a:t>Functions, grouping a logical piece of code together.</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#!/bin/bash</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function greet {</a:t>
            </a:r>
            <a:br>
              <a:rPr lang="en-US" sz="2200" dirty="0" smtClean="0">
                <a:solidFill>
                  <a:schemeClr val="bg1"/>
                </a:solidFill>
              </a:rPr>
            </a:br>
            <a:r>
              <a:rPr lang="en-US" sz="2200" dirty="0" smtClean="0">
                <a:solidFill>
                  <a:schemeClr val="bg1"/>
                </a:solidFill>
              </a:rPr>
              <a:t>	echo “hello”</a:t>
            </a:r>
            <a:r>
              <a:rPr lang="en-US" sz="2200" dirty="0">
                <a:solidFill>
                  <a:schemeClr val="bg1"/>
                </a:solidFill>
              </a:rPr>
              <a:t/>
            </a:r>
            <a:br>
              <a:rPr lang="en-US" sz="2200" dirty="0">
                <a:solidFill>
                  <a:schemeClr val="bg1"/>
                </a:solidFill>
              </a:rPr>
            </a:br>
            <a:r>
              <a:rPr lang="en-US" sz="2200" dirty="0" smtClean="0">
                <a:solidFill>
                  <a:schemeClr val="bg1"/>
                </a:solidFill>
              </a:rPr>
              <a: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greet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rgbClr val="FF0000"/>
                </a:solidFill>
              </a:rPr>
              <a:t>Homework:</a:t>
            </a:r>
            <a:r>
              <a:rPr lang="en-US" sz="2200" dirty="0" smtClean="0">
                <a:solidFill>
                  <a:schemeClr val="bg1"/>
                </a:solidFill>
              </a:rPr>
              <a:t/>
            </a:r>
            <a:br>
              <a:rPr lang="en-US" sz="2200" dirty="0" smtClean="0">
                <a:solidFill>
                  <a:schemeClr val="bg1"/>
                </a:solidFill>
              </a:rPr>
            </a:br>
            <a:r>
              <a:rPr lang="en-US" sz="2200" dirty="0" smtClean="0">
                <a:solidFill>
                  <a:schemeClr val="bg1"/>
                </a:solidFill>
              </a:rPr>
              <a:t>1. Write a script, that takes directory addresses as his first and second argument and checks whether they exist.</a:t>
            </a:r>
            <a:br>
              <a:rPr lang="en-US" sz="2200" dirty="0" smtClean="0">
                <a:solidFill>
                  <a:schemeClr val="bg1"/>
                </a:solidFill>
              </a:rPr>
            </a:br>
            <a:r>
              <a:rPr lang="en-US" sz="2200" dirty="0" smtClean="0">
                <a:solidFill>
                  <a:schemeClr val="bg1"/>
                </a:solidFill>
              </a:rPr>
              <a:t>2. Encapsulate the above in a function.</a:t>
            </a:r>
            <a:br>
              <a:rPr lang="en-US" sz="2200" dirty="0" smtClean="0">
                <a:solidFill>
                  <a:schemeClr val="bg1"/>
                </a:solidFill>
              </a:rPr>
            </a:br>
            <a:r>
              <a:rPr lang="en-US" sz="2200" dirty="0" smtClean="0">
                <a:solidFill>
                  <a:schemeClr val="bg1"/>
                </a:solidFill>
              </a:rPr>
              <a:t>3. Call the function.</a:t>
            </a:r>
            <a:br>
              <a:rPr lang="en-US" sz="2200" dirty="0" smtClean="0">
                <a:solidFill>
                  <a:schemeClr val="bg1"/>
                </a:solidFill>
              </a:rPr>
            </a:br>
            <a:r>
              <a:rPr lang="en-US" sz="2200" dirty="0" smtClean="0">
                <a:solidFill>
                  <a:schemeClr val="bg1"/>
                </a:solidFill>
              </a:rPr>
              <a:t>4. Write a shell script to check if a process is running, do not be afraid to use google, but spend some time doing it on your own.</a:t>
            </a:r>
            <a:endParaRPr lang="en-US" sz="2200" dirty="0">
              <a:solidFill>
                <a:schemeClr val="bg1"/>
              </a:solidFill>
            </a:endParaRPr>
          </a:p>
        </p:txBody>
      </p:sp>
      <p:sp>
        <p:nvSpPr>
          <p:cNvPr id="3" name="Content Placeholder 2"/>
          <p:cNvSpPr>
            <a:spLocks noGrp="1"/>
          </p:cNvSpPr>
          <p:nvPr>
            <p:ph idx="1"/>
          </p:nvPr>
        </p:nvSpPr>
        <p:spPr>
          <a:xfrm>
            <a:off x="7315200" y="4876800"/>
            <a:ext cx="1371600" cy="1249363"/>
          </a:xfrm>
        </p:spPr>
        <p:txBody>
          <a:bodyPr/>
          <a:lstStyle/>
          <a:p>
            <a:endParaRPr lang="en-US" dirty="0"/>
          </a:p>
        </p:txBody>
      </p:sp>
    </p:spTree>
    <p:extLst>
      <p:ext uri="{BB962C8B-B14F-4D97-AF65-F5344CB8AC3E}">
        <p14:creationId xmlns:p14="http://schemas.microsoft.com/office/powerpoint/2010/main" val="117747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700" dirty="0" smtClean="0">
                <a:solidFill>
                  <a:schemeClr val="accent6"/>
                </a:solidFill>
              </a:rPr>
              <a:t>After a Bash shell script is written, its file permissions and ownership need to be modified so that it is executable.  Once it is executable, it can be invoked by: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1.  entering its name in the command line, if the directory where the script resides is inside the </a:t>
            </a:r>
            <a:r>
              <a:rPr lang="en-US" sz="2700" dirty="0" smtClean="0">
                <a:solidFill>
                  <a:schemeClr val="bg1"/>
                </a:solidFill>
              </a:rPr>
              <a:t>PATH</a:t>
            </a:r>
            <a:r>
              <a:rPr lang="en-US" sz="2700" dirty="0" smtClean="0">
                <a:solidFill>
                  <a:schemeClr val="accent6"/>
                </a:solidFill>
              </a:rPr>
              <a:t> </a:t>
            </a:r>
            <a:r>
              <a:rPr lang="en-US" sz="2700" dirty="0" err="1" smtClean="0">
                <a:solidFill>
                  <a:schemeClr val="accent6"/>
                </a:solidFill>
              </a:rPr>
              <a:t>env</a:t>
            </a:r>
            <a:r>
              <a:rPr lang="en-US" sz="2700" dirty="0" smtClean="0">
                <a:solidFill>
                  <a:schemeClr val="accent6"/>
                </a:solidFill>
              </a:rPr>
              <a:t> variable.</a:t>
            </a:r>
            <a:br>
              <a:rPr lang="en-US" sz="2700" dirty="0" smtClean="0">
                <a:solidFill>
                  <a:schemeClr val="accent6"/>
                </a:solidFill>
              </a:rPr>
            </a:br>
            <a:r>
              <a:rPr lang="en-US" sz="2700" dirty="0" smtClean="0">
                <a:solidFill>
                  <a:schemeClr val="accent6"/>
                </a:solidFill>
              </a:rPr>
              <a:t>2. entering the full destination to it.</a:t>
            </a:r>
            <a:br>
              <a:rPr lang="en-US" sz="2700" dirty="0" smtClean="0">
                <a:solidFill>
                  <a:schemeClr val="accent6"/>
                </a:solidFill>
              </a:rPr>
            </a:br>
            <a:r>
              <a:rPr lang="en-US" sz="2700" dirty="0" smtClean="0">
                <a:solidFill>
                  <a:schemeClr val="accent6"/>
                </a:solidFill>
              </a:rPr>
              <a:t>3. get inside the script directory, run it from there.</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2"/>
                </a:solidFill>
              </a:rPr>
              <a:t>1. </a:t>
            </a:r>
            <a:r>
              <a:rPr lang="en-US" sz="2700" dirty="0" err="1" smtClean="0">
                <a:solidFill>
                  <a:schemeClr val="bg2"/>
                </a:solidFill>
              </a:rPr>
              <a:t>script.sh</a:t>
            </a:r>
            <a:r>
              <a:rPr lang="en-US" sz="2700" dirty="0" smtClean="0">
                <a:solidFill>
                  <a:schemeClr val="bg2"/>
                </a:solidFill>
              </a:rPr>
              <a:t/>
            </a:r>
            <a:br>
              <a:rPr lang="en-US" sz="2700" dirty="0" smtClean="0">
                <a:solidFill>
                  <a:schemeClr val="bg2"/>
                </a:solidFill>
              </a:rPr>
            </a:br>
            <a:r>
              <a:rPr lang="en-US" sz="2700" dirty="0" smtClean="0">
                <a:solidFill>
                  <a:schemeClr val="bg2"/>
                </a:solidFill>
              </a:rPr>
              <a:t>2. /home/user/</a:t>
            </a:r>
            <a:r>
              <a:rPr lang="en-US" sz="2700" dirty="0" err="1" smtClean="0">
                <a:solidFill>
                  <a:schemeClr val="bg2"/>
                </a:solidFill>
              </a:rPr>
              <a:t>script.sh</a:t>
            </a:r>
            <a:r>
              <a:rPr lang="en-US" sz="2700" dirty="0" smtClean="0">
                <a:solidFill>
                  <a:schemeClr val="bg2"/>
                </a:solidFill>
              </a:rPr>
              <a:t/>
            </a:r>
            <a:br>
              <a:rPr lang="en-US" sz="2700" dirty="0" smtClean="0">
                <a:solidFill>
                  <a:schemeClr val="bg2"/>
                </a:solidFill>
              </a:rPr>
            </a:br>
            <a:r>
              <a:rPr lang="en-US" sz="2700" dirty="0" smtClean="0">
                <a:solidFill>
                  <a:schemeClr val="bg2"/>
                </a:solidFill>
              </a:rPr>
              <a:t>3. cd /home/user; ./</a:t>
            </a:r>
            <a:r>
              <a:rPr lang="en-US" sz="2700" dirty="0" err="1" smtClean="0">
                <a:solidFill>
                  <a:schemeClr val="bg2"/>
                </a:solidFill>
              </a:rPr>
              <a:t>script.sh</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600" dirty="0" smtClean="0">
                <a:solidFill>
                  <a:srgbClr val="FF0000"/>
                </a:solidFill>
              </a:rPr>
              <a:t>A number of character or words have special meanings to the Bash shell in specific context!!!</a:t>
            </a:r>
            <a:r>
              <a:rPr lang="en-US" sz="3600" dirty="0">
                <a:solidFill>
                  <a:srgbClr val="FF0000"/>
                </a:solidFill>
              </a:rPr>
              <a:t/>
            </a:r>
            <a:br>
              <a:rPr lang="en-US" sz="3600" dirty="0">
                <a:solidFill>
                  <a:srgbClr val="FF0000"/>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8952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2200" dirty="0" smtClean="0">
                <a:solidFill>
                  <a:schemeClr val="bg1"/>
                </a:solidFill>
              </a:rPr>
              <a:t>#</a:t>
            </a:r>
            <a:r>
              <a:rPr lang="en-US" sz="2200" dirty="0" smtClean="0">
                <a:solidFill>
                  <a:schemeClr val="accent6"/>
                </a:solidFill>
              </a:rPr>
              <a:t> is interpreted by bash as the beginning of a comment and is therefore ignored, along with everything following it.  The meanings of special characters or words can be disabled through the use of escape character, </a:t>
            </a:r>
            <a:r>
              <a:rPr lang="en-US" sz="2200" dirty="0" smtClean="0">
                <a:solidFill>
                  <a:schemeClr val="bg1"/>
                </a:solidFill>
              </a:rPr>
              <a:t>\</a:t>
            </a:r>
            <a:r>
              <a:rPr lang="en-US" sz="2200" dirty="0" smtClean="0">
                <a:solidFill>
                  <a:schemeClr val="accent6"/>
                </a:solidFill>
              </a:rPr>
              <a:t> , single quotes(</a:t>
            </a:r>
            <a:r>
              <a:rPr lang="en-US" sz="2200" dirty="0" smtClean="0">
                <a:solidFill>
                  <a:schemeClr val="bg1"/>
                </a:solidFill>
              </a:rPr>
              <a:t>‘’</a:t>
            </a:r>
            <a:r>
              <a:rPr lang="en-US" sz="2200" dirty="0" smtClean="0">
                <a:solidFill>
                  <a:schemeClr val="accent6"/>
                </a:solidFill>
              </a:rPr>
              <a:t>) or double quotes(</a:t>
            </a:r>
            <a:r>
              <a:rPr lang="en-US" sz="2200" dirty="0" smtClean="0">
                <a:solidFill>
                  <a:schemeClr val="bg1"/>
                </a:solidFill>
              </a:rPr>
              <a:t>“”</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The escape character </a:t>
            </a:r>
            <a:r>
              <a:rPr lang="en-US" sz="2200" dirty="0" smtClean="0">
                <a:solidFill>
                  <a:schemeClr val="bg2"/>
                </a:solidFill>
              </a:rPr>
              <a:t>\</a:t>
            </a:r>
            <a:r>
              <a:rPr lang="en-US" sz="2200" dirty="0" smtClean="0">
                <a:solidFill>
                  <a:schemeClr val="accent6"/>
                </a:solidFill>
              </a:rPr>
              <a:t> removes the special meaning for the single character immediately following it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2"/>
                </a:solidFill>
              </a:rPr>
              <a:t>echo # not a comment</a:t>
            </a:r>
            <a:br>
              <a:rPr lang="en-US" sz="2200" dirty="0" smtClean="0">
                <a:solidFill>
                  <a:schemeClr val="bg2"/>
                </a:solidFill>
              </a:rPr>
            </a:br>
            <a:r>
              <a:rPr lang="en-US" sz="2200" dirty="0" smtClean="0">
                <a:solidFill>
                  <a:schemeClr val="bg2"/>
                </a:solidFill>
              </a:rPr>
              <a:t>echo \# not. a comment</a:t>
            </a:r>
            <a:br>
              <a:rPr lang="en-US" sz="2200" dirty="0" smtClean="0">
                <a:solidFill>
                  <a:schemeClr val="bg2"/>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Write a simple bash script, displaying  the last two values.</a:t>
            </a:r>
            <a:r>
              <a:rPr lang="en-US" sz="2200" dirty="0">
                <a:solidFill>
                  <a:schemeClr val="accent6"/>
                </a:solidFill>
              </a:rPr>
              <a:t/>
            </a:r>
            <a:br>
              <a:rPr lang="en-US" sz="2200" dirty="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22410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escape character, </a:t>
            </a:r>
            <a:r>
              <a:rPr lang="en-US" sz="2200" dirty="0" smtClean="0">
                <a:solidFill>
                  <a:schemeClr val="bg2"/>
                </a:solidFill>
              </a:rPr>
              <a:t>\</a:t>
            </a:r>
            <a:r>
              <a:rPr lang="en-US" sz="2200" dirty="0" smtClean="0">
                <a:solidFill>
                  <a:schemeClr val="accent6"/>
                </a:solidFill>
              </a:rPr>
              <a:t>, only removes the special meaning of the next single character. When more than one character in a text needs to be escaped, users can either use the escape character multiple times or employ single quotes </a:t>
            </a:r>
            <a:r>
              <a:rPr lang="en-US" sz="2200" dirty="0" smtClean="0">
                <a:solidFill>
                  <a:schemeClr val="bg2"/>
                </a:solidFill>
              </a:rPr>
              <a:t>‘  ’</a:t>
            </a:r>
            <a:r>
              <a:rPr lang="en-US" sz="2200" dirty="0" smtClean="0">
                <a:solidFill>
                  <a:schemeClr val="accent6"/>
                </a:solidFill>
              </a:rPr>
              <a:t>. Single quotes preserve the literal meaning of all characters they enclose.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2"/>
                </a:solidFill>
              </a:rPr>
              <a:t>echo \# not a comment\#</a:t>
            </a:r>
            <a:br>
              <a:rPr lang="en-US" sz="2200" dirty="0" smtClean="0">
                <a:solidFill>
                  <a:schemeClr val="bg2"/>
                </a:solidFill>
              </a:rPr>
            </a:br>
            <a:r>
              <a:rPr lang="en-US" sz="2200" dirty="0" smtClean="0">
                <a:solidFill>
                  <a:schemeClr val="bg2"/>
                </a:solidFill>
              </a:rPr>
              <a:t>echo ‘#not a comment #’</a:t>
            </a:r>
            <a:br>
              <a:rPr lang="en-US" sz="2200" dirty="0" smtClean="0">
                <a:solidFill>
                  <a:schemeClr val="bg2"/>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While single quotes preserve the literal value of all characters they enclose, double quotes differ in that they do not preserve the literal value of the dollar sign(</a:t>
            </a:r>
            <a:r>
              <a:rPr lang="en-US" sz="2200" dirty="0" smtClean="0">
                <a:solidFill>
                  <a:schemeClr val="bg1"/>
                </a:solidFill>
              </a:rPr>
              <a:t>$</a:t>
            </a:r>
            <a:r>
              <a:rPr lang="en-US" sz="2200" dirty="0" smtClean="0">
                <a:solidFill>
                  <a:schemeClr val="accent6"/>
                </a:solidFill>
              </a:rPr>
              <a:t>), the back-ticks(</a:t>
            </a:r>
            <a:r>
              <a:rPr lang="en-US" sz="2200" dirty="0" smtClean="0">
                <a:solidFill>
                  <a:schemeClr val="bg1"/>
                </a:solidFill>
              </a:rPr>
              <a:t>` `</a:t>
            </a:r>
            <a:r>
              <a:rPr lang="en-US" sz="2200" dirty="0" smtClean="0">
                <a:solidFill>
                  <a:schemeClr val="accent6"/>
                </a:solidFill>
              </a:rPr>
              <a:t>), and the backslash(</a:t>
            </a:r>
            <a:r>
              <a:rPr lang="en-US" sz="2200" dirty="0" smtClean="0">
                <a:solidFill>
                  <a:schemeClr val="bg1"/>
                </a:solidFill>
              </a:rPr>
              <a:t>\</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echo ‘$HOME’</a:t>
            </a:r>
            <a:br>
              <a:rPr lang="en-US" sz="2200" dirty="0" smtClean="0">
                <a:solidFill>
                  <a:schemeClr val="bg1"/>
                </a:solidFill>
              </a:rPr>
            </a:br>
            <a:r>
              <a:rPr lang="en-US" sz="2200" dirty="0" smtClean="0">
                <a:solidFill>
                  <a:schemeClr val="bg1"/>
                </a:solidFill>
              </a:rPr>
              <a:t>echo ’`</a:t>
            </a:r>
            <a:r>
              <a:rPr lang="en-US" sz="2200" dirty="0" err="1" smtClean="0">
                <a:solidFill>
                  <a:schemeClr val="bg1"/>
                </a:solidFill>
              </a:rPr>
              <a:t>pwd</a:t>
            </a:r>
            <a:r>
              <a:rPr lang="en-US" sz="2200" dirty="0" smtClean="0">
                <a:solidFill>
                  <a:schemeClr val="bg1"/>
                </a:solidFill>
              </a:rPr>
              <a:t>`’</a:t>
            </a:r>
            <a:br>
              <a:rPr lang="en-US" sz="2200" dirty="0" smtClean="0">
                <a:solidFill>
                  <a:schemeClr val="bg1"/>
                </a:solidFill>
              </a:rPr>
            </a:br>
            <a:r>
              <a:rPr lang="en-US" sz="2200" dirty="0" smtClean="0">
                <a:solidFill>
                  <a:schemeClr val="bg1"/>
                </a:solidFill>
              </a:rPr>
              <a:t>echo “$HOME”</a:t>
            </a:r>
            <a:br>
              <a:rPr lang="en-US" sz="2200" dirty="0" smtClean="0">
                <a:solidFill>
                  <a:schemeClr val="bg1"/>
                </a:solidFill>
              </a:rPr>
            </a:br>
            <a:r>
              <a:rPr lang="en-US" sz="2200" dirty="0" smtClean="0">
                <a:solidFill>
                  <a:schemeClr val="bg1"/>
                </a:solidFill>
              </a:rPr>
              <a:t>echo “`</a:t>
            </a:r>
            <a:r>
              <a:rPr lang="en-US" sz="2200" dirty="0" err="1" smtClean="0">
                <a:solidFill>
                  <a:schemeClr val="bg1"/>
                </a:solidFill>
              </a:rPr>
              <a:t>pwd</a:t>
            </a:r>
            <a:r>
              <a:rPr lang="en-US" sz="2200" dirty="0" smtClean="0">
                <a:solidFill>
                  <a:schemeClr val="bg1"/>
                </a:solidFill>
              </a:rPr>
              <a: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0247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2000" dirty="0" smtClean="0">
                <a:solidFill>
                  <a:schemeClr val="accent6"/>
                </a:solidFill>
              </a:rPr>
              <a:t>As the complexity of a shell script increases, it is often helpful to make use of variables. A variable serves as a container, within which a script can store data in memory.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VARIABLENAME=value</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Variable names are typically uppercase letters.</a:t>
            </a:r>
            <a:br>
              <a:rPr lang="en-US" sz="2000" dirty="0" smtClean="0">
                <a:solidFill>
                  <a:schemeClr val="accent6"/>
                </a:solidFill>
              </a:rPr>
            </a:br>
            <a:r>
              <a:rPr lang="en-US" sz="2000" dirty="0" smtClean="0">
                <a:solidFill>
                  <a:schemeClr val="bg1"/>
                </a:solidFill>
              </a:rPr>
              <a:t>COUNT=40</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Two common types of data stored in variables are integer values and string. It is good practice to quote string values, since the space character is interpreted by Bash as a word separator.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NAME=John Doe =&gt; </a:t>
            </a:r>
            <a:r>
              <a:rPr lang="en-US" sz="2000" dirty="0" smtClean="0">
                <a:solidFill>
                  <a:schemeClr val="accent6"/>
                </a:solidFill>
              </a:rPr>
              <a:t>oops, bash interprets the space </a:t>
            </a:r>
            <a:r>
              <a:rPr lang="en-US" sz="2000" smtClean="0">
                <a:solidFill>
                  <a:schemeClr val="accent6"/>
                </a:solidFill>
              </a:rPr>
              <a:t>as separator </a:t>
            </a:r>
            <a:r>
              <a:rPr lang="en-US" sz="2000" dirty="0" smtClean="0">
                <a:solidFill>
                  <a:schemeClr val="accent6"/>
                </a:solidFill>
              </a:rPr>
              <a:t>by default</a:t>
            </a:r>
            <a:r>
              <a:rPr lang="en-US" sz="2000" dirty="0" smtClean="0">
                <a:solidFill>
                  <a:schemeClr val="bg1"/>
                </a:solidFill>
              </a:rPr>
              <a:t>.</a:t>
            </a:r>
            <a:br>
              <a:rPr lang="en-US" sz="2000" dirty="0" smtClean="0">
                <a:solidFill>
                  <a:schemeClr val="bg1"/>
                </a:solidFill>
              </a:rPr>
            </a:br>
            <a:r>
              <a:rPr lang="en-US" sz="2000" dirty="0" smtClean="0">
                <a:solidFill>
                  <a:schemeClr val="bg1"/>
                </a:solidFill>
              </a:rPr>
              <a:t>NAME=“John Doe”</a:t>
            </a:r>
            <a:endParaRPr lang="en-US" sz="2000" dirty="0">
              <a:solidFill>
                <a:schemeClr val="bg1"/>
              </a:solidFill>
            </a:endParaRPr>
          </a:p>
        </p:txBody>
      </p:sp>
      <p:sp>
        <p:nvSpPr>
          <p:cNvPr id="3" name="Content Placeholder 2"/>
          <p:cNvSpPr>
            <a:spLocks noGrp="1"/>
          </p:cNvSpPr>
          <p:nvPr>
            <p:ph idx="1"/>
          </p:nvPr>
        </p:nvSpPr>
        <p:spPr>
          <a:xfrm flipH="1">
            <a:off x="10546080" y="5867400"/>
            <a:ext cx="45719" cy="258763"/>
          </a:xfrm>
        </p:spPr>
        <p:txBody>
          <a:bodyPr>
            <a:normAutofit fontScale="40000" lnSpcReduction="20000"/>
          </a:bodyPr>
          <a:lstStyle/>
          <a:p>
            <a:endParaRPr lang="en-US" dirty="0"/>
          </a:p>
        </p:txBody>
      </p:sp>
    </p:spTree>
    <p:extLst>
      <p:ext uri="{BB962C8B-B14F-4D97-AF65-F5344CB8AC3E}">
        <p14:creationId xmlns:p14="http://schemas.microsoft.com/office/powerpoint/2010/main" val="191854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a:t/>
            </a:r>
            <a:br>
              <a:rPr lang="en-US" sz="2400" dirty="0"/>
            </a:br>
            <a:r>
              <a:rPr lang="en-US" sz="2400" dirty="0" smtClean="0"/>
              <a:t/>
            </a:r>
            <a:br>
              <a:rPr lang="en-US" sz="2400" dirty="0" smtClean="0"/>
            </a:br>
            <a:r>
              <a:rPr lang="en-US" sz="2200" dirty="0" err="1" smtClean="0"/>
              <a:t>E</a:t>
            </a:r>
            <a:r>
              <a:rPr lang="en-US" sz="2200" dirty="0" err="1" smtClean="0">
                <a:solidFill>
                  <a:schemeClr val="accent6"/>
                </a:solidFill>
              </a:rPr>
              <a:t>Expanding</a:t>
            </a:r>
            <a:r>
              <a:rPr lang="en-US" sz="2200" dirty="0" smtClean="0">
                <a:solidFill>
                  <a:schemeClr val="accent6"/>
                </a:solidFill>
              </a:rPr>
              <a:t> variable values</a:t>
            </a:r>
            <a:br>
              <a:rPr lang="en-US" sz="2200" dirty="0" smtClean="0">
                <a:solidFill>
                  <a:schemeClr val="accent6"/>
                </a:solidFill>
              </a:rPr>
            </a:br>
            <a:r>
              <a:rPr lang="en-US" sz="2200" dirty="0" smtClean="0">
                <a:solidFill>
                  <a:schemeClr val="accent6"/>
                </a:solidFill>
              </a:rPr>
              <a:t>The value of a variable can be recalled through a process known as variable expansion by preceding the variable name with a dollar sign.</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FIRST=</a:t>
            </a:r>
            <a:r>
              <a:rPr lang="en-US" sz="2200" dirty="0" err="1" smtClean="0">
                <a:solidFill>
                  <a:schemeClr val="bg1"/>
                </a:solidFill>
              </a:rPr>
              <a:t>Mecho</a:t>
            </a:r>
            <a:r>
              <a:rPr lang="en-US" sz="2200" dirty="0" smtClean="0">
                <a:solidFill>
                  <a:schemeClr val="bg1"/>
                </a:solidFill>
              </a:rPr>
              <a:t/>
            </a:r>
            <a:br>
              <a:rPr lang="en-US" sz="2200" dirty="0" smtClean="0">
                <a:solidFill>
                  <a:schemeClr val="bg1"/>
                </a:solidFill>
              </a:rPr>
            </a:br>
            <a:r>
              <a:rPr lang="en-US" sz="2200" dirty="0" smtClean="0">
                <a:solidFill>
                  <a:schemeClr val="bg1"/>
                </a:solidFill>
              </a:rPr>
              <a:t>SECOND=</a:t>
            </a:r>
            <a:r>
              <a:rPr lang="en-US" sz="2200" dirty="0" err="1" smtClean="0">
                <a:solidFill>
                  <a:schemeClr val="bg1"/>
                </a:solidFill>
              </a:rPr>
              <a:t>Puh</a:t>
            </a:r>
            <a:r>
              <a:rPr lang="en-US" sz="2200" dirty="0" smtClean="0">
                <a:solidFill>
                  <a:schemeClr val="bg1"/>
                </a:solidFill>
              </a:rPr>
              <a:t/>
            </a:r>
            <a:br>
              <a:rPr lang="en-US" sz="2200" dirty="0" smtClean="0">
                <a:solidFill>
                  <a:schemeClr val="bg1"/>
                </a:solidFill>
              </a:rPr>
            </a:br>
            <a:r>
              <a:rPr lang="en-US" sz="2200" dirty="0" smtClean="0">
                <a:solidFill>
                  <a:schemeClr val="bg1"/>
                </a:solidFill>
              </a:rPr>
              <a:t>echo “$FIRST $SECOND”</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accent6"/>
                </a:solidFill>
              </a:rPr>
              <a:t>Command substitution, like expanding variable, but for command </a:t>
            </a:r>
            <a:r>
              <a:rPr lang="en-US" sz="2200" dirty="0" smtClean="0">
                <a:solidFill>
                  <a:schemeClr val="bg1"/>
                </a:solidFill>
                <a:sym typeface="Wingdings"/>
              </a:rPr>
              <a:t></a:t>
            </a:r>
            <a:r>
              <a:rPr lang="en-US" sz="2200" dirty="0" smtClean="0">
                <a:solidFill>
                  <a:schemeClr val="accent6"/>
                </a:solidFill>
                <a:sym typeface="Wingdings"/>
              </a:rPr>
              <a:t/>
            </a:r>
            <a:br>
              <a:rPr lang="en-US" sz="2200" dirty="0" smtClean="0">
                <a:solidFill>
                  <a:schemeClr val="accent6"/>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smtClean="0">
                <a:solidFill>
                  <a:schemeClr val="bg1"/>
                </a:solidFill>
                <a:sym typeface="Wingdings"/>
              </a:rPr>
              <a:t>echo “Current time: $(date)”</a:t>
            </a:r>
            <a:br>
              <a:rPr lang="en-US" sz="2200" dirty="0" smtClean="0">
                <a:solidFill>
                  <a:schemeClr val="bg1"/>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err="1" smtClean="0">
                <a:solidFill>
                  <a:schemeClr val="accent6"/>
                </a:solidFill>
                <a:sym typeface="Wingdings"/>
              </a:rPr>
              <a:t>Arithmethic</a:t>
            </a:r>
            <a:r>
              <a:rPr lang="en-US" sz="2200" dirty="0" smtClean="0">
                <a:solidFill>
                  <a:schemeClr val="accent6"/>
                </a:solidFill>
                <a:sym typeface="Wingdings"/>
              </a:rPr>
              <a:t> expansion</a:t>
            </a:r>
            <a:r>
              <a:rPr lang="en-US" sz="2200" dirty="0" smtClean="0">
                <a:solidFill>
                  <a:schemeClr val="bg1"/>
                </a:solidFill>
                <a:sym typeface="Wingdings"/>
              </a:rPr>
              <a:t/>
            </a:r>
            <a:br>
              <a:rPr lang="en-US" sz="2200" dirty="0" smtClean="0">
                <a:solidFill>
                  <a:schemeClr val="bg1"/>
                </a:solidFill>
                <a:sym typeface="Wingdings"/>
              </a:rPr>
            </a:br>
            <a:r>
              <a:rPr lang="en-US" sz="2200" dirty="0" smtClean="0">
                <a:solidFill>
                  <a:schemeClr val="bg1"/>
                </a:solidFill>
                <a:sym typeface="Wingdings"/>
              </a:rPr>
              <a:t>echo $[1+1] </a:t>
            </a:r>
            <a:br>
              <a:rPr lang="en-US" sz="2200" dirty="0" smtClean="0">
                <a:solidFill>
                  <a:schemeClr val="bg1"/>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smtClean="0">
                <a:solidFill>
                  <a:schemeClr val="accent6"/>
                </a:solidFill>
                <a:sym typeface="Wingdings"/>
              </a:rPr>
              <a:t>Space characters are allowed in arithmetic expansion</a:t>
            </a:r>
            <a:r>
              <a:rPr lang="en-US" sz="2400" dirty="0" smtClean="0">
                <a:solidFill>
                  <a:schemeClr val="bg1"/>
                </a:solidFill>
                <a:sym typeface="Wingdings"/>
              </a:rPr>
              <a:t/>
            </a:r>
            <a:br>
              <a:rPr lang="en-US" sz="2400" dirty="0" smtClean="0">
                <a:solidFill>
                  <a:schemeClr val="bg1"/>
                </a:solidFill>
                <a:sym typeface="Wingdings"/>
              </a:rPr>
            </a:br>
            <a:endParaRPr lang="en-US" sz="2400" dirty="0">
              <a:solidFill>
                <a:schemeClr val="bg1"/>
              </a:solidFill>
            </a:endParaRPr>
          </a:p>
        </p:txBody>
      </p:sp>
      <p:sp>
        <p:nvSpPr>
          <p:cNvPr id="3" name="Content Placeholder 2"/>
          <p:cNvSpPr>
            <a:spLocks noGrp="1"/>
          </p:cNvSpPr>
          <p:nvPr>
            <p:ph idx="1"/>
          </p:nvPr>
        </p:nvSpPr>
        <p:spPr>
          <a:xfrm>
            <a:off x="6477000" y="5562600"/>
            <a:ext cx="2209800" cy="563563"/>
          </a:xfrm>
        </p:spPr>
        <p:txBody>
          <a:bodyPr>
            <a:normAutofit lnSpcReduction="10000"/>
          </a:bodyPr>
          <a:lstStyle/>
          <a:p>
            <a:endParaRPr lang="en-US" dirty="0"/>
          </a:p>
        </p:txBody>
      </p:sp>
    </p:spTree>
    <p:extLst>
      <p:ext uri="{BB962C8B-B14F-4D97-AF65-F5344CB8AC3E}">
        <p14:creationId xmlns:p14="http://schemas.microsoft.com/office/powerpoint/2010/main" val="6719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err="1" smtClean="0"/>
              <a:t>Iiii</a:t>
            </a: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solidFill>
                  <a:schemeClr val="accent6"/>
                </a:solidFill>
              </a:rPr>
              <a:t>Iterating with the for loop =&gt; execution an action multiple times.</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bg1"/>
                </a:solidFill>
              </a:rPr>
              <a:t>for &lt;VARIABLE&gt; in &lt;LIST&gt;; do</a:t>
            </a:r>
            <a:br>
              <a:rPr lang="en-US" sz="2400" dirty="0" smtClean="0">
                <a:solidFill>
                  <a:schemeClr val="bg1"/>
                </a:solidFill>
              </a:rPr>
            </a:br>
            <a:r>
              <a:rPr lang="en-US" sz="2400" dirty="0" smtClean="0">
                <a:solidFill>
                  <a:schemeClr val="bg1"/>
                </a:solidFill>
              </a:rPr>
              <a:t>&lt;COMMAND&gt;</a:t>
            </a:r>
            <a:br>
              <a:rPr lang="en-US" sz="2400" dirty="0" smtClean="0">
                <a:solidFill>
                  <a:schemeClr val="bg1"/>
                </a:solidFill>
              </a:rPr>
            </a:br>
            <a:r>
              <a:rPr lang="mr-IN" sz="2400" dirty="0" smtClean="0">
                <a:solidFill>
                  <a:schemeClr val="bg1"/>
                </a:solidFill>
              </a:rPr>
              <a:t>…</a:t>
            </a:r>
            <a:r>
              <a:rPr lang="en-US" sz="2400" dirty="0">
                <a:solidFill>
                  <a:schemeClr val="bg1"/>
                </a:solidFill>
              </a:rPr>
              <a:t/>
            </a:r>
            <a:br>
              <a:rPr lang="en-US" sz="2400" dirty="0">
                <a:solidFill>
                  <a:schemeClr val="bg1"/>
                </a:solidFill>
              </a:rPr>
            </a:br>
            <a:r>
              <a:rPr lang="en-US" sz="2400" dirty="0" smtClean="0">
                <a:solidFill>
                  <a:schemeClr val="bg1"/>
                </a:solidFill>
              </a:rPr>
              <a:t>DONE</a:t>
            </a:r>
            <a:br>
              <a:rPr lang="en-US" sz="2400" dirty="0" smtClean="0">
                <a:solidFill>
                  <a:schemeClr val="bg1"/>
                </a:solidFill>
              </a:rPr>
            </a:br>
            <a:r>
              <a:rPr lang="en-US" sz="2400" dirty="0" smtClean="0">
                <a:solidFill>
                  <a:schemeClr val="accent6"/>
                </a:solidFill>
              </a:rPr>
              <a:t>Iterating all over the content in a directory.</a:t>
            </a:r>
            <a:r>
              <a:rPr lang="en-US" sz="2400" dirty="0" smtClean="0"/>
              <a:t/>
            </a:r>
            <a:br>
              <a:rPr lang="en-US" sz="2400" dirty="0" smtClean="0"/>
            </a:br>
            <a:r>
              <a:rPr lang="en-US" sz="2400" dirty="0" smtClean="0"/>
              <a:t/>
            </a:r>
            <a:br>
              <a:rPr lang="en-US" sz="2400" dirty="0" smtClean="0"/>
            </a:br>
            <a:r>
              <a:rPr lang="en-US" sz="2400" dirty="0" smtClean="0"/>
              <a:t>for </a:t>
            </a:r>
            <a:r>
              <a:rPr lang="en-US" sz="2400" dirty="0" smtClean="0">
                <a:solidFill>
                  <a:schemeClr val="bg1"/>
                </a:solidFill>
              </a:rPr>
              <a:t>for </a:t>
            </a:r>
            <a:r>
              <a:rPr lang="en-US" sz="2400" dirty="0" err="1" smtClean="0">
                <a:solidFill>
                  <a:schemeClr val="bg1"/>
                </a:solidFill>
              </a:rPr>
              <a:t>i</a:t>
            </a:r>
            <a:r>
              <a:rPr lang="en-US" sz="2400" dirty="0" smtClean="0">
                <a:solidFill>
                  <a:schemeClr val="bg1"/>
                </a:solidFill>
              </a:rPr>
              <a:t> in $( ls ); do</a:t>
            </a:r>
            <a:br>
              <a:rPr lang="en-US" sz="2400" dirty="0" smtClean="0">
                <a:solidFill>
                  <a:schemeClr val="bg1"/>
                </a:solidFill>
              </a:rPr>
            </a:br>
            <a:r>
              <a:rPr lang="en-US" sz="2400" dirty="0" smtClean="0">
                <a:solidFill>
                  <a:schemeClr val="bg1"/>
                </a:solidFill>
              </a:rPr>
              <a:t>echo item: $</a:t>
            </a:r>
            <a:r>
              <a:rPr lang="en-US" sz="2400" dirty="0" err="1" smtClean="0">
                <a:solidFill>
                  <a:schemeClr val="bg1"/>
                </a:solidFill>
              </a:rPr>
              <a:t>i</a:t>
            </a:r>
            <a:r>
              <a:rPr lang="en-US" sz="2400" dirty="0" smtClean="0">
                <a:solidFill>
                  <a:schemeClr val="bg1"/>
                </a:solidFill>
              </a:rPr>
              <a:t/>
            </a:r>
            <a:br>
              <a:rPr lang="en-US" sz="2400" dirty="0" smtClean="0">
                <a:solidFill>
                  <a:schemeClr val="bg1"/>
                </a:solidFill>
              </a:rPr>
            </a:br>
            <a:r>
              <a:rPr lang="en-US" sz="2400" dirty="0" smtClean="0">
                <a:solidFill>
                  <a:schemeClr val="bg1"/>
                </a:solidFill>
              </a:rPr>
              <a:t>done</a:t>
            </a: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a:t/>
            </a:r>
            <a:br>
              <a:rPr lang="en-US" sz="2400" dirty="0"/>
            </a:br>
            <a:r>
              <a:rPr lang="en-US" sz="2400" dirty="0" smtClean="0"/>
              <a:t/>
            </a:r>
            <a:br>
              <a:rPr lang="en-US" sz="2400" dirty="0" smtClean="0"/>
            </a:br>
            <a:r>
              <a:rPr lang="en-US" sz="2400" dirty="0" err="1" smtClean="0"/>
              <a:t>Ite</a:t>
            </a:r>
            <a:r>
              <a:rPr lang="en-US" sz="2400" dirty="0" smtClean="0"/>
              <a:t>=</a:t>
            </a:r>
            <a:endParaRPr lang="en-US" sz="2400" dirty="0">
              <a:solidFill>
                <a:schemeClr val="bg1"/>
              </a:solidFill>
            </a:endParaRPr>
          </a:p>
        </p:txBody>
      </p:sp>
      <p:sp>
        <p:nvSpPr>
          <p:cNvPr id="3" name="Content Placeholder 2"/>
          <p:cNvSpPr>
            <a:spLocks noGrp="1"/>
          </p:cNvSpPr>
          <p:nvPr>
            <p:ph idx="1"/>
          </p:nvPr>
        </p:nvSpPr>
        <p:spPr>
          <a:xfrm>
            <a:off x="6477000" y="5562600"/>
            <a:ext cx="2209800" cy="563563"/>
          </a:xfrm>
        </p:spPr>
        <p:txBody>
          <a:bodyPr>
            <a:normAutofit lnSpcReduction="10000"/>
          </a:bodyPr>
          <a:lstStyle/>
          <a:p>
            <a:endParaRPr lang="en-US" dirty="0"/>
          </a:p>
        </p:txBody>
      </p:sp>
    </p:spTree>
    <p:extLst>
      <p:ext uri="{BB962C8B-B14F-4D97-AF65-F5344CB8AC3E}">
        <p14:creationId xmlns:p14="http://schemas.microsoft.com/office/powerpoint/2010/main" val="37195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For HOST in host1 host2 host3; do</a:t>
            </a:r>
            <a:br>
              <a:rPr lang="en-US" sz="2400" dirty="0" smtClean="0">
                <a:solidFill>
                  <a:schemeClr val="bg2"/>
                </a:solidFill>
              </a:rPr>
            </a:br>
            <a:r>
              <a:rPr lang="en-US" sz="2400" dirty="0" smtClean="0">
                <a:solidFill>
                  <a:schemeClr val="bg2"/>
                </a:solidFill>
              </a:rPr>
              <a:t>echo $HOST; done</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for HOST in host{1,2,3}; do</a:t>
            </a:r>
            <a:br>
              <a:rPr lang="en-US" sz="2400" dirty="0" smtClean="0">
                <a:solidFill>
                  <a:schemeClr val="bg2"/>
                </a:solidFill>
              </a:rPr>
            </a:br>
            <a:r>
              <a:rPr lang="en-US" sz="2400" dirty="0" smtClean="0">
                <a:solidFill>
                  <a:schemeClr val="bg2"/>
                </a:solidFill>
              </a:rPr>
              <a:t>echo $HOST;</a:t>
            </a:r>
            <a:br>
              <a:rPr lang="en-US" sz="2400" dirty="0" smtClean="0">
                <a:solidFill>
                  <a:schemeClr val="bg2"/>
                </a:solidFill>
              </a:rPr>
            </a:br>
            <a:r>
              <a:rPr lang="en-US" sz="2400" dirty="0" smtClean="0">
                <a:solidFill>
                  <a:schemeClr val="bg2"/>
                </a:solidFill>
              </a:rPr>
              <a:t>done</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rgbClr val="FF0000"/>
                </a:solidFill>
              </a:rPr>
              <a:t>Exercises:</a:t>
            </a:r>
            <a:r>
              <a:rPr lang="en-US" sz="2400" dirty="0" smtClean="0">
                <a:solidFill>
                  <a:schemeClr val="bg2"/>
                </a:solidFill>
              </a:rPr>
              <a:t/>
            </a:r>
            <a:br>
              <a:rPr lang="en-US" sz="2400" dirty="0" smtClean="0">
                <a:solidFill>
                  <a:schemeClr val="bg2"/>
                </a:solidFill>
              </a:rPr>
            </a:br>
            <a:r>
              <a:rPr lang="en-US" sz="2400" dirty="0" smtClean="0">
                <a:solidFill>
                  <a:schemeClr val="accent6"/>
                </a:solidFill>
              </a:rPr>
              <a:t>1. Write a shell script that greets the user, takes his name as input and then prints it 5 times on the screen.</a:t>
            </a:r>
            <a:br>
              <a:rPr lang="en-US" sz="2400" dirty="0" smtClean="0">
                <a:solidFill>
                  <a:schemeClr val="accent6"/>
                </a:solidFill>
              </a:rPr>
            </a:br>
            <a:r>
              <a:rPr lang="en-US" sz="2400" dirty="0" smtClean="0">
                <a:solidFill>
                  <a:schemeClr val="accent6"/>
                </a:solidFill>
              </a:rPr>
              <a:t>Google if you need help</a:t>
            </a:r>
            <a:r>
              <a:rPr lang="en-US" sz="2400" dirty="0" smtClean="0">
                <a:solidFill>
                  <a:schemeClr val="bg2"/>
                </a:solidFill>
              </a:rPr>
              <a:t>.</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bash </a:t>
            </a:r>
            <a:r>
              <a:rPr lang="mr-IN" sz="2400" dirty="0" smtClean="0">
                <a:solidFill>
                  <a:schemeClr val="bg2"/>
                </a:solidFill>
              </a:rPr>
              <a:t>–</a:t>
            </a:r>
            <a:r>
              <a:rPr lang="en-US" sz="2400" dirty="0" smtClean="0">
                <a:solidFill>
                  <a:schemeClr val="bg2"/>
                </a:solidFill>
              </a:rPr>
              <a:t>x &lt;SCRIPTNAME&gt; </a:t>
            </a:r>
            <a:r>
              <a:rPr lang="en-US" sz="2400" dirty="0" smtClean="0">
                <a:solidFill>
                  <a:schemeClr val="accent6"/>
                </a:solidFill>
              </a:rPr>
              <a:t>to put the debug mode on a script.</a:t>
            </a:r>
            <a:endParaRPr lang="en-US" sz="2400" dirty="0">
              <a:solidFill>
                <a:schemeClr val="accent6"/>
              </a:solidFill>
            </a:endParaRPr>
          </a:p>
        </p:txBody>
      </p:sp>
      <p:sp>
        <p:nvSpPr>
          <p:cNvPr id="3" name="Content Placeholder 2"/>
          <p:cNvSpPr>
            <a:spLocks noGrp="1"/>
          </p:cNvSpPr>
          <p:nvPr>
            <p:ph idx="1"/>
          </p:nvPr>
        </p:nvSpPr>
        <p:spPr>
          <a:xfrm>
            <a:off x="7162800" y="5105400"/>
            <a:ext cx="1524000" cy="1020763"/>
          </a:xfrm>
        </p:spPr>
        <p:txBody>
          <a:bodyPr/>
          <a:lstStyle/>
          <a:p>
            <a:endParaRPr lang="en-US"/>
          </a:p>
        </p:txBody>
      </p:sp>
    </p:spTree>
    <p:extLst>
      <p:ext uri="{BB962C8B-B14F-4D97-AF65-F5344CB8AC3E}">
        <p14:creationId xmlns:p14="http://schemas.microsoft.com/office/powerpoint/2010/main" val="130194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r>
              <a:rPr lang="en-US" sz="1600" dirty="0" smtClean="0">
                <a:solidFill>
                  <a:schemeClr val="accent6"/>
                </a:solidFill>
              </a:rPr>
              <a:t>Positional parameters are variables which store the values of command-line arguments to a script.</a:t>
            </a:r>
            <a:br>
              <a:rPr lang="en-US" sz="1600" dirty="0" smtClean="0">
                <a:solidFill>
                  <a:schemeClr val="accent6"/>
                </a:solidFill>
              </a:rPr>
            </a:br>
            <a:r>
              <a:rPr lang="en-US" sz="1600" dirty="0" smtClean="0">
                <a:solidFill>
                  <a:schemeClr val="accent6"/>
                </a:solidFill>
              </a:rPr>
              <a:t>0 =&gt; refers to the script name itself</a:t>
            </a:r>
            <a:br>
              <a:rPr lang="en-US" sz="1600" dirty="0" smtClean="0">
                <a:solidFill>
                  <a:schemeClr val="accent6"/>
                </a:solidFill>
              </a:rPr>
            </a:br>
            <a:r>
              <a:rPr lang="en-US" sz="1600" dirty="0" smtClean="0">
                <a:solidFill>
                  <a:schemeClr val="accent6"/>
                </a:solidFill>
              </a:rPr>
              <a:t>1 =&gt; the first argument to the script</a:t>
            </a:r>
            <a:br>
              <a:rPr lang="en-US" sz="1600" dirty="0" smtClean="0">
                <a:solidFill>
                  <a:schemeClr val="accent6"/>
                </a:solidFill>
              </a:rPr>
            </a:br>
            <a:r>
              <a:rPr lang="en-US" sz="1600" dirty="0">
                <a:solidFill>
                  <a:schemeClr val="bg2"/>
                </a:solidFill>
              </a:rPr>
              <a:t/>
            </a:r>
            <a:br>
              <a:rPr lang="en-US" sz="1600" dirty="0">
                <a:solidFill>
                  <a:schemeClr val="bg2"/>
                </a:solidFill>
              </a:rPr>
            </a:br>
            <a:r>
              <a:rPr lang="en-US" sz="1600" dirty="0" smtClean="0">
                <a:solidFill>
                  <a:srgbClr val="FF0000"/>
                </a:solidFill>
              </a:rPr>
              <a:t>Exercises:</a:t>
            </a:r>
            <a:r>
              <a:rPr lang="en-US" sz="1600" dirty="0" smtClean="0">
                <a:solidFill>
                  <a:schemeClr val="bg2"/>
                </a:solidFill>
              </a:rPr>
              <a:t/>
            </a:r>
            <a:br>
              <a:rPr lang="en-US" sz="1600" dirty="0" smtClean="0">
                <a:solidFill>
                  <a:schemeClr val="bg2"/>
                </a:solidFill>
              </a:rPr>
            </a:br>
            <a:r>
              <a:rPr lang="en-US" sz="1600" dirty="0" smtClean="0">
                <a:solidFill>
                  <a:schemeClr val="bg2"/>
                </a:solidFill>
              </a:rPr>
              <a:t>1. Write a bash script that prints its name and its first parameter, do not forget provide it.</a:t>
            </a:r>
            <a:r>
              <a:rPr lang="en-US" sz="1600" dirty="0">
                <a:solidFill>
                  <a:schemeClr val="bg2"/>
                </a:solidFill>
              </a:rPr>
              <a:t/>
            </a:r>
            <a:br>
              <a:rPr lang="en-US" sz="1600" dirty="0">
                <a:solidFill>
                  <a:schemeClr val="bg2"/>
                </a:solidFill>
              </a:rPr>
            </a:br>
            <a:r>
              <a:rPr lang="en-US" sz="1600" dirty="0" smtClean="0">
                <a:solidFill>
                  <a:schemeClr val="bg2"/>
                </a:solidFill>
              </a:rPr>
              <a:t/>
            </a:r>
            <a:br>
              <a:rPr lang="en-US" sz="1600" dirty="0" smtClean="0">
                <a:solidFill>
                  <a:schemeClr val="bg2"/>
                </a:solidFill>
              </a:rPr>
            </a:br>
            <a:r>
              <a:rPr lang="en-US" sz="1600" dirty="0" smtClean="0">
                <a:solidFill>
                  <a:schemeClr val="accent6"/>
                </a:solidFill>
              </a:rPr>
              <a:t>$* and $@ refer to all arguments in a script, but in a different way.</a:t>
            </a:r>
            <a:br>
              <a:rPr lang="en-US" sz="1600" dirty="0" smtClean="0">
                <a:solidFill>
                  <a:schemeClr val="accent6"/>
                </a:solidFill>
              </a:rPr>
            </a:br>
            <a:r>
              <a:rPr lang="en-US" sz="1600" dirty="0">
                <a:solidFill>
                  <a:schemeClr val="bg2"/>
                </a:solidFill>
              </a:rPr>
              <a:t/>
            </a:r>
            <a:br>
              <a:rPr lang="en-US" sz="1600" dirty="0">
                <a:solidFill>
                  <a:schemeClr val="bg2"/>
                </a:solidFill>
              </a:rPr>
            </a:br>
            <a:r>
              <a:rPr lang="en-US" sz="1600" dirty="0" smtClean="0">
                <a:solidFill>
                  <a:srgbClr val="FF0000"/>
                </a:solidFill>
              </a:rPr>
              <a:t>Exercises:</a:t>
            </a:r>
            <a:r>
              <a:rPr lang="en-US" sz="1600" dirty="0" smtClean="0">
                <a:solidFill>
                  <a:schemeClr val="bg2"/>
                </a:solidFill>
              </a:rPr>
              <a:t/>
            </a:r>
            <a:br>
              <a:rPr lang="en-US" sz="1600" dirty="0" smtClean="0">
                <a:solidFill>
                  <a:schemeClr val="bg2"/>
                </a:solidFill>
              </a:rPr>
            </a:br>
            <a:r>
              <a:rPr lang="en-US" sz="1600" dirty="0" smtClean="0">
                <a:solidFill>
                  <a:schemeClr val="bg2"/>
                </a:solidFill>
              </a:rPr>
              <a:t>.</a:t>
            </a:r>
            <a:br>
              <a:rPr lang="en-US" sz="1600" dirty="0" smtClean="0">
                <a:solidFill>
                  <a:schemeClr val="bg2"/>
                </a:solidFill>
              </a:rPr>
            </a:br>
            <a:r>
              <a:rPr lang="en-US" sz="1600" dirty="0" smtClean="0">
                <a:solidFill>
                  <a:schemeClr val="bg2"/>
                </a:solidFill>
              </a:rPr>
              <a:t> </a:t>
            </a:r>
            <a:r>
              <a:rPr lang="en-US" sz="1600" dirty="0">
                <a:solidFill>
                  <a:schemeClr val="bg2"/>
                </a:solidFill>
              </a:rPr>
              <a:t>1. Copy and run the below script and explain the </a:t>
            </a:r>
            <a:r>
              <a:rPr lang="en-US" sz="1600" dirty="0" smtClean="0">
                <a:solidFill>
                  <a:schemeClr val="bg2"/>
                </a:solidFill>
              </a:rPr>
              <a:t>difference</a:t>
            </a:r>
            <a:br>
              <a:rPr lang="en-US" sz="16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endParaRPr lang="en-US" sz="24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14800"/>
            <a:ext cx="4648200" cy="2667000"/>
          </a:xfrm>
          <a:prstGeom prst="rect">
            <a:avLst/>
          </a:prstGeom>
        </p:spPr>
      </p:pic>
    </p:spTree>
    <p:extLst>
      <p:ext uri="{BB962C8B-B14F-4D97-AF65-F5344CB8AC3E}">
        <p14:creationId xmlns:p14="http://schemas.microsoft.com/office/powerpoint/2010/main" val="201683491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3201</TotalTime>
  <Words>151</Words>
  <Application>Microsoft Macintosh PowerPoint</Application>
  <PresentationFormat>On-screen Show (4:3)</PresentationFormat>
  <Paragraphs>55</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Mangal</vt:lpstr>
      <vt:lpstr>Wingdings</vt:lpstr>
      <vt:lpstr>Arial</vt:lpstr>
      <vt:lpstr>Office Theme</vt:lpstr>
      <vt:lpstr>                A Bash shell script is simply an executable file composed of a list of commands.  Bash shell scripts are a good choice for tasks which can be accomplished mainly by calling other command-line utilities.  If the task involves heavy data processing and manipulation, other languages such as Perl/Python will be better  The first line of a Bash shell script begins with ‘#!’ (sha-bang). It indicates that the file is an executable shell script and the command interpreter.   </vt:lpstr>
      <vt:lpstr>                               After a Bash shell script is written, its file permissions and ownership need to be modified so that it is executable.  Once it is executable, it can be invoked by:  1.  entering its name in the command line, if the directory where the script resides is inside the PATH env variable. 2. entering the full destination to it. 3. get inside the script directory, run it from there.  1. script.sh 2. /home/user/script.sh 3. cd /home/user; ./script.sh  A number of character or words have special meanings to the Bash shell in specific context!!!       </vt:lpstr>
      <vt:lpstr>                          # is interpreted by bash as the beginning of a comment and is therefore ignored, along with everything following it.  The meanings of special characters or words can be disabled through the use of escape character, \ , single quotes(‘’) or double quotes(“”).  The escape character \ removes the special meaning for the single character immediately following it  echo # not a comment echo \# not. a comment  Exercises: 1. Write a simple bash script, displaying  the last two values.     </vt:lpstr>
      <vt:lpstr>                          The escape character, \, only removes the special meaning of the next single character. When more than one character in a text needs to be escaped, users can either use the escape character multiple times or employ single quotes ‘  ’. Single quotes preserve the literal meaning of all characters they enclose.  echo \# not a comment\# echo ‘#not a comment #’  While single quotes preserve the literal value of all characters they enclose, double quotes differ in that they do not preserve the literal value of the dollar sign($), the back-ticks(` `), and the backslash(\).  echo ‘$HOME’ echo ’`pwd`’ echo “$HOME” echo “`pwd`”     </vt:lpstr>
      <vt:lpstr>           As the complexity of a shell script increases, it is often helpful to make use of variables. A variable serves as a container, within which a script can store data in memory.  VARIABLENAME=value  Variable names are typically uppercase letters. COUNT=40  Two common types of data stored in variables are integer values and string. It is good practice to quote string values, since the space character is interpreted by Bash as a word separator.  NAME=John Doe =&gt; oops, bash interprets the space as separator by default. NAME=“John Doe”</vt:lpstr>
      <vt:lpstr>                   EExpanding variable values The value of a variable can be recalled through a process known as variable expansion by preceding the variable name with a dollar sign.  FIRST=Mecho SECOND=Puh echo “$FIRST $SECOND”  Command substitution, like expanding variable, but for command   echo “Current time: $(date)”  Arithmethic expansion echo $[1+1]   Space characters are allowed in arithmetic expansion </vt:lpstr>
      <vt:lpstr>                  Iiii     Iterating with the for loop =&gt; execution an action multiple times.   for &lt;VARIABLE&gt; in &lt;LIST&gt;; do &lt;COMMAND&gt; … DONE Iterating all over the content in a directory.  for for i in $( ls ); do echo item: $i done       Ite=</vt:lpstr>
      <vt:lpstr>            For HOST in host1 host2 host3; do echo $HOST; done   for HOST in host{1,2,3}; do echo $HOST; done  Exercises: 1. Write a shell script that greets the user, takes his name as input and then prints it 5 times on the screen. Google if you need help.  bash –x &lt;SCRIPTNAME&gt; to put the debug mode on a script.</vt:lpstr>
      <vt:lpstr>               Positional parameters are variables which store the values of command-line arguments to a script. 0 =&gt; refers to the script name itself 1 =&gt; the first argument to the script  Exercises: 1. Write a bash script that prints its name and its first parameter, do not forget provide it.  $* and $@ refer to all arguments in a script, but in a different way.  Exercises: .  1. Copy and run the below script and explain the difference   </vt:lpstr>
      <vt:lpstr>              Every command returns an exit status, commonly referred to as return status/exit code. A successful command exits with an exit status of  0. Upon completion, a command’s exit status is passed to the parent process and stored in the ? Variable. Therefore, the exit status of an executed command can be retrieved by displaying the value of $?    Exercises: 1. ls /etc/hosts 2. echo $? 3. ls /etc/nofile 4. echo$?  The ’exit’ command can be executed with an optional integer argument between 0 and 255.  Exercises: #!/bin/bash echo “Hello, World!” exit 0 </vt:lpstr>
      <vt:lpstr>IInteger comparison</vt:lpstr>
      <vt:lpstr>IString comparison</vt:lpstr>
      <vt:lpstr>          Functions, grouping a logical piece of code together.  #!/bin/bash  function greet {  echo “hello” }  greet  Homework: 1. Write a script, that takes directory addresses as his first and second argument and checks whether they exist. 2. Encapsulate the above in a function. 3. Call the function. 4. Write a shell script to check if a process is running, do not be afraid to use google, but spend some time doing it on your own.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956</cp:revision>
  <dcterms:created xsi:type="dcterms:W3CDTF">2015-03-24T20:13:30Z</dcterms:created>
  <dcterms:modified xsi:type="dcterms:W3CDTF">2017-06-07T06:36:53Z</dcterms:modified>
</cp:coreProperties>
</file>