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66" r:id="rId6"/>
    <p:sldId id="258" r:id="rId7"/>
    <p:sldId id="274" r:id="rId8"/>
    <p:sldId id="257" r:id="rId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4" autoAdjust="0"/>
    <p:restoredTop sz="94627"/>
  </p:normalViewPr>
  <p:slideViewPr>
    <p:cSldViewPr>
      <p:cViewPr>
        <p:scale>
          <a:sx n="89" d="100"/>
          <a:sy n="89" d="100"/>
        </p:scale>
        <p:origin x="2080" y="6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 Linux, every file and every directory has two owners: a user and a group. These owners are set when a file or a directory is created. On creation, the user who creates the file becomes the user owner, and the primary group of that user becomes the group owner.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Displaying ownership: </a:t>
            </a:r>
            <a:r>
              <a:rPr lang="en-US" sz="3100" dirty="0" smtClean="0">
                <a:solidFill>
                  <a:schemeClr val="bg1"/>
                </a:solidFill>
              </a:rPr>
              <a:t>ls –l</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a file in your home directory.</a:t>
            </a:r>
            <a:br>
              <a:rPr lang="en-US" sz="2200" dirty="0" smtClean="0">
                <a:solidFill>
                  <a:schemeClr val="accent6"/>
                </a:solidFill>
              </a:rPr>
            </a:br>
            <a:r>
              <a:rPr lang="en-US" sz="2200" dirty="0" smtClean="0">
                <a:solidFill>
                  <a:schemeClr val="accent6"/>
                </a:solidFill>
              </a:rPr>
              <a:t>2. List </a:t>
            </a:r>
            <a:r>
              <a:rPr lang="en-US" sz="2200" dirty="0" smtClean="0">
                <a:solidFill>
                  <a:schemeClr val="accent6"/>
                </a:solidFill>
              </a:rPr>
              <a:t>its </a:t>
            </a:r>
            <a:r>
              <a:rPr lang="en-US" sz="2200" dirty="0" smtClean="0">
                <a:solidFill>
                  <a:schemeClr val="accent6"/>
                </a:solidFill>
              </a:rPr>
              <a:t>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Do</a:t>
            </a: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Permissions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657600"/>
            <a:ext cx="6553200" cy="2533904"/>
          </a:xfrm>
          <a:prstGeom prst="rect">
            <a:avLst/>
          </a:prstGeom>
        </p:spPr>
      </p:pic>
      <p:sp>
        <p:nvSpPr>
          <p:cNvPr id="7" name="TextBox 6"/>
          <p:cNvSpPr txBox="1"/>
          <p:nvPr/>
        </p:nvSpPr>
        <p:spPr>
          <a:xfrm>
            <a:off x="1066800" y="838200"/>
            <a:ext cx="6705600" cy="2585323"/>
          </a:xfrm>
          <a:prstGeom prst="rect">
            <a:avLst/>
          </a:prstGeom>
          <a:noFill/>
        </p:spPr>
        <p:txBody>
          <a:bodyPr wrap="square" rtlCol="0">
            <a:spAutoFit/>
          </a:bodyPr>
          <a:lstStyle/>
          <a:p>
            <a:r>
              <a:rPr lang="en-US" dirty="0" smtClean="0">
                <a:solidFill>
                  <a:schemeClr val="accent6"/>
                </a:solidFill>
              </a:rPr>
              <a:t>For directory: read =&gt; list the content of it, write =&gt; creating files, exec =&gt; go inside the directory.</a:t>
            </a:r>
          </a:p>
          <a:p>
            <a:endParaRPr lang="en-US" dirty="0" smtClean="0">
              <a:solidFill>
                <a:schemeClr val="accent6"/>
              </a:solidFill>
            </a:endParaRPr>
          </a:p>
          <a:p>
            <a:r>
              <a:rPr lang="en-US" dirty="0" smtClean="0">
                <a:solidFill>
                  <a:schemeClr val="accent6"/>
                </a:solidFill>
              </a:rPr>
              <a:t>For files: read =&gt; open a file, write =&gt; change content of a file, execute: run a program file.</a:t>
            </a:r>
          </a:p>
          <a:p>
            <a:endParaRPr lang="en-US" dirty="0">
              <a:solidFill>
                <a:schemeClr val="accent6"/>
              </a:solidFill>
            </a:endParaRPr>
          </a:p>
          <a:p>
            <a:r>
              <a:rPr lang="en-US" dirty="0" smtClean="0">
                <a:solidFill>
                  <a:schemeClr val="accent6"/>
                </a:solidFill>
              </a:rPr>
              <a:t>Each permission has a decimal value: read = 4, write = 2, exec = 1</a:t>
            </a:r>
          </a:p>
          <a:p>
            <a:endParaRPr lang="en-US" dirty="0">
              <a:solidFill>
                <a:schemeClr val="accent6"/>
              </a:solidFill>
            </a:endParaRPr>
          </a:p>
          <a:p>
            <a:r>
              <a:rPr lang="en-US" dirty="0" smtClean="0">
                <a:solidFill>
                  <a:schemeClr val="accent6"/>
                </a:solidFill>
              </a:rPr>
              <a:t>You could modify the permissions with the sum of those values.</a:t>
            </a:r>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400" dirty="0" smtClean="0">
                <a:solidFill>
                  <a:schemeClr val="accent6"/>
                </a:solidFill>
              </a:rPr>
              <a:t>Changing file/directory permissions</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Symbolic method:</a:t>
            </a:r>
            <a:r>
              <a:rPr lang="en-US" sz="2400" dirty="0">
                <a:solidFill>
                  <a:schemeClr val="accent6"/>
                </a:solidFill>
              </a:rPr>
              <a:t/>
            </a:r>
            <a:br>
              <a:rPr lang="en-US" sz="2400" dirty="0">
                <a:solidFill>
                  <a:schemeClr val="accent6"/>
                </a:solidFill>
              </a:rPr>
            </a:br>
            <a:r>
              <a:rPr lang="en-US" sz="2400" dirty="0" err="1" smtClean="0">
                <a:solidFill>
                  <a:schemeClr val="bg2"/>
                </a:solidFill>
              </a:rPr>
              <a:t>chmod</a:t>
            </a:r>
            <a:r>
              <a:rPr lang="en-US" sz="2400" dirty="0" smtClean="0">
                <a:solidFill>
                  <a:schemeClr val="bg2"/>
                </a:solidFill>
              </a:rPr>
              <a:t> </a:t>
            </a:r>
            <a:r>
              <a:rPr lang="en-US" sz="2400" dirty="0" err="1" smtClean="0">
                <a:solidFill>
                  <a:schemeClr val="bg2"/>
                </a:solidFill>
              </a:rPr>
              <a:t>who?what?which</a:t>
            </a:r>
            <a:r>
              <a:rPr lang="en-US" sz="2400" dirty="0" smtClean="0">
                <a:solidFill>
                  <a:schemeClr val="bg2"/>
                </a:solidFill>
              </a:rPr>
              <a:t>? </a:t>
            </a:r>
            <a:r>
              <a:rPr lang="en-US" sz="2400" dirty="0" err="1" smtClean="0">
                <a:solidFill>
                  <a:schemeClr val="bg2"/>
                </a:solidFill>
              </a:rPr>
              <a:t>File|directory</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Who ? u, g, o, a (user, group, other, all)</a:t>
            </a:r>
            <a:br>
              <a:rPr lang="en-US" sz="2400" dirty="0" smtClean="0">
                <a:solidFill>
                  <a:schemeClr val="accent6"/>
                </a:solidFill>
              </a:rPr>
            </a:br>
            <a:r>
              <a:rPr lang="en-US" sz="2400" dirty="0" smtClean="0">
                <a:solidFill>
                  <a:schemeClr val="accent6"/>
                </a:solidFill>
              </a:rPr>
              <a:t>What ? +,-,= (add, remove, set exactly)</a:t>
            </a:r>
            <a:br>
              <a:rPr lang="en-US" sz="2400" dirty="0" smtClean="0">
                <a:solidFill>
                  <a:schemeClr val="accent6"/>
                </a:solidFill>
              </a:rPr>
            </a:br>
            <a:r>
              <a:rPr lang="en-US" sz="2400" dirty="0" smtClean="0">
                <a:solidFill>
                  <a:schemeClr val="accent6"/>
                </a:solidFill>
              </a:rPr>
              <a:t>Which ? r, w, x(read, write, execute)</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Numeric method:</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err="1" smtClean="0">
                <a:solidFill>
                  <a:schemeClr val="bg2"/>
                </a:solidFill>
              </a:rPr>
              <a:t>chmod</a:t>
            </a:r>
            <a:r>
              <a:rPr lang="en-US" sz="2400" dirty="0" smtClean="0">
                <a:solidFill>
                  <a:schemeClr val="bg2"/>
                </a:solidFill>
              </a:rPr>
              <a:t> 750 </a:t>
            </a:r>
            <a:r>
              <a:rPr lang="en-US" sz="2400" dirty="0" err="1" smtClean="0">
                <a:solidFill>
                  <a:schemeClr val="bg2"/>
                </a:solidFill>
              </a:rPr>
              <a:t>sampledir</a:t>
            </a:r>
            <a:r>
              <a:rPr lang="en-US" sz="2400" dirty="0" smtClean="0">
                <a:solidFill>
                  <a:schemeClr val="bg2"/>
                </a:solidFill>
              </a:rPr>
              <a:t/>
            </a:r>
            <a:br>
              <a:rPr lang="en-US" sz="2400" dirty="0" smtClean="0">
                <a:solidFill>
                  <a:schemeClr val="bg2"/>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The </a:t>
            </a:r>
            <a:r>
              <a:rPr lang="en-US" sz="2400" dirty="0" err="1" smtClean="0">
                <a:solidFill>
                  <a:schemeClr val="accent6"/>
                </a:solidFill>
              </a:rPr>
              <a:t>chmod</a:t>
            </a:r>
            <a:r>
              <a:rPr lang="en-US" sz="2400" dirty="0" smtClean="0">
                <a:solidFill>
                  <a:schemeClr val="accent6"/>
                </a:solidFill>
              </a:rPr>
              <a:t> commands supports the </a:t>
            </a:r>
            <a:r>
              <a:rPr lang="mr-IN" sz="2400" dirty="0" smtClean="0">
                <a:solidFill>
                  <a:schemeClr val="bg2"/>
                </a:solidFill>
              </a:rPr>
              <a:t>–</a:t>
            </a:r>
            <a:r>
              <a:rPr lang="en-US" sz="2400" dirty="0" smtClean="0">
                <a:solidFill>
                  <a:schemeClr val="bg2"/>
                </a:solidFill>
              </a:rPr>
              <a:t>R</a:t>
            </a:r>
            <a:r>
              <a:rPr lang="en-US" sz="2400" dirty="0" smtClean="0">
                <a:solidFill>
                  <a:schemeClr val="accent6"/>
                </a:solidFill>
              </a:rPr>
              <a:t> option for recursively setting permissions on an entire directory tree. When using this option, be sure to use the </a:t>
            </a:r>
            <a:r>
              <a:rPr lang="en-US" sz="2400" dirty="0" smtClean="0">
                <a:solidFill>
                  <a:schemeClr val="bg2"/>
                </a:solidFill>
              </a:rPr>
              <a:t>X </a:t>
            </a:r>
            <a:r>
              <a:rPr lang="en-US" sz="2400" dirty="0" smtClean="0">
                <a:solidFill>
                  <a:schemeClr val="accent6"/>
                </a:solidFill>
              </a:rPr>
              <a:t>permissions instead of the </a:t>
            </a:r>
            <a:r>
              <a:rPr lang="en-US" sz="2400" dirty="0" smtClean="0">
                <a:solidFill>
                  <a:schemeClr val="bg2"/>
                </a:solidFill>
              </a:rPr>
              <a:t>x</a:t>
            </a:r>
            <a:r>
              <a:rPr lang="en-US" sz="2400" dirty="0" smtClean="0">
                <a:solidFill>
                  <a:schemeClr val="accent6"/>
                </a:solidFill>
              </a:rPr>
              <a:t> to indicate that execute permissions should only be set on directories, not regular files.</a:t>
            </a:r>
            <a:endParaRPr lang="en-US" sz="2400" dirty="0">
              <a:solidFill>
                <a:schemeClr val="accent6"/>
              </a:solidFill>
            </a:endParaRPr>
          </a:p>
        </p:txBody>
      </p:sp>
    </p:spTree>
    <p:extLst>
      <p:ext uri="{BB962C8B-B14F-4D97-AF65-F5344CB8AC3E}">
        <p14:creationId xmlns:p14="http://schemas.microsoft.com/office/powerpoint/2010/main" val="151540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err="1" smtClean="0"/>
              <a:t>C</a:t>
            </a:r>
            <a:r>
              <a:rPr lang="en-US" dirty="0" err="1" smtClean="0">
                <a:solidFill>
                  <a:schemeClr val="accent6"/>
                </a:solidFill>
              </a:rPr>
              <a:t>Changing</a:t>
            </a:r>
            <a:r>
              <a:rPr lang="en-US" dirty="0" smtClean="0">
                <a:solidFill>
                  <a:schemeClr val="accent6"/>
                </a:solidFill>
              </a:rPr>
              <a:t> file/directory user or group ownership</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err="1" smtClean="0">
                <a:solidFill>
                  <a:schemeClr val="bg1"/>
                </a:solidFill>
              </a:rPr>
              <a:t>chown</a:t>
            </a:r>
            <a:r>
              <a:rPr lang="en-US" dirty="0">
                <a:solidFill>
                  <a:schemeClr val="bg1"/>
                </a:solidFill>
              </a:rPr>
              <a:t> </a:t>
            </a:r>
            <a:r>
              <a:rPr lang="en-US" dirty="0" smtClean="0">
                <a:solidFill>
                  <a:schemeClr val="bg1"/>
                </a:solidFill>
              </a:rPr>
              <a:t>student file</a:t>
            </a:r>
            <a:r>
              <a:rPr lang="en-US" dirty="0" smtClean="0">
                <a:solidFill>
                  <a:schemeClr val="accent6"/>
                </a:solidFill>
              </a:rPr>
              <a:t/>
            </a:r>
            <a:br>
              <a:rPr lang="en-US" dirty="0" smtClean="0">
                <a:solidFill>
                  <a:schemeClr val="accent6"/>
                </a:solidFill>
              </a:rPr>
            </a:br>
            <a:r>
              <a:rPr lang="en-US" dirty="0" err="1" smtClean="0">
                <a:solidFill>
                  <a:schemeClr val="bg1"/>
                </a:solidFill>
              </a:rPr>
              <a:t>chown</a:t>
            </a:r>
            <a:r>
              <a:rPr lang="en-US" dirty="0" smtClean="0">
                <a:solidFill>
                  <a:schemeClr val="bg1"/>
                </a:solidFill>
              </a:rPr>
              <a:t> -R student </a:t>
            </a:r>
            <a:r>
              <a:rPr lang="en-US" dirty="0" err="1" smtClean="0">
                <a:solidFill>
                  <a:schemeClr val="bg1"/>
                </a:solidFill>
              </a:rPr>
              <a:t>dir</a:t>
            </a:r>
            <a:r>
              <a:rPr lang="en-US" dirty="0" smtClean="0">
                <a:solidFill>
                  <a:schemeClr val="bg1"/>
                </a:solidFill>
              </a:rPr>
              <a:t/>
            </a:r>
            <a:br>
              <a:rPr lang="en-US" dirty="0" smtClean="0">
                <a:solidFill>
                  <a:schemeClr val="bg1"/>
                </a:solidFill>
              </a:rPr>
            </a:br>
            <a:r>
              <a:rPr lang="en-US" dirty="0" err="1" smtClean="0">
                <a:solidFill>
                  <a:schemeClr val="bg1"/>
                </a:solidFill>
              </a:rPr>
              <a:t>chown</a:t>
            </a:r>
            <a:r>
              <a:rPr lang="en-US" dirty="0" smtClean="0">
                <a:solidFill>
                  <a:schemeClr val="bg1"/>
                </a:solidFill>
              </a:rPr>
              <a:t> :admins </a:t>
            </a:r>
            <a:r>
              <a:rPr lang="en-US" dirty="0" err="1" smtClean="0">
                <a:solidFill>
                  <a:schemeClr val="bg1"/>
                </a:solidFill>
              </a:rPr>
              <a:t>dir</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25935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2438400"/>
          </a:xfrm>
        </p:spPr>
        <p:txBody>
          <a:bodyPr>
            <a:normAutofit fontScale="90000"/>
          </a:bodyPr>
          <a:lstStyle/>
          <a:p>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sz="2200" dirty="0" smtClean="0">
                <a:solidFill>
                  <a:schemeClr val="accent1"/>
                </a:solidFill>
              </a:rPr>
              <a:t>Special permissions</a:t>
            </a:r>
            <a:br>
              <a:rPr lang="en-US" sz="2200" dirty="0" smtClean="0">
                <a:solidFill>
                  <a:schemeClr val="accent1"/>
                </a:solidFill>
              </a:rPr>
            </a:br>
            <a:r>
              <a:rPr lang="en-US" sz="2200" dirty="0" smtClean="0">
                <a:solidFill>
                  <a:schemeClr val="accent6"/>
                </a:solidFill>
              </a:rPr>
              <a:t>SUID/Set User Id  =&gt; a program is executed with the file owner’s permissions. Decimal value: 4.</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SGID/Set Group Id =&gt; files created in the directory inherit it’s group id.</a:t>
            </a:r>
            <a:br>
              <a:rPr lang="en-US" sz="2200" dirty="0" smtClean="0">
                <a:solidFill>
                  <a:schemeClr val="accent6"/>
                </a:solidFill>
              </a:rPr>
            </a:br>
            <a:r>
              <a:rPr lang="en-US" sz="2200" dirty="0" smtClean="0">
                <a:solidFill>
                  <a:schemeClr val="accent6"/>
                </a:solidFill>
              </a:rPr>
              <a:t>Decimal value: 2.</a:t>
            </a:r>
            <a:br>
              <a:rPr lang="en-US" sz="2200" dirty="0" smtClean="0">
                <a:solidFill>
                  <a:schemeClr val="accent6"/>
                </a:solidFill>
              </a:rPr>
            </a:br>
            <a:r>
              <a:rPr lang="en-US" sz="2200" dirty="0" smtClean="0">
                <a:solidFill>
                  <a:schemeClr val="accent6"/>
                </a:solidFill>
              </a:rPr>
              <a:t>Sticky bit =&gt; any user can create files, but only the owner of the file can delete it.</a:t>
            </a:r>
            <a:br>
              <a:rPr lang="en-US" sz="2200" dirty="0" smtClean="0">
                <a:solidFill>
                  <a:schemeClr val="accent6"/>
                </a:solidFill>
              </a:rPr>
            </a:br>
            <a:r>
              <a:rPr lang="en-US" sz="2200" dirty="0" smtClean="0">
                <a:solidFill>
                  <a:schemeClr val="accent6"/>
                </a:solidFill>
              </a:rPr>
              <a:t>Decimal value: 1.</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a file and list its permissions, what is their value in decimal ? </a:t>
            </a:r>
            <a:br>
              <a:rPr lang="en-US" sz="2200" dirty="0" smtClean="0">
                <a:solidFill>
                  <a:schemeClr val="accent6"/>
                </a:solidFill>
              </a:rPr>
            </a:br>
            <a:r>
              <a:rPr lang="en-US" sz="2200" dirty="0" smtClean="0">
                <a:solidFill>
                  <a:schemeClr val="accent6"/>
                </a:solidFill>
              </a:rPr>
              <a:t>2. Modify the permission using ‘</a:t>
            </a:r>
            <a:r>
              <a:rPr lang="en-US" sz="2200" dirty="0" err="1" smtClean="0">
                <a:solidFill>
                  <a:schemeClr val="bg1"/>
                </a:solidFill>
              </a:rPr>
              <a:t>chmod</a:t>
            </a:r>
            <a:r>
              <a:rPr lang="en-US" sz="2200" dirty="0" smtClean="0">
                <a:solidFill>
                  <a:schemeClr val="accent6"/>
                </a:solidFill>
              </a:rPr>
              <a:t>’, read the manual page first.</a:t>
            </a:r>
            <a:br>
              <a:rPr lang="en-US" sz="2200" dirty="0" smtClean="0">
                <a:solidFill>
                  <a:schemeClr val="accent6"/>
                </a:solidFill>
              </a:rPr>
            </a:br>
            <a:r>
              <a:rPr lang="en-US" sz="2200" dirty="0" smtClean="0">
                <a:solidFill>
                  <a:schemeClr val="accent6"/>
                </a:solidFill>
              </a:rPr>
              <a:t>3. List the permission on ‘</a:t>
            </a:r>
            <a:r>
              <a:rPr lang="en-US" sz="2200" dirty="0" smtClean="0">
                <a:solidFill>
                  <a:schemeClr val="bg1"/>
                </a:solidFill>
              </a:rPr>
              <a:t>/</a:t>
            </a:r>
            <a:r>
              <a:rPr lang="en-US" sz="2200" dirty="0" err="1" smtClean="0">
                <a:solidFill>
                  <a:schemeClr val="bg1"/>
                </a:solidFill>
              </a:rPr>
              <a:t>tmp</a:t>
            </a:r>
            <a:r>
              <a:rPr lang="en-US" sz="2200" dirty="0" smtClean="0">
                <a:solidFill>
                  <a:schemeClr val="accent6"/>
                </a:solidFill>
              </a:rPr>
              <a:t>/’ directory, do you see something different ? </a:t>
            </a:r>
            <a:br>
              <a:rPr lang="en-US" sz="2200" dirty="0" smtClean="0">
                <a:solidFill>
                  <a:schemeClr val="accent6"/>
                </a:solidFill>
              </a:rPr>
            </a:br>
            <a:r>
              <a:rPr lang="en-US" sz="2200" dirty="0" smtClean="0">
                <a:solidFill>
                  <a:schemeClr val="accent6"/>
                </a:solidFill>
              </a:rPr>
              <a:t>4. Create two local users john and </a:t>
            </a:r>
            <a:r>
              <a:rPr lang="en-US" sz="2200" dirty="0" err="1" smtClean="0">
                <a:solidFill>
                  <a:schemeClr val="accent6"/>
                </a:solidFill>
              </a:rPr>
              <a:t>url</a:t>
            </a:r>
            <a:r>
              <a:rPr lang="en-US" sz="2200" dirty="0" smtClean="0">
                <a:solidFill>
                  <a:schemeClr val="accent6"/>
                </a:solidFill>
              </a:rPr>
              <a:t>, </a:t>
            </a:r>
            <a:r>
              <a:rPr lang="en-US" sz="2200" dirty="0" err="1" smtClean="0">
                <a:solidFill>
                  <a:schemeClr val="bg1"/>
                </a:solidFill>
              </a:rPr>
              <a:t>su</a:t>
            </a:r>
            <a:r>
              <a:rPr lang="en-US" sz="2200" dirty="0" smtClean="0">
                <a:solidFill>
                  <a:schemeClr val="bg1"/>
                </a:solidFill>
              </a:rPr>
              <a:t> </a:t>
            </a:r>
            <a:r>
              <a:rPr lang="en-US" sz="2200" dirty="0" smtClean="0">
                <a:solidFill>
                  <a:schemeClr val="accent6"/>
                </a:solidFill>
              </a:rPr>
              <a:t>to each one of them and add a file in </a:t>
            </a:r>
            <a:r>
              <a:rPr lang="en-US" sz="2200" dirty="0" smtClean="0">
                <a:solidFill>
                  <a:schemeClr val="bg1"/>
                </a:solidFill>
              </a:rPr>
              <a:t>/</a:t>
            </a:r>
            <a:r>
              <a:rPr lang="en-US" sz="2200" dirty="0" err="1" smtClean="0">
                <a:solidFill>
                  <a:schemeClr val="bg1"/>
                </a:solidFill>
              </a:rPr>
              <a:t>tmp</a:t>
            </a:r>
            <a:r>
              <a:rPr lang="en-US" sz="2200" dirty="0" smtClean="0">
                <a:solidFill>
                  <a:schemeClr val="bg1"/>
                </a:solidFill>
              </a:rPr>
              <a:t>, </a:t>
            </a:r>
            <a:r>
              <a:rPr lang="en-US" sz="2200" dirty="0" err="1" smtClean="0">
                <a:solidFill>
                  <a:schemeClr val="accent6"/>
                </a:solidFill>
              </a:rPr>
              <a:t>su</a:t>
            </a:r>
            <a:r>
              <a:rPr lang="en-US" sz="2200" dirty="0" smtClean="0">
                <a:solidFill>
                  <a:schemeClr val="accent6"/>
                </a:solidFill>
              </a:rPr>
              <a:t> to </a:t>
            </a:r>
            <a:r>
              <a:rPr lang="en-US" sz="2200" dirty="0" err="1" smtClean="0">
                <a:solidFill>
                  <a:schemeClr val="accent6"/>
                </a:solidFill>
              </a:rPr>
              <a:t>to</a:t>
            </a:r>
            <a:r>
              <a:rPr lang="en-US" sz="2200" dirty="0" smtClean="0">
                <a:solidFill>
                  <a:schemeClr val="accent6"/>
                </a:solidFill>
              </a:rPr>
              <a:t> other one and try to delete it.</a:t>
            </a:r>
            <a:br>
              <a:rPr lang="en-US" sz="2200" dirty="0" smtClean="0">
                <a:solidFill>
                  <a:schemeClr val="accent6"/>
                </a:solidFill>
              </a:rPr>
            </a:br>
            <a:r>
              <a:rPr lang="en-US" sz="2200" dirty="0" smtClean="0">
                <a:solidFill>
                  <a:schemeClr val="accent6"/>
                </a:solidFill>
              </a:rPr>
              <a:t>5. Think about a valid case for using SGID.</a:t>
            </a:r>
            <a:br>
              <a:rPr lang="en-US" sz="2200" dirty="0" smtClean="0">
                <a:solidFill>
                  <a:schemeClr val="accent6"/>
                </a:solidFill>
              </a:rPr>
            </a:br>
            <a:r>
              <a:rPr lang="en-US" sz="2200" dirty="0" smtClean="0">
                <a:solidFill>
                  <a:schemeClr val="accent6"/>
                </a:solidFill>
              </a:rPr>
              <a:t>6. Apply the advanced permissions on a newly created directory of your choice, use sticky bit and group collaboration. List the permissions first and test them. </a:t>
            </a: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When creating a new file, some default permissions are set. These permissions are determined by the </a:t>
            </a:r>
            <a:r>
              <a:rPr lang="en-US" sz="3100" dirty="0" err="1" smtClean="0">
                <a:solidFill>
                  <a:schemeClr val="accent6"/>
                </a:solidFill>
              </a:rPr>
              <a:t>umask</a:t>
            </a:r>
            <a:r>
              <a:rPr lang="en-US" sz="3100" dirty="0" smtClean="0">
                <a:solidFill>
                  <a:schemeClr val="accent6"/>
                </a:solidFill>
              </a:rPr>
              <a:t> setting.</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In the mask, a numeric value is used that is subtracted from the maximum permissions that can be set automatically to a file, the max for file is 666, for directory is 777.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rgbClr val="FF0000"/>
                </a:solidFill>
              </a:rPr>
              <a:t>Exercises:</a:t>
            </a:r>
            <a:r>
              <a:rPr lang="en-US" sz="2700" dirty="0">
                <a:solidFill>
                  <a:schemeClr val="bg1"/>
                </a:solidFill>
              </a:rPr>
              <a:t/>
            </a:r>
            <a:br>
              <a:rPr lang="en-US" sz="2700" dirty="0">
                <a:solidFill>
                  <a:schemeClr val="bg1"/>
                </a:solidFill>
              </a:rPr>
            </a:br>
            <a:r>
              <a:rPr lang="en-US" sz="2700" dirty="0">
                <a:solidFill>
                  <a:schemeClr val="accent6"/>
                </a:solidFill>
              </a:rPr>
              <a:t>1. Why do you think the max for a file is 666 ?</a:t>
            </a:r>
            <a:br>
              <a:rPr lang="en-US" sz="2700" dirty="0">
                <a:solidFill>
                  <a:schemeClr val="accent6"/>
                </a:solidFill>
              </a:rPr>
            </a:br>
            <a:r>
              <a:rPr lang="en-US" sz="2700" dirty="0">
                <a:solidFill>
                  <a:schemeClr val="accent6"/>
                </a:solidFill>
              </a:rPr>
              <a:t>2. Get the default </a:t>
            </a:r>
            <a:r>
              <a:rPr lang="en-US" sz="2700" dirty="0" err="1">
                <a:solidFill>
                  <a:schemeClr val="bg1"/>
                </a:solidFill>
              </a:rPr>
              <a:t>umask</a:t>
            </a:r>
            <a:r>
              <a:rPr lang="en-US" sz="2700" dirty="0">
                <a:solidFill>
                  <a:schemeClr val="bg1"/>
                </a:solidFill>
              </a:rPr>
              <a:t> </a:t>
            </a:r>
            <a:r>
              <a:rPr lang="en-US" sz="2700" dirty="0">
                <a:solidFill>
                  <a:schemeClr val="accent6"/>
                </a:solidFill>
              </a:rPr>
              <a:t>value.</a:t>
            </a:r>
            <a:br>
              <a:rPr lang="en-US" sz="2700" dirty="0">
                <a:solidFill>
                  <a:schemeClr val="accent6"/>
                </a:solidFill>
              </a:rPr>
            </a:br>
            <a:r>
              <a:rPr lang="en-US" sz="2700" dirty="0">
                <a:solidFill>
                  <a:schemeClr val="accent6"/>
                </a:solidFill>
              </a:rPr>
              <a:t>3. Change it to something else.</a:t>
            </a:r>
            <a:br>
              <a:rPr lang="en-US" sz="2700" dirty="0">
                <a:solidFill>
                  <a:schemeClr val="accent6"/>
                </a:solidFill>
              </a:rPr>
            </a:br>
            <a:r>
              <a:rPr lang="en-US" sz="2700" dirty="0">
                <a:solidFill>
                  <a:schemeClr val="accent6"/>
                </a:solidFill>
              </a:rPr>
              <a:t>4. Revert it back to default.</a:t>
            </a:r>
            <a:br>
              <a:rPr lang="en-US" sz="2700" dirty="0">
                <a:solidFill>
                  <a:schemeClr val="accent6"/>
                </a:solidFill>
              </a:rPr>
            </a:br>
            <a:endParaRPr lang="bg-BG" sz="27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chemeClr val="accent6"/>
                </a:solidFill>
              </a:rPr>
              <a:t>The system default </a:t>
            </a:r>
            <a:r>
              <a:rPr lang="en-US" sz="3100" dirty="0" err="1" smtClean="0">
                <a:solidFill>
                  <a:schemeClr val="accent6"/>
                </a:solidFill>
              </a:rPr>
              <a:t>umask</a:t>
            </a:r>
            <a:r>
              <a:rPr lang="en-US" sz="3100" dirty="0" smtClean="0">
                <a:solidFill>
                  <a:schemeClr val="accent6"/>
                </a:solidFill>
              </a:rPr>
              <a:t> values for Bash shell users are defined in ‘</a:t>
            </a:r>
            <a:r>
              <a:rPr lang="en-US" sz="3100" dirty="0" smtClean="0">
                <a:solidFill>
                  <a:schemeClr val="bg1"/>
                </a:solidFill>
              </a:rPr>
              <a:t>/</a:t>
            </a:r>
            <a:r>
              <a:rPr lang="en-US" sz="3100" dirty="0" err="1" smtClean="0">
                <a:solidFill>
                  <a:schemeClr val="bg1"/>
                </a:solidFill>
              </a:rPr>
              <a:t>etc</a:t>
            </a:r>
            <a:r>
              <a:rPr lang="en-US" sz="3100" dirty="0" smtClean="0">
                <a:solidFill>
                  <a:schemeClr val="bg1"/>
                </a:solidFill>
              </a:rPr>
              <a:t>/profile</a:t>
            </a:r>
            <a:r>
              <a:rPr lang="en-US" sz="3100" dirty="0" smtClean="0">
                <a:solidFill>
                  <a:schemeClr val="accent6"/>
                </a:solidFill>
              </a:rPr>
              <a:t>’ and ‘</a:t>
            </a:r>
            <a:r>
              <a:rPr lang="en-US" sz="3100" dirty="0" smtClean="0">
                <a:solidFill>
                  <a:schemeClr val="bg1"/>
                </a:solidFill>
              </a:rPr>
              <a:t>/</a:t>
            </a:r>
            <a:r>
              <a:rPr lang="en-US" sz="3100" dirty="0" err="1" smtClean="0">
                <a:solidFill>
                  <a:schemeClr val="bg1"/>
                </a:solidFill>
              </a:rPr>
              <a:t>etc</a:t>
            </a:r>
            <a:r>
              <a:rPr lang="en-US" sz="3100" dirty="0" smtClean="0">
                <a:solidFill>
                  <a:schemeClr val="bg1"/>
                </a:solidFill>
              </a:rPr>
              <a:t>/</a:t>
            </a:r>
            <a:r>
              <a:rPr lang="en-US" sz="3100" dirty="0" err="1" smtClean="0">
                <a:solidFill>
                  <a:schemeClr val="bg1"/>
                </a:solidFill>
              </a:rPr>
              <a:t>bashrc</a:t>
            </a:r>
            <a:r>
              <a:rPr lang="en-US" sz="3100" dirty="0" smtClean="0">
                <a:solidFill>
                  <a:schemeClr val="accent6"/>
                </a:solidFill>
              </a:rPr>
              <a:t>’. Users can override the system defaults in their </a:t>
            </a:r>
            <a:r>
              <a:rPr lang="en-US" sz="3100" dirty="0" smtClean="0">
                <a:solidFill>
                  <a:schemeClr val="bg1"/>
                </a:solidFill>
              </a:rPr>
              <a:t>.</a:t>
            </a:r>
            <a:r>
              <a:rPr lang="en-US" sz="3100" dirty="0" err="1" smtClean="0">
                <a:solidFill>
                  <a:schemeClr val="bg1"/>
                </a:solidFill>
              </a:rPr>
              <a:t>bash_profile</a:t>
            </a:r>
            <a:r>
              <a:rPr lang="en-US" sz="3100" dirty="0" smtClean="0">
                <a:solidFill>
                  <a:schemeClr val="bg1"/>
                </a:solidFill>
              </a:rPr>
              <a:t> </a:t>
            </a:r>
            <a:r>
              <a:rPr lang="en-US" sz="3100" dirty="0" smtClean="0">
                <a:solidFill>
                  <a:schemeClr val="accent6"/>
                </a:solidFill>
              </a:rPr>
              <a:t>and </a:t>
            </a:r>
            <a:r>
              <a:rPr lang="en-US" sz="3100" dirty="0" smtClean="0">
                <a:solidFill>
                  <a:schemeClr val="bg1"/>
                </a:solidFill>
              </a:rPr>
              <a:t>.</a:t>
            </a:r>
            <a:r>
              <a:rPr lang="en-US" sz="3100" dirty="0" err="1" smtClean="0">
                <a:solidFill>
                  <a:schemeClr val="bg1"/>
                </a:solidFill>
              </a:rPr>
              <a:t>bashrc</a:t>
            </a:r>
            <a:r>
              <a:rPr lang="en-US" sz="3100" dirty="0" smtClean="0">
                <a:solidFill>
                  <a:schemeClr val="bg1"/>
                </a:solidFill>
              </a:rPr>
              <a:t/>
            </a:r>
            <a:br>
              <a:rPr lang="en-US" sz="3100" dirty="0" smtClean="0">
                <a:solidFill>
                  <a:schemeClr val="bg1"/>
                </a:solidFill>
              </a:rPr>
            </a:br>
            <a:r>
              <a:rPr lang="en-US" sz="3100" dirty="0">
                <a:solidFill>
                  <a:schemeClr val="bg1"/>
                </a:solidFill>
              </a:rPr>
              <a:t/>
            </a:r>
            <a:br>
              <a:rPr lang="en-US" sz="3100" dirty="0">
                <a:solidFill>
                  <a:schemeClr val="bg1"/>
                </a:solidFill>
              </a:rPr>
            </a:br>
            <a:r>
              <a:rPr lang="en-US" sz="3100" dirty="0" smtClean="0">
                <a:solidFill>
                  <a:srgbClr val="FF0000"/>
                </a:solidFill>
              </a:rPr>
              <a:t>Exercises:</a:t>
            </a:r>
            <a:br>
              <a:rPr lang="en-US" sz="3100" dirty="0" smtClean="0">
                <a:solidFill>
                  <a:srgbClr val="FF0000"/>
                </a:solidFill>
              </a:rPr>
            </a:br>
            <a:r>
              <a:rPr lang="en-US" sz="3100" dirty="0" smtClean="0">
                <a:solidFill>
                  <a:schemeClr val="accent6"/>
                </a:solidFill>
              </a:rPr>
              <a:t>1. Create a new file and directory to see how the default </a:t>
            </a:r>
            <a:r>
              <a:rPr lang="en-US" sz="3100" dirty="0" err="1" smtClean="0">
                <a:solidFill>
                  <a:schemeClr val="bg1"/>
                </a:solidFill>
              </a:rPr>
              <a:t>umask</a:t>
            </a:r>
            <a:r>
              <a:rPr lang="en-US" sz="3100" dirty="0" smtClean="0">
                <a:solidFill>
                  <a:schemeClr val="accent6"/>
                </a:solidFill>
              </a:rPr>
              <a:t> affects permissions.</a:t>
            </a:r>
            <a:br>
              <a:rPr lang="en-US" sz="3100" dirty="0" smtClean="0">
                <a:solidFill>
                  <a:schemeClr val="accent6"/>
                </a:solidFill>
              </a:rPr>
            </a:br>
            <a:r>
              <a:rPr lang="en-US" sz="3100" dirty="0" smtClean="0">
                <a:solidFill>
                  <a:schemeClr val="accent6"/>
                </a:solidFill>
              </a:rPr>
              <a:t>2. Set the </a:t>
            </a:r>
            <a:r>
              <a:rPr lang="en-US" sz="3100" dirty="0" err="1" smtClean="0">
                <a:solidFill>
                  <a:schemeClr val="bg1"/>
                </a:solidFill>
              </a:rPr>
              <a:t>umask</a:t>
            </a:r>
            <a:r>
              <a:rPr lang="en-US" sz="3100" dirty="0" smtClean="0">
                <a:solidFill>
                  <a:schemeClr val="accent6"/>
                </a:solidFill>
              </a:rPr>
              <a:t> value to 0.</a:t>
            </a:r>
            <a:br>
              <a:rPr lang="en-US" sz="3100" dirty="0" smtClean="0">
                <a:solidFill>
                  <a:schemeClr val="accent6"/>
                </a:solidFill>
              </a:rPr>
            </a:br>
            <a:r>
              <a:rPr lang="en-US" sz="3100" dirty="0" smtClean="0">
                <a:solidFill>
                  <a:schemeClr val="accent6"/>
                </a:solidFill>
              </a:rPr>
              <a:t>3. Repeat step 1 with the new </a:t>
            </a:r>
            <a:r>
              <a:rPr lang="en-US" sz="3100" dirty="0" err="1" smtClean="0">
                <a:solidFill>
                  <a:schemeClr val="bg1"/>
                </a:solidFill>
              </a:rPr>
              <a:t>umask</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4. Change the </a:t>
            </a:r>
            <a:r>
              <a:rPr lang="en-US" sz="3100" dirty="0" err="1" smtClean="0">
                <a:solidFill>
                  <a:schemeClr val="bg1"/>
                </a:solidFill>
              </a:rPr>
              <a:t>umask</a:t>
            </a:r>
            <a:r>
              <a:rPr lang="en-US" sz="3100" dirty="0" smtClean="0">
                <a:solidFill>
                  <a:schemeClr val="accent6"/>
                </a:solidFill>
              </a:rPr>
              <a:t> to 007</a:t>
            </a:r>
            <a:br>
              <a:rPr lang="en-US" sz="3100" dirty="0" smtClean="0">
                <a:solidFill>
                  <a:schemeClr val="accent6"/>
                </a:solidFill>
              </a:rPr>
            </a:br>
            <a:r>
              <a:rPr lang="en-US" sz="3100" dirty="0" smtClean="0">
                <a:solidFill>
                  <a:schemeClr val="accent6"/>
                </a:solidFill>
              </a:rPr>
              <a:t>5. Repeat step 1</a:t>
            </a:r>
            <a:endParaRPr lang="en-US" sz="3100" dirty="0">
              <a:solidFill>
                <a:schemeClr val="bg1"/>
              </a:solidFill>
            </a:endParaRPr>
          </a:p>
        </p:txBody>
      </p:sp>
    </p:spTree>
    <p:extLst>
      <p:ext uri="{BB962C8B-B14F-4D97-AF65-F5344CB8AC3E}">
        <p14:creationId xmlns:p14="http://schemas.microsoft.com/office/powerpoint/2010/main" val="26256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bg1"/>
                </a:solidFill>
              </a:rPr>
              <a:t>ACL</a:t>
            </a:r>
            <a:r>
              <a:rPr lang="en-US" sz="2400" dirty="0" smtClean="0">
                <a:solidFill>
                  <a:schemeClr val="accent6"/>
                </a:solidFill>
              </a:rPr>
              <a:t> ( Access Control Lists ) =&gt; a way to add user-extended permissions.</a:t>
            </a: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bg1"/>
                </a:solidFill>
              </a:rPr>
              <a:t>getfacl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bg1"/>
                </a:solidFill>
              </a:rPr>
              <a:t/>
            </a:r>
            <a:br>
              <a:rPr lang="en-US" sz="2400" dirty="0" smtClean="0">
                <a:solidFill>
                  <a:schemeClr val="bg1"/>
                </a:solidFill>
              </a:rPr>
            </a:br>
            <a:r>
              <a:rPr lang="en-US" sz="2400" dirty="0" err="1" smtClean="0">
                <a:solidFill>
                  <a:schemeClr val="bg1"/>
                </a:solidFill>
              </a:rPr>
              <a:t>setfacl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With ACL you can enable inheritance by working with default ACL.</a:t>
            </a:r>
            <a:br>
              <a:rPr lang="en-US" sz="2400" dirty="0" smtClean="0">
                <a:solidFill>
                  <a:schemeClr val="accent6"/>
                </a:solidFill>
              </a:rPr>
            </a:br>
            <a:r>
              <a:rPr lang="en-US" sz="2400" dirty="0" err="1">
                <a:solidFill>
                  <a:schemeClr val="bg1"/>
                </a:solidFill>
              </a:rPr>
              <a:t>s</a:t>
            </a:r>
            <a:r>
              <a:rPr lang="en-US" sz="2400" dirty="0" err="1" smtClean="0">
                <a:solidFill>
                  <a:schemeClr val="bg1"/>
                </a:solidFill>
              </a:rPr>
              <a:t>etfacl</a:t>
            </a:r>
            <a:r>
              <a:rPr lang="en-US" sz="2400" dirty="0" smtClean="0">
                <a:solidFill>
                  <a:schemeClr val="bg1"/>
                </a:solidFill>
              </a:rPr>
              <a:t> –m d:</a:t>
            </a:r>
            <a:br>
              <a:rPr lang="en-US" sz="2400" dirty="0" smtClean="0">
                <a:solidFill>
                  <a:schemeClr val="bg1"/>
                </a:solidFill>
              </a:rPr>
            </a:br>
            <a:r>
              <a:rPr lang="en-US" sz="2400" dirty="0">
                <a:solidFill>
                  <a:schemeClr val="accent6"/>
                </a:solidFill>
              </a:rPr>
              <a:t/>
            </a:r>
            <a:br>
              <a:rPr lang="en-US" sz="2400" dirty="0">
                <a:solidFill>
                  <a:schemeClr val="accent6"/>
                </a:solidFill>
              </a:rPr>
            </a:br>
            <a:r>
              <a:rPr lang="en-US" sz="2000" dirty="0">
                <a:solidFill>
                  <a:srgbClr val="FF0000"/>
                </a:solidFill>
              </a:rPr>
              <a:t>Homework:</a:t>
            </a:r>
            <a:r>
              <a:rPr lang="en-US" sz="2000" dirty="0">
                <a:solidFill>
                  <a:schemeClr val="bg1"/>
                </a:solidFill>
              </a:rPr>
              <a:t/>
            </a:r>
            <a:br>
              <a:rPr lang="en-US" sz="2000" dirty="0">
                <a:solidFill>
                  <a:schemeClr val="bg1"/>
                </a:solidFill>
              </a:rPr>
            </a:br>
            <a:r>
              <a:rPr lang="en-US" sz="2000" dirty="0">
                <a:solidFill>
                  <a:schemeClr val="accent6"/>
                </a:solidFill>
              </a:rPr>
              <a:t>1. Set up a shared group environment. Create two </a:t>
            </a:r>
            <a:r>
              <a:rPr lang="en-US" sz="2000" dirty="0" smtClean="0">
                <a:solidFill>
                  <a:schemeClr val="accent6"/>
                </a:solidFill>
              </a:rPr>
              <a:t>directories:</a:t>
            </a:r>
            <a:r>
              <a:rPr lang="en-US" sz="2000" dirty="0" smtClean="0">
                <a:solidFill>
                  <a:schemeClr val="bg1"/>
                </a:solidFill>
              </a:rPr>
              <a:t> /data/account and /data/sales. </a:t>
            </a:r>
            <a:r>
              <a:rPr lang="en-US" sz="2000" dirty="0" smtClean="0">
                <a:solidFill>
                  <a:schemeClr val="accent6"/>
                </a:solidFill>
              </a:rPr>
              <a:t>Make the group sales owner of the directory </a:t>
            </a:r>
            <a:r>
              <a:rPr lang="en-US" sz="2000" dirty="0">
                <a:solidFill>
                  <a:schemeClr val="accent6"/>
                </a:solidFill>
              </a:rPr>
              <a:t>sales, and make the group account owner of </a:t>
            </a:r>
            <a:r>
              <a:rPr lang="en-US" sz="2000" dirty="0" smtClean="0">
                <a:solidFill>
                  <a:schemeClr val="accent6"/>
                </a:solidFill>
              </a:rPr>
              <a:t>the </a:t>
            </a:r>
            <a:r>
              <a:rPr lang="en-US" sz="2000" dirty="0">
                <a:solidFill>
                  <a:schemeClr val="accent6"/>
                </a:solidFill>
              </a:rPr>
              <a:t>directory account.</a:t>
            </a:r>
            <a:br>
              <a:rPr lang="en-US" sz="2000" dirty="0">
                <a:solidFill>
                  <a:schemeClr val="accent6"/>
                </a:solidFill>
              </a:rPr>
            </a:br>
            <a:r>
              <a:rPr lang="en-US" sz="2000" dirty="0">
                <a:solidFill>
                  <a:schemeClr val="accent6"/>
                </a:solidFill>
              </a:rPr>
              <a:t>2. Ensure that users are only allowed to remove files of which they are the owner. </a:t>
            </a:r>
            <a:br>
              <a:rPr lang="en-US" sz="2000" dirty="0">
                <a:solidFill>
                  <a:schemeClr val="accent6"/>
                </a:solidFill>
              </a:rPr>
            </a:br>
            <a:r>
              <a:rPr lang="en-US" sz="2000" dirty="0">
                <a:solidFill>
                  <a:schemeClr val="accent6"/>
                </a:solidFill>
              </a:rPr>
              <a:t>3. Make the groups to be able to execute files.</a:t>
            </a:r>
            <a:br>
              <a:rPr lang="en-US" sz="2000" dirty="0">
                <a:solidFill>
                  <a:schemeClr val="accent6"/>
                </a:solidFill>
              </a:rPr>
            </a:br>
            <a:r>
              <a:rPr lang="en-US" sz="2000" dirty="0">
                <a:solidFill>
                  <a:schemeClr val="accent6"/>
                </a:solidFill>
              </a:rPr>
              <a:t>4. Create simple bash </a:t>
            </a:r>
            <a:r>
              <a:rPr lang="en-US" sz="2000" dirty="0" smtClean="0">
                <a:solidFill>
                  <a:schemeClr val="accent6"/>
                </a:solidFill>
              </a:rPr>
              <a:t>script</a:t>
            </a:r>
            <a:r>
              <a:rPr lang="en-US" sz="2000" dirty="0" smtClean="0">
                <a:solidFill>
                  <a:schemeClr val="accent6"/>
                </a:solidFill>
              </a:rPr>
              <a:t> </a:t>
            </a:r>
            <a:r>
              <a:rPr lang="en-US" sz="2000" dirty="0">
                <a:solidFill>
                  <a:schemeClr val="accent6"/>
                </a:solidFill>
              </a:rPr>
              <a:t>( google search ) and try to </a:t>
            </a:r>
            <a:r>
              <a:rPr lang="en-US" sz="2000">
                <a:solidFill>
                  <a:schemeClr val="accent6"/>
                </a:solidFill>
              </a:rPr>
              <a:t>run </a:t>
            </a:r>
            <a:r>
              <a:rPr lang="en-US" sz="2000" smtClean="0">
                <a:solidFill>
                  <a:schemeClr val="accent6"/>
                </a:solidFill>
              </a:rPr>
              <a:t>it as a member of this group.</a:t>
            </a: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TotalTime>
  <Words>78</Words>
  <Application>Microsoft Macintosh PowerPoint</Application>
  <PresentationFormat>On-screen Show (4:3)</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Mangal</vt:lpstr>
      <vt:lpstr>Arial</vt:lpstr>
      <vt:lpstr>Office Theme</vt:lpstr>
      <vt:lpstr>          On Linux, every file and every directory has two owners: a user and a group. These owners are set when a file or a directory is created. On creation, the user who creates the file becomes the user owner, and the primary group of that user becomes the group owner.   Displaying ownership: ls –l   Exercises:  1. Create a file in your home directory. 2. List its permissions.  4. Do</vt:lpstr>
      <vt:lpstr>PowerPoint Presentation</vt:lpstr>
      <vt:lpstr>         Changing file/directory permissions  Symbolic method: chmod who?what?which? File|directory  Who ? u, g, o, a (user, group, other, all) What ? +,-,= (add, remove, set exactly) Which ? r, w, x(read, write, execute)  Numeric method:  chmod 750 sampledir  The chmod commands supports the –R option for recursively setting permissions on an entire directory tree. When using this option, be sure to use the X permissions instead of the x to indicate that execute permissions should only be set on directories, not regular files.</vt:lpstr>
      <vt:lpstr>       CChanging file/directory user or group ownership  chown student file chown -R student dir chown :admins dir </vt:lpstr>
      <vt:lpstr>      Special permissions SUID/Set User Id  =&gt; a program is executed with the file owner’s permissions. Decimal value: 4.  SGID/Set Group Id =&gt; files created in the directory inherit it’s group id. Decimal value: 2. Sticky bit =&gt; any user can create files, but only the owner of the file can delete it. Decimal value: 1.  Exercises: 1. Create a file and list its permissions, what is their value in decimal ?  2. Modify the permission using ‘chmod’, read the manual page first. 3. List the permission on ‘/tmp/’ directory, do you see something different ?  4. Create two local users john and url, su to each one of them and add a file in /tmp, su to to other one and try to delete it. 5. Think about a valid case for using SGID. 6. Apply the advanced permissions on a newly created directory of your choice, use sticky bit and group collaboration. List the permissions first and test them. </vt:lpstr>
      <vt:lpstr>            When creating a new file, some default permissions are set. These permissions are determined by the umask setting.  In the mask, a numeric value is used that is subtracted from the maximum permissions that can be set automatically to a file, the max for file is 666, for directory is 777.   Exercises: 1. Why do you think the max for a file is 666 ? 2. Get the default umask value. 3. Change it to something else. 4. Revert it back to default. </vt:lpstr>
      <vt:lpstr>         The system default umask values for Bash shell users are defined in ‘/etc/profile’ and ‘/etc/bashrc’. Users can override the system defaults in their .bash_profile and .bashrc  Exercises: 1. Create a new file and directory to see how the default umask affects permissions. 2. Set the umask value to 0. 3. Repeat step 1 with the new umask 4. Change the umask to 007 5. Repeat step 1</vt:lpstr>
      <vt:lpstr>                              ACL ( Access Control Lists ) =&gt; a way to add user-extended permissions.  getfacl /tmp/gosho setfacl /tmp/gosho  With ACL you can enable inheritance by working with default ACL. setfacl –m d:  Homework: 1. Set up a shared group environment. Create two directories: /data/account and /data/sales. Make the group sales owner of the directory sales, and make the group account owner of the directory account. 2. Ensure that users are only allowed to remove files of which they are the owner.  3. Make the groups to be able to execute files. 4. Create simple bash script ( google search ) and try to run it as a member of this group.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cp:lastModifiedBy>
  <cp:revision>405</cp:revision>
  <dcterms:created xsi:type="dcterms:W3CDTF">2015-03-24T20:13:30Z</dcterms:created>
  <dcterms:modified xsi:type="dcterms:W3CDTF">2017-04-10T11:43:18Z</dcterms:modified>
</cp:coreProperties>
</file>