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57" r:id="rId6"/>
    <p:sldId id="272" r:id="rId7"/>
    <p:sldId id="273"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4660"/>
  </p:normalViewPr>
  <p:slideViewPr>
    <p:cSldViewPr>
      <p:cViewPr>
        <p:scale>
          <a:sx n="66" d="100"/>
          <a:sy n="66" d="100"/>
        </p:scale>
        <p:origin x="612"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6.12.2016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6.12.2016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6.12.2016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6.12.2016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oft-intellect.com/linux/"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If you want your Linux node to reach other nodes, you need to have networking available. You are going to need: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IP address =&gt; numerical label assigned to each device, participating in a computer network that uses the Internet protocol for communication.</a:t>
            </a:r>
            <a:br>
              <a:rPr lang="en-US" sz="3100" dirty="0" smtClean="0">
                <a:solidFill>
                  <a:schemeClr val="accent6"/>
                </a:solidFill>
              </a:rPr>
            </a:br>
            <a:r>
              <a:rPr lang="en-US" sz="3100" dirty="0" smtClean="0">
                <a:solidFill>
                  <a:schemeClr val="accent6"/>
                </a:solidFill>
              </a:rPr>
              <a:t>2. Subnet mask =&gt; to know to which network a computer belongs.</a:t>
            </a:r>
            <a:br>
              <a:rPr lang="en-US" sz="3100" dirty="0" smtClean="0">
                <a:solidFill>
                  <a:schemeClr val="accent6"/>
                </a:solidFill>
              </a:rPr>
            </a:br>
            <a:r>
              <a:rPr lang="en-US" sz="3100" dirty="0" smtClean="0">
                <a:solidFill>
                  <a:schemeClr val="accent6"/>
                </a:solidFill>
              </a:rPr>
              <a:t>3. DNS server =&gt; to translate the IP addresses into FQDNs.</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2819400" y="803701"/>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401205"/>
          </a:xfrm>
          <a:prstGeom prst="rect">
            <a:avLst/>
          </a:prstGeom>
          <a:noFill/>
        </p:spPr>
        <p:txBody>
          <a:bodyPr wrap="square" rtlCol="0">
            <a:spAutoFit/>
          </a:bodyPr>
          <a:lstStyle/>
          <a:p>
            <a:r>
              <a:rPr lang="en-US" sz="2000" dirty="0" smtClean="0">
                <a:solidFill>
                  <a:schemeClr val="accent6"/>
                </a:solidFill>
              </a:rPr>
              <a:t>Private network addresses are for use in internal networks only</a:t>
            </a:r>
            <a:r>
              <a:rPr lang="en-US" sz="2000" dirty="0" smtClean="0">
                <a:solidFill>
                  <a:schemeClr val="accent6"/>
                </a:solidFill>
              </a:rPr>
              <a:t>:</a:t>
            </a:r>
          </a:p>
          <a:p>
            <a:r>
              <a:rPr lang="en-US" sz="2000" dirty="0">
                <a:solidFill>
                  <a:schemeClr val="accent6"/>
                </a:solidFill>
              </a:rPr>
              <a:t>	</a:t>
            </a:r>
            <a:r>
              <a:rPr lang="en-US" sz="2000" dirty="0" smtClean="0">
                <a:solidFill>
                  <a:srgbClr val="FF0000"/>
                </a:solidFill>
              </a:rPr>
              <a:t>10.0.0./8    172.16.0.0/12  192.168.0.0/16  </a:t>
            </a:r>
          </a:p>
          <a:p>
            <a:endParaRPr lang="en-US" sz="2000" dirty="0">
              <a:solidFill>
                <a:schemeClr val="accent6"/>
              </a:solidFill>
            </a:endParaRPr>
          </a:p>
          <a:p>
            <a:r>
              <a:rPr lang="en-US" sz="2000" dirty="0" smtClean="0">
                <a:solidFill>
                  <a:schemeClr val="accent6"/>
                </a:solidFill>
              </a:rPr>
              <a:t>When private addresses are used, the nodes cannot access the Internet, and nodes from the Internet cannot easily access them. That’s why Network Address Translation (NAT) is often used. </a:t>
            </a:r>
          </a:p>
          <a:p>
            <a:endParaRPr lang="en-US" sz="2000" dirty="0">
              <a:solidFill>
                <a:schemeClr val="accent6"/>
              </a:solidFill>
            </a:endParaRPr>
          </a:p>
          <a:p>
            <a:r>
              <a:rPr lang="en-US" sz="2000" dirty="0" smtClean="0">
                <a:solidFill>
                  <a:schemeClr val="accent6"/>
                </a:solidFill>
              </a:rPr>
              <a:t>In NAT the nodes use a private IP address, but when facing the Internet, this private IP is replaced with the IP address of the NAT router. Hence, nodes on the Internet think that they are communicating with the NAT router, and not with the induvial hosts. The NAT router on its turn uses tables to keep track of all connections.</a:t>
            </a:r>
          </a:p>
          <a:p>
            <a:endParaRPr lang="en-US" sz="2000" dirty="0">
              <a:solidFill>
                <a:schemeClr val="accent6"/>
              </a:solidFill>
            </a:endParaRPr>
          </a:p>
          <a:p>
            <a:endParaRPr lang="en-US" sz="2000" dirty="0" smtClean="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038600"/>
            <a:ext cx="6248400" cy="2381076"/>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086600" cy="3200400"/>
          </a:xfrm>
        </p:spPr>
        <p:txBody>
          <a:bodyPr>
            <a:normAutofit fontScale="90000"/>
          </a:bodyPr>
          <a:lstStyle/>
          <a:p>
            <a:r>
              <a:rPr lang="en-US" sz="2000" dirty="0" smtClean="0">
                <a:solidFill>
                  <a:schemeClr val="accent6"/>
                </a:solidFill>
              </a:rPr>
              <a:t>A </a:t>
            </a:r>
            <a:r>
              <a:rPr lang="en-US" sz="2000" dirty="0">
                <a:solidFill>
                  <a:schemeClr val="accent6"/>
                </a:solidFill>
              </a:rPr>
              <a:t>subnet mask separates the IP address into the network and host </a:t>
            </a:r>
            <a:r>
              <a:rPr lang="en-US" sz="2000" dirty="0" smtClean="0">
                <a:solidFill>
                  <a:schemeClr val="accent6"/>
                </a:solidFill>
              </a:rPr>
              <a:t>addresses. </a:t>
            </a:r>
            <a:br>
              <a:rPr lang="en-US" sz="2000" dirty="0" smtClean="0">
                <a:solidFill>
                  <a:schemeClr val="accent6"/>
                </a:solidFill>
              </a:rPr>
            </a:br>
            <a:r>
              <a:rPr lang="en-US" sz="2000" dirty="0" smtClean="0">
                <a:solidFill>
                  <a:schemeClr val="accent6"/>
                </a:solidFill>
              </a:rPr>
              <a:t>IP address: </a:t>
            </a:r>
            <a:r>
              <a:rPr lang="en-US" sz="2000" dirty="0" smtClean="0">
                <a:solidFill>
                  <a:srgbClr val="FFFF00"/>
                </a:solidFill>
              </a:rPr>
              <a:t>212.209.113.33 = 1101 0100.1101 0001.0000 1010.0010 0001</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Subnet Mask: </a:t>
            </a:r>
            <a:r>
              <a:rPr lang="en-US" sz="2000" dirty="0" smtClean="0">
                <a:solidFill>
                  <a:srgbClr val="FFFF00"/>
                </a:solidFill>
              </a:rPr>
              <a:t>/27 = 1111 1111.1111 1111.1111 1111.1100 0000</a:t>
            </a:r>
            <a:br>
              <a:rPr lang="en-US" sz="2000" dirty="0" smtClean="0">
                <a:solidFill>
                  <a:srgbClr val="FFFF00"/>
                </a:solidFill>
              </a:rPr>
            </a:br>
            <a:r>
              <a:rPr lang="en-US" sz="2000" dirty="0" smtClean="0">
                <a:solidFill>
                  <a:schemeClr val="accent6"/>
                </a:solidFill>
              </a:rPr>
              <a:t>We will get 32 addresses, but 1 is for Broadcast, the second one is the network address, so that makes it 30 total.</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200" dirty="0">
                <a:solidFill>
                  <a:schemeClr val="accent6"/>
                </a:solidFill>
              </a:rPr>
              <a:t/>
            </a:r>
            <a:br>
              <a:rPr lang="en-US" sz="2200" dirty="0">
                <a:solidFill>
                  <a:schemeClr val="accent6"/>
                </a:solidFill>
              </a:rPr>
            </a:br>
            <a:endParaRPr lang="en-US" sz="22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409825"/>
            <a:ext cx="7848600" cy="3113859"/>
          </a:xfrm>
          <a:prstGeom prst="rect">
            <a:avLst/>
          </a:prstGeom>
        </p:spPr>
      </p:pic>
      <p:cxnSp>
        <p:nvCxnSpPr>
          <p:cNvPr id="5" name="Straight Arrow Connector 4"/>
          <p:cNvCxnSpPr/>
          <p:nvPr/>
        </p:nvCxnSpPr>
        <p:spPr>
          <a:xfrm>
            <a:off x="6019800" y="1905000"/>
            <a:ext cx="182880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 y="5715000"/>
            <a:ext cx="7239000" cy="369332"/>
          </a:xfrm>
          <a:prstGeom prst="rect">
            <a:avLst/>
          </a:prstGeom>
          <a:noFill/>
        </p:spPr>
        <p:txBody>
          <a:bodyPr wrap="square" rtlCol="0">
            <a:spAutoFit/>
          </a:bodyPr>
          <a:lstStyle/>
          <a:p>
            <a:r>
              <a:rPr lang="en-US" dirty="0" smtClean="0">
                <a:solidFill>
                  <a:srgbClr val="FF0000"/>
                </a:solidFill>
              </a:rPr>
              <a:t>Exercise: </a:t>
            </a:r>
            <a:r>
              <a:rPr lang="en-US" dirty="0" smtClean="0">
                <a:solidFill>
                  <a:schemeClr val="bg1"/>
                </a:solidFill>
              </a:rPr>
              <a:t>create a network prototype for small office ( 30 – 50 nodes ). </a:t>
            </a:r>
            <a:endParaRPr lang="en-US" dirty="0">
              <a:solidFill>
                <a:srgbClr val="FF0000"/>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60220"/>
          </a:xfrm>
          <a:prstGeom prst="rect">
            <a:avLst/>
          </a:prstGeom>
          <a:noFill/>
        </p:spPr>
        <p:txBody>
          <a:bodyPr wrap="square" rtlCol="0">
            <a:spAutoFit/>
          </a:bodyPr>
          <a:lstStyle/>
          <a:p>
            <a:r>
              <a:rPr lang="en-US" dirty="0" smtClean="0">
                <a:solidFill>
                  <a:schemeClr val="accent6"/>
                </a:solidFill>
              </a:rPr>
              <a:t>IP addresses are the addresses that allow nodes to communicate to any other node on the Internet. MAC addresses are assigned on each network card and are used on the local network.</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71600"/>
            <a:ext cx="5791200" cy="2084471"/>
          </a:xfrm>
          <a:prstGeom prst="rect">
            <a:avLst/>
          </a:prstGeom>
        </p:spPr>
      </p:pic>
      <p:sp>
        <p:nvSpPr>
          <p:cNvPr id="5" name="TextBox 4"/>
          <p:cNvSpPr txBox="1"/>
          <p:nvPr/>
        </p:nvSpPr>
        <p:spPr>
          <a:xfrm>
            <a:off x="678180" y="3733800"/>
            <a:ext cx="8313420" cy="2862322"/>
          </a:xfrm>
          <a:prstGeom prst="rect">
            <a:avLst/>
          </a:prstGeom>
          <a:noFill/>
        </p:spPr>
        <p:txBody>
          <a:bodyPr wrap="square" rtlCol="0">
            <a:spAutoFit/>
          </a:bodyPr>
          <a:lstStyle/>
          <a:p>
            <a:r>
              <a:rPr lang="en-US" dirty="0" smtClean="0">
                <a:solidFill>
                  <a:schemeClr val="accent6"/>
                </a:solidFill>
              </a:rPr>
              <a:t>The network addresses can be static or dynamic(DHCP). Usually the DHCP also </a:t>
            </a:r>
            <a:r>
              <a:rPr lang="en-US" dirty="0" err="1" smtClean="0">
                <a:solidFill>
                  <a:schemeClr val="accent6"/>
                </a:solidFill>
              </a:rPr>
              <a:t>assignes</a:t>
            </a:r>
            <a:r>
              <a:rPr lang="en-US" dirty="0" smtClean="0">
                <a:solidFill>
                  <a:schemeClr val="accent6"/>
                </a:solidFill>
              </a:rPr>
              <a:t> the DNS servers to be used. 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accent6"/>
                </a:solidFill>
              </a:rPr>
              <a:t>en</a:t>
            </a:r>
            <a:r>
              <a:rPr lang="en-US" dirty="0" smtClean="0">
                <a:solidFill>
                  <a:schemeClr val="accent6"/>
                </a:solidFill>
              </a:rPr>
              <a:t>’. WLAN interfaces being with ‘</a:t>
            </a:r>
            <a:r>
              <a:rPr lang="en-US" dirty="0" err="1" smtClean="0">
                <a:solidFill>
                  <a:schemeClr val="accent6"/>
                </a:solidFill>
              </a:rPr>
              <a:t>wl</a:t>
            </a:r>
            <a:r>
              <a:rPr lang="en-US" dirty="0" smtClean="0">
                <a:solidFill>
                  <a:schemeClr val="accent6"/>
                </a:solidFill>
              </a:rPr>
              <a:t>’. The next part represents the type of the adapter. An ‘o’ is used for onboard (built in), ‘s’ is for hot plug spot, ‘p’ is for PCI location (externally attached). It ends with a number representing index, ID or port.</a:t>
            </a:r>
          </a:p>
          <a:p>
            <a:endParaRPr lang="en-US" dirty="0">
              <a:solidFill>
                <a:schemeClr val="accent6"/>
              </a:solidFill>
            </a:endParaRPr>
          </a:p>
          <a:p>
            <a:r>
              <a:rPr lang="en-US" dirty="0" smtClean="0">
                <a:solidFill>
                  <a:schemeClr val="accent6"/>
                </a:solidFill>
              </a:rPr>
              <a:t>Example </a:t>
            </a:r>
            <a:r>
              <a:rPr lang="en-US" smtClean="0">
                <a:solidFill>
                  <a:schemeClr val="accent6"/>
                </a:solidFill>
              </a:rPr>
              <a:t>=&gt; </a:t>
            </a:r>
            <a:r>
              <a:rPr lang="en-US" smtClean="0">
                <a:solidFill>
                  <a:schemeClr val="bg1"/>
                </a:solidFill>
              </a:rPr>
              <a:t>eno16777734</a:t>
            </a:r>
            <a:r>
              <a:rPr lang="en-US" smtClean="0">
                <a:solidFill>
                  <a:schemeClr val="accent6"/>
                </a:solidFill>
              </a:rPr>
              <a:t> </a:t>
            </a:r>
            <a:r>
              <a:rPr lang="en-US" dirty="0" smtClean="0">
                <a:solidFill>
                  <a:schemeClr val="accent6"/>
                </a:solidFill>
              </a:rPr>
              <a:t>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1800" dirty="0" smtClean="0">
                <a:solidFill>
                  <a:schemeClr val="accent6"/>
                </a:solidFill>
              </a:rPr>
              <a:t>Show current network settings =&gt; </a:t>
            </a:r>
            <a:r>
              <a:rPr lang="en-US" sz="1800" dirty="0" err="1">
                <a:solidFill>
                  <a:schemeClr val="bg1"/>
                </a:solidFill>
              </a:rPr>
              <a:t>ip</a:t>
            </a:r>
            <a:r>
              <a:rPr lang="en-US" sz="1800" dirty="0">
                <a:solidFill>
                  <a:schemeClr val="bg1"/>
                </a:solidFill>
              </a:rPr>
              <a:t> </a:t>
            </a:r>
            <a:r>
              <a:rPr lang="en-US" sz="1800" dirty="0" err="1">
                <a:solidFill>
                  <a:schemeClr val="bg1"/>
                </a:solidFill>
              </a:rPr>
              <a:t>addr</a:t>
            </a:r>
            <a:r>
              <a:rPr lang="en-US" sz="1800" dirty="0">
                <a:solidFill>
                  <a:schemeClr val="bg1"/>
                </a:solidFill>
              </a:rPr>
              <a:t> show</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Validate the routing =&gt; </a:t>
            </a:r>
            <a:r>
              <a:rPr lang="en-US" sz="1800" dirty="0" err="1" smtClean="0">
                <a:solidFill>
                  <a:schemeClr val="bg1"/>
                </a:solidFill>
              </a:rPr>
              <a:t>ip</a:t>
            </a:r>
            <a:r>
              <a:rPr lang="en-US" sz="1800" dirty="0" smtClean="0">
                <a:solidFill>
                  <a:schemeClr val="bg1"/>
                </a:solidFill>
              </a:rPr>
              <a:t> route show</a:t>
            </a:r>
            <a:br>
              <a:rPr lang="en-US" sz="1800" dirty="0" smtClean="0">
                <a:solidFill>
                  <a:schemeClr val="bg1"/>
                </a:solidFill>
              </a:rPr>
            </a:br>
            <a:r>
              <a:rPr lang="en-US" sz="1800" dirty="0" smtClean="0">
                <a:solidFill>
                  <a:schemeClr val="accent6"/>
                </a:solidFill>
              </a:rPr>
              <a:t>Validate the Availability of Ports and services =&gt; </a:t>
            </a:r>
            <a:r>
              <a:rPr lang="en-US" sz="1800" dirty="0" err="1" smtClean="0">
                <a:solidFill>
                  <a:schemeClr val="bg1"/>
                </a:solidFill>
              </a:rPr>
              <a:t>ss</a:t>
            </a:r>
            <a:r>
              <a:rPr lang="en-US" sz="1800" dirty="0" smtClean="0">
                <a:solidFill>
                  <a:schemeClr val="accent6"/>
                </a:solidFill>
              </a:rPr>
              <a:t/>
            </a:r>
            <a:br>
              <a:rPr lang="en-US" sz="1800" dirty="0" smtClean="0">
                <a:solidFill>
                  <a:schemeClr val="accent6"/>
                </a:solidFill>
              </a:rPr>
            </a:br>
            <a:r>
              <a:rPr lang="en-US" sz="1800" dirty="0" smtClean="0">
                <a:solidFill>
                  <a:srgbClr val="FF0000"/>
                </a:solidFill>
              </a:rPr>
              <a:t>Exercises:</a:t>
            </a:r>
            <a:br>
              <a:rPr lang="en-US" sz="1800" dirty="0" smtClean="0">
                <a:solidFill>
                  <a:srgbClr val="FF0000"/>
                </a:solidFill>
              </a:rPr>
            </a:br>
            <a:r>
              <a:rPr lang="en-US" sz="1800" dirty="0" smtClean="0">
                <a:solidFill>
                  <a:schemeClr val="bg1"/>
                </a:solidFill>
              </a:rPr>
              <a:t>1. Get your current network settings.</a:t>
            </a:r>
            <a:br>
              <a:rPr lang="en-US" sz="1800" dirty="0" smtClean="0">
                <a:solidFill>
                  <a:schemeClr val="bg1"/>
                </a:solidFill>
              </a:rPr>
            </a:br>
            <a:r>
              <a:rPr lang="en-US" sz="1800" dirty="0" smtClean="0">
                <a:solidFill>
                  <a:schemeClr val="bg1"/>
                </a:solidFill>
              </a:rPr>
              <a:t>2. Get your routing.</a:t>
            </a:r>
            <a:br>
              <a:rPr lang="en-US" sz="1800" dirty="0" smtClean="0">
                <a:solidFill>
                  <a:schemeClr val="bg1"/>
                </a:solidFill>
              </a:rPr>
            </a:br>
            <a:r>
              <a:rPr lang="en-US" sz="1800" dirty="0" smtClean="0">
                <a:solidFill>
                  <a:schemeClr val="bg1"/>
                </a:solidFill>
              </a:rPr>
              <a:t>3. Look for all listening TCP services and redirect the output to a file</a:t>
            </a:r>
            <a:r>
              <a:rPr lang="en-US" sz="1800" dirty="0">
                <a:solidFill>
                  <a:schemeClr val="accent6"/>
                </a:solidFill>
              </a:rPr>
              <a:t/>
            </a:r>
            <a:br>
              <a:rPr lang="en-US" sz="1800" dirty="0">
                <a:solidFill>
                  <a:schemeClr val="accent6"/>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and </a:t>
            </a:r>
            <a:r>
              <a:rPr lang="en-US" sz="1800" dirty="0" err="1" smtClean="0">
                <a:solidFill>
                  <a:schemeClr val="accent6"/>
                </a:solidFill>
              </a:rPr>
              <a:t>nmcli</a:t>
            </a:r>
            <a:r>
              <a:rPr lang="en-US" sz="1800" dirty="0" smtClean="0">
                <a:solidFill>
                  <a:schemeClr val="accent6"/>
                </a:solidFill>
              </a:rPr>
              <a:t>.</a:t>
            </a:r>
            <a:br>
              <a:rPr lang="en-US" sz="1800" dirty="0" smtClean="0">
                <a:solidFill>
                  <a:schemeClr val="accent6"/>
                </a:solidFill>
              </a:rPr>
            </a:br>
            <a:r>
              <a:rPr lang="en-US" sz="1800" dirty="0" err="1">
                <a:solidFill>
                  <a:schemeClr val="accent6"/>
                </a:solidFill>
              </a:rPr>
              <a:t>n</a:t>
            </a:r>
            <a:r>
              <a:rPr lang="en-US" sz="1800" dirty="0" err="1" smtClean="0">
                <a:solidFill>
                  <a:schemeClr val="accent6"/>
                </a:solidFill>
              </a:rPr>
              <a:t>mcli</a:t>
            </a:r>
            <a:r>
              <a:rPr lang="en-US" sz="1800" dirty="0" smtClean="0">
                <a:solidFill>
                  <a:schemeClr val="accent6"/>
                </a:solidFill>
              </a:rPr>
              <a:t> =&gt; the preferred and advisable tool by </a:t>
            </a:r>
            <a:r>
              <a:rPr lang="en-US" sz="1800" dirty="0" err="1" smtClean="0">
                <a:solidFill>
                  <a:schemeClr val="accent6"/>
                </a:solidFill>
              </a:rPr>
              <a:t>RedHat</a:t>
            </a:r>
            <a:r>
              <a:rPr lang="en-US" sz="1800" dirty="0" smtClean="0">
                <a:solidFill>
                  <a:schemeClr val="accent6"/>
                </a:solidFill>
              </a:rPr>
              <a:t>. Easy to work it, since it has tab completion. </a:t>
            </a:r>
            <a:r>
              <a:rPr lang="en-US" sz="1800" dirty="0" err="1" smtClean="0">
                <a:solidFill>
                  <a:schemeClr val="bg1"/>
                </a:solidFill>
              </a:rPr>
              <a:t>nmcli</a:t>
            </a:r>
            <a:r>
              <a:rPr lang="en-US" sz="1800" dirty="0" smtClean="0">
                <a:solidFill>
                  <a:schemeClr val="bg1"/>
                </a:solidFill>
              </a:rPr>
              <a:t> con show</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dev status</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con add con-name “static” </a:t>
            </a:r>
            <a:r>
              <a:rPr lang="en-US" sz="1800" dirty="0" err="1" smtClean="0">
                <a:solidFill>
                  <a:schemeClr val="bg1"/>
                </a:solidFill>
              </a:rPr>
              <a:t>ifname</a:t>
            </a:r>
            <a:r>
              <a:rPr lang="en-US" sz="1800" dirty="0" smtClean="0">
                <a:solidFill>
                  <a:schemeClr val="bg1"/>
                </a:solidFill>
              </a:rPr>
              <a:t> eth0 </a:t>
            </a:r>
            <a:r>
              <a:rPr lang="en-US" sz="1800" dirty="0" err="1" smtClean="0">
                <a:solidFill>
                  <a:schemeClr val="bg1"/>
                </a:solidFill>
              </a:rPr>
              <a:t>autoconnect</a:t>
            </a:r>
            <a:r>
              <a:rPr lang="en-US" sz="1800" dirty="0" smtClean="0">
                <a:solidFill>
                  <a:schemeClr val="bg1"/>
                </a:solidFill>
              </a:rPr>
              <a:t> no type Ethernet ip4 10.0.0.10/24 </a:t>
            </a:r>
            <a:r>
              <a:rPr lang="en-US" sz="1800" dirty="0" err="1" smtClean="0">
                <a:solidFill>
                  <a:schemeClr val="bg1"/>
                </a:solidFill>
              </a:rPr>
              <a:t>gw</a:t>
            </a:r>
            <a:r>
              <a:rPr lang="en-US" sz="1800" dirty="0" smtClean="0">
                <a:solidFill>
                  <a:schemeClr val="bg1"/>
                </a:solidFill>
              </a:rPr>
              <a:t> 10.0.0.1</a:t>
            </a:r>
            <a:br>
              <a:rPr lang="en-US" sz="1800" dirty="0" smtClean="0">
                <a:solidFill>
                  <a:schemeClr val="bg1"/>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Easy to use graphical tool.</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Every connection that you create is stored as a configuration file in the directory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sysconf</a:t>
            </a:r>
            <a:r>
              <a:rPr lang="en-US" sz="1800" dirty="0" smtClean="0">
                <a:solidFill>
                  <a:schemeClr val="accent6"/>
                </a:solidFill>
              </a:rPr>
              <a:t>/network-scripts.</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rmAutofit/>
          </a:bodyPr>
          <a:lstStyle/>
          <a:p>
            <a:r>
              <a:rPr lang="en-US" sz="1600" dirty="0" smtClean="0">
                <a:solidFill>
                  <a:schemeClr val="accent6"/>
                </a:solidFill>
              </a:rPr>
              <a:t>Setting up hostnames and Name resolution</a:t>
            </a:r>
            <a:br>
              <a:rPr lang="en-US" sz="1600" dirty="0" smtClean="0">
                <a:solidFill>
                  <a:schemeClr val="accent6"/>
                </a:solidFill>
              </a:rPr>
            </a:br>
            <a:r>
              <a:rPr lang="en-US" sz="1600" dirty="0" smtClean="0">
                <a:solidFill>
                  <a:schemeClr val="accent6"/>
                </a:solidFill>
              </a:rPr>
              <a:t>A hostname typically consists of name of the host and the DNS domain in which the host resides.</a:t>
            </a:r>
            <a:br>
              <a:rPr lang="en-US" sz="1600" dirty="0" smtClean="0">
                <a:solidFill>
                  <a:schemeClr val="accent6"/>
                </a:solidFill>
              </a:rPr>
            </a:br>
            <a:r>
              <a:rPr lang="en-US" sz="1600" dirty="0" smtClean="0">
                <a:solidFill>
                  <a:schemeClr val="accent6"/>
                </a:solidFill>
              </a:rPr>
              <a:t>linuxcourse.softintellect.bg =&gt; </a:t>
            </a:r>
            <a:r>
              <a:rPr lang="en-US" sz="1600" dirty="0" err="1" smtClean="0">
                <a:solidFill>
                  <a:schemeClr val="accent6"/>
                </a:solidFill>
              </a:rPr>
              <a:t>linuxcourse</a:t>
            </a:r>
            <a:r>
              <a:rPr lang="en-US" sz="1600" dirty="0">
                <a:solidFill>
                  <a:schemeClr val="accent6"/>
                </a:solidFill>
              </a:rPr>
              <a:t> </a:t>
            </a:r>
            <a:r>
              <a:rPr lang="en-US" sz="1600" dirty="0" smtClean="0">
                <a:solidFill>
                  <a:schemeClr val="accent6"/>
                </a:solidFill>
              </a:rPr>
              <a:t>= name of host, softintellect.bg = DNS domain.</a:t>
            </a: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bg1"/>
                </a:solidFill>
              </a:rPr>
              <a:t>1. Run ‘</a:t>
            </a:r>
            <a:r>
              <a:rPr lang="en-US" sz="1600" dirty="0" err="1" smtClean="0">
                <a:solidFill>
                  <a:schemeClr val="bg1"/>
                </a:solidFill>
              </a:rPr>
              <a:t>hostnamectl</a:t>
            </a:r>
            <a:r>
              <a:rPr lang="en-US" sz="1600" dirty="0" smtClean="0">
                <a:solidFill>
                  <a:schemeClr val="bg1"/>
                </a:solidFill>
              </a:rPr>
              <a:t> status’ and analyze the output.</a:t>
            </a:r>
            <a:br>
              <a:rPr lang="en-US" sz="1600" dirty="0" smtClean="0">
                <a:solidFill>
                  <a:schemeClr val="bg1"/>
                </a:solidFill>
              </a:rPr>
            </a:br>
            <a:r>
              <a:rPr lang="en-US" sz="1600" dirty="0" smtClean="0">
                <a:solidFill>
                  <a:schemeClr val="bg1"/>
                </a:solidFill>
              </a:rPr>
              <a:t>2. Change your Linux node hostname, read the ‘</a:t>
            </a:r>
            <a:r>
              <a:rPr lang="en-US" sz="1600" dirty="0" err="1" smtClean="0">
                <a:solidFill>
                  <a:schemeClr val="bg1"/>
                </a:solidFill>
              </a:rPr>
              <a:t>hostnamectl</a:t>
            </a:r>
            <a:r>
              <a:rPr lang="en-US" sz="1600" dirty="0" smtClean="0">
                <a:solidFill>
                  <a:schemeClr val="bg1"/>
                </a:solidFill>
              </a:rPr>
              <a:t>’ man page.</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Resolution files introduction:</a:t>
            </a:r>
            <a:br>
              <a:rPr lang="en-US" sz="1600" dirty="0" smtClean="0">
                <a:solidFill>
                  <a:schemeClr val="accent6"/>
                </a:solidFill>
              </a:rPr>
            </a:br>
            <a:r>
              <a:rPr lang="en-US" sz="1600" dirty="0" smtClean="0">
                <a:solidFill>
                  <a:schemeClr val="accent6"/>
                </a:solidFill>
              </a:rPr>
              <a:t>/</a:t>
            </a:r>
            <a:r>
              <a:rPr lang="en-US" sz="1600" dirty="0" err="1" smtClean="0">
                <a:solidFill>
                  <a:schemeClr val="accent6"/>
                </a:solidFill>
              </a:rPr>
              <a:t>etc</a:t>
            </a:r>
            <a:r>
              <a:rPr lang="en-US" sz="1600" dirty="0" smtClean="0">
                <a:solidFill>
                  <a:schemeClr val="accent6"/>
                </a:solidFill>
              </a:rPr>
              <a:t>/</a:t>
            </a:r>
            <a:r>
              <a:rPr lang="en-US" sz="1600" dirty="0" err="1" smtClean="0">
                <a:solidFill>
                  <a:schemeClr val="accent6"/>
                </a:solidFill>
              </a:rPr>
              <a:t>nsswitch.conf</a:t>
            </a:r>
            <a:r>
              <a:rPr lang="en-US" sz="1600" dirty="0" smtClean="0">
                <a:solidFill>
                  <a:schemeClr val="accent6"/>
                </a:solidFill>
              </a:rPr>
              <a:t> =&gt; how the system uses name resolutions.</a:t>
            </a:r>
            <a:br>
              <a:rPr lang="en-US" sz="1600" dirty="0" smtClean="0">
                <a:solidFill>
                  <a:schemeClr val="accent6"/>
                </a:solidFill>
              </a:rPr>
            </a:br>
            <a:endParaRPr lang="en-US" sz="1600" dirty="0">
              <a:solidFill>
                <a:schemeClr val="accent6"/>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048000"/>
            <a:ext cx="4351020" cy="1630946"/>
          </a:xfrm>
          <a:prstGeom prst="rect">
            <a:avLst/>
          </a:prstGeom>
        </p:spPr>
      </p:pic>
    </p:spTree>
    <p:extLst>
      <p:ext uri="{BB962C8B-B14F-4D97-AF65-F5344CB8AC3E}">
        <p14:creationId xmlns:p14="http://schemas.microsoft.com/office/powerpoint/2010/main" val="208925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/hosts =&gt; you might want to put some hostname to </a:t>
            </a:r>
            <a:r>
              <a:rPr lang="en-US" sz="2000" dirty="0" err="1" smtClean="0">
                <a:solidFill>
                  <a:schemeClr val="accent6"/>
                </a:solidFill>
              </a:rPr>
              <a:t>ip</a:t>
            </a:r>
            <a:r>
              <a:rPr lang="en-US" sz="2000" dirty="0" smtClean="0">
                <a:solidFill>
                  <a:schemeClr val="accent6"/>
                </a:solidFill>
              </a:rPr>
              <a:t> resolutions before DNS can be referenced(mail servers, isolated nodes without networking)</a:t>
            </a:r>
            <a:r>
              <a:rPr lang="en-US" sz="2000" dirty="0">
                <a:solidFill>
                  <a:schemeClr val="accent6"/>
                </a:solidFill>
              </a:rPr>
              <a:t/>
            </a:r>
            <a:br>
              <a:rPr lang="en-US" sz="2000" dirty="0">
                <a:solidFill>
                  <a:schemeClr val="accent6"/>
                </a:solidFill>
              </a:rPr>
            </a:br>
            <a:r>
              <a:rPr lang="en-US" sz="2000" dirty="0" smtClean="0">
                <a:solidFill>
                  <a:schemeClr val="accent6"/>
                </a:solidFill>
              </a:rPr>
              <a:t>192.168.1.10 foo.mydomain.org foo</a:t>
            </a:r>
            <a:br>
              <a:rPr lang="en-US" sz="2000" dirty="0" smtClean="0">
                <a:solidFill>
                  <a:schemeClr val="accent6"/>
                </a:solidFill>
              </a:rPr>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resolv.conf</a:t>
            </a:r>
            <a:r>
              <a:rPr lang="en-US" sz="2000" dirty="0" smtClean="0">
                <a:solidFill>
                  <a:schemeClr val="accent6"/>
                </a:solidFill>
              </a:rPr>
              <a:t> =&gt; put the DNS servers for usually internet look up. It could be static or done by the DHCP.</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bg1"/>
                </a:solidFill>
              </a:rPr>
              <a:t>1. What is the content of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nsswitch.conf</a:t>
            </a:r>
            <a:r>
              <a:rPr lang="en-US" sz="2000" dirty="0">
                <a:solidFill>
                  <a:schemeClr val="bg1"/>
                </a:solidFill>
              </a:rPr>
              <a:t> </a:t>
            </a:r>
            <a:r>
              <a:rPr lang="en-US" sz="2000" dirty="0" smtClean="0">
                <a:solidFill>
                  <a:schemeClr val="bg1"/>
                </a:solidFill>
              </a:rPr>
              <a:t>? What does the line ‘hosts: files </a:t>
            </a:r>
            <a:r>
              <a:rPr lang="en-US" sz="2000" dirty="0" err="1" smtClean="0">
                <a:solidFill>
                  <a:schemeClr val="bg1"/>
                </a:solidFill>
              </a:rPr>
              <a:t>dns</a:t>
            </a:r>
            <a:r>
              <a:rPr lang="en-US" sz="2000" dirty="0" smtClean="0">
                <a:solidFill>
                  <a:schemeClr val="bg1"/>
                </a:solidFill>
              </a:rPr>
              <a:t>’ do according to you ?</a:t>
            </a:r>
            <a:br>
              <a:rPr lang="en-US" sz="2000" dirty="0" smtClean="0">
                <a:solidFill>
                  <a:schemeClr val="bg1"/>
                </a:solidFill>
              </a:rPr>
            </a:br>
            <a:r>
              <a:rPr lang="en-US" sz="2000" dirty="0" smtClean="0">
                <a:solidFill>
                  <a:schemeClr val="bg1"/>
                </a:solidFill>
              </a:rPr>
              <a:t>2. List your /</a:t>
            </a:r>
            <a:r>
              <a:rPr lang="en-US" sz="2000" dirty="0" err="1" smtClean="0">
                <a:solidFill>
                  <a:schemeClr val="bg1"/>
                </a:solidFill>
              </a:rPr>
              <a:t>etc</a:t>
            </a:r>
            <a:r>
              <a:rPr lang="en-US" sz="2000" dirty="0" smtClean="0">
                <a:solidFill>
                  <a:schemeClr val="bg1"/>
                </a:solidFill>
              </a:rPr>
              <a:t>/hosts files ? </a:t>
            </a:r>
            <a:r>
              <a:rPr lang="en-US" sz="2000" dirty="0">
                <a:solidFill>
                  <a:schemeClr val="bg1"/>
                </a:solidFill>
              </a:rPr>
              <a:t>A</a:t>
            </a:r>
            <a:r>
              <a:rPr lang="en-US" sz="2000" dirty="0" smtClean="0">
                <a:solidFill>
                  <a:schemeClr val="bg1"/>
                </a:solidFill>
              </a:rPr>
              <a:t>dd an imaginary printer FQDN ( linuxprinter.softintellect.bg), IP 192.168.0.3</a:t>
            </a:r>
            <a:br>
              <a:rPr lang="en-US" sz="2000" dirty="0" smtClean="0">
                <a:solidFill>
                  <a:schemeClr val="bg1"/>
                </a:solidFill>
              </a:rPr>
            </a:br>
            <a:r>
              <a:rPr lang="en-US" sz="2000" dirty="0" smtClean="0">
                <a:solidFill>
                  <a:schemeClr val="bg1"/>
                </a:solidFill>
              </a:rPr>
              <a:t>3. List your DNS servers ? What is the DNS server used by google ? Try to switch it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2000" dirty="0" smtClean="0">
                <a:solidFill>
                  <a:srgbClr val="FF0000"/>
                </a:solidFill>
              </a:rPr>
              <a:t>Homework:</a:t>
            </a:r>
            <a:r>
              <a:rPr lang="en-US" sz="2000" dirty="0" smtClean="0">
                <a:solidFill>
                  <a:schemeClr val="bg1"/>
                </a:solidFill>
              </a:rPr>
              <a:t/>
            </a:r>
            <a:br>
              <a:rPr lang="en-US" sz="2000" dirty="0" smtClean="0">
                <a:solidFill>
                  <a:schemeClr val="bg1"/>
                </a:solidFill>
              </a:rPr>
            </a:br>
            <a:r>
              <a:rPr lang="en-US" sz="2000" dirty="0" smtClean="0">
                <a:solidFill>
                  <a:schemeClr val="bg1"/>
                </a:solidFill>
              </a:rPr>
              <a:t>1. What is a bond interface ? Why would we want to use one ?</a:t>
            </a:r>
            <a:br>
              <a:rPr lang="en-US" sz="2000" dirty="0" smtClean="0">
                <a:solidFill>
                  <a:schemeClr val="bg1"/>
                </a:solidFill>
              </a:rPr>
            </a:br>
            <a:r>
              <a:rPr lang="en-US" sz="2000" dirty="0" smtClean="0">
                <a:solidFill>
                  <a:schemeClr val="bg1"/>
                </a:solidFill>
              </a:rPr>
              <a:t>2. Add a static connection using </a:t>
            </a:r>
            <a:r>
              <a:rPr lang="en-US" sz="2000" dirty="0" err="1" smtClean="0">
                <a:solidFill>
                  <a:schemeClr val="bg1"/>
                </a:solidFill>
              </a:rPr>
              <a:t>nmcli</a:t>
            </a:r>
            <a:r>
              <a:rPr lang="en-US" sz="2000" dirty="0" smtClean="0">
                <a:solidFill>
                  <a:schemeClr val="bg1"/>
                </a:solidFill>
              </a:rPr>
              <a:t>, you could choose the settings.</a:t>
            </a:r>
            <a:br>
              <a:rPr lang="en-US" sz="2000" dirty="0" smtClean="0">
                <a:solidFill>
                  <a:schemeClr val="bg1"/>
                </a:solidFill>
              </a:rPr>
            </a:br>
            <a:r>
              <a:rPr lang="en-US" sz="2000" dirty="0" smtClean="0">
                <a:solidFill>
                  <a:schemeClr val="bg1"/>
                </a:solidFill>
              </a:rPr>
              <a:t>3. Change your hostname.</a:t>
            </a:r>
            <a:br>
              <a:rPr lang="en-US" sz="2000" dirty="0" smtClean="0">
                <a:solidFill>
                  <a:schemeClr val="bg1"/>
                </a:solidFill>
              </a:rPr>
            </a:br>
            <a:r>
              <a:rPr lang="en-US" sz="2000" dirty="0" smtClean="0">
                <a:solidFill>
                  <a:schemeClr val="bg1"/>
                </a:solidFill>
              </a:rPr>
              <a:t>4. Change your DNS server with Googles.</a:t>
            </a:r>
            <a:br>
              <a:rPr lang="en-US" sz="2000" dirty="0" smtClean="0">
                <a:solidFill>
                  <a:schemeClr val="bg1"/>
                </a:solidFill>
              </a:rPr>
            </a:br>
            <a:r>
              <a:rPr lang="en-US" sz="2000" dirty="0" smtClean="0">
                <a:solidFill>
                  <a:schemeClr val="bg1"/>
                </a:solidFill>
              </a:rPr>
              <a:t>5. Trace the connection </a:t>
            </a:r>
            <a:r>
              <a:rPr lang="en-US" sz="2000" dirty="0">
                <a:solidFill>
                  <a:schemeClr val="bg1"/>
                </a:solidFill>
              </a:rPr>
              <a:t>from your host to </a:t>
            </a:r>
            <a:r>
              <a:rPr lang="en-US" sz="2000" dirty="0">
                <a:solidFill>
                  <a:schemeClr val="bg1"/>
                </a:solidFill>
                <a:hlinkClick r:id="rId2"/>
              </a:rPr>
              <a:t>http://soft-intellect.com/linux</a:t>
            </a:r>
            <a:r>
              <a:rPr lang="en-US" sz="2000" dirty="0" smtClean="0">
                <a:solidFill>
                  <a:schemeClr val="bg1"/>
                </a:solidFill>
                <a:hlinkClick r:id="rId2"/>
              </a:rPr>
              <a:t>/</a:t>
            </a:r>
            <a:r>
              <a:rPr lang="en-US" sz="2000" dirty="0" smtClean="0">
                <a:solidFill>
                  <a:schemeClr val="bg1"/>
                </a:solidFill>
              </a:rPr>
              <a:t>, what </a:t>
            </a:r>
            <a:r>
              <a:rPr lang="en-US" sz="2200" dirty="0" smtClean="0">
                <a:solidFill>
                  <a:schemeClr val="bg1"/>
                </a:solidFill>
              </a:rPr>
              <a:t>command did you use ? </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43805527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TotalTime>
  <Words>194</Words>
  <Application>Microsoft Office PowerPoint</Application>
  <PresentationFormat>On-screen Show (4:3)</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If you want your Linux node to reach other nodes, you need to have networking available. You are going to need:  1. IP address =&gt; numerical label assigned to each device, participating in a computer network that uses the Internet protocol for communication. 2. Subnet mask =&gt; to know to which network a computer belongs. 3. DNS server =&gt; to translate the IP addresses into FQDNs.    Exercises:  1. Create a file in your home directory. 2. List it’s permissions.  4. Do you think it’s safe to let the root user to log in inside a server from remote ( SSH ) ?   </vt:lpstr>
      <vt:lpstr>PowerPoint Presentation</vt:lpstr>
      <vt:lpstr>A subnet mask separates the IP address into the network and host addresses.  IP address: 212.209.113.33 = 1101 0100.1101 0001.0000 1010.0010 0001 Subnet Mask: /27 = 1111 1111.1111 1111.1111 1111.1100 0000 We will get 32 addresses, but 1 is for Broadcast, the second one is the network address, so that makes it 30 total.   </vt:lpstr>
      <vt:lpstr>              </vt:lpstr>
      <vt:lpstr>                           Show current network settings =&gt; ip addr show Validate the routing =&gt; ip route show Validate the Availability of Ports and services =&gt; ss Exercises: 1. Get your current network settings. 2. Get your routing. 3. Look for all listening TCP services and redirect the output to a file Configuring network with nmtui and nmcli. nmcli =&gt; the preferred and advisable tool by RedHat. Easy to work it, since it has tab completion. nmcli con show nmcli dev status nmcli con add con-name “static” ifname eth0 autoconnect no type Ethernet ip4 10.0.0.10/24 gw 10.0.0.1 Configuring network with nmtui Easy to use graphical tool. Every connection that you create is stored as a configuration file in the directory /etc/sysconf/network-scripts.                    </vt:lpstr>
      <vt:lpstr>Setting up hostnames and Name resolution A hostname typically consists of name of the host and the DNS domain in which the host resides. linuxcourse.softintellect.bg =&gt; linuxcourse = name of host, softintellect.bg = DNS domain. Exercises. 1. Run ‘hostnamectl status’ and analyze the output. 2. Change your Linux node hostname, read the ‘hostnamectl’ man page. Resolution files introduction: /etc/nsswitch.conf =&gt; how the system uses name resolutions. </vt:lpstr>
      <vt:lpstr>                    /etc/hosts =&gt; you might want to put some hostname to ip resolutions before DNS can be referenced(mail servers, isolated nodes without networking) 192.168.1.10 foo.mydomain.org foo /etc/resolv.conf =&gt; put the DNS servers for usually internet look up. It could be static or done by the DHCP.  Exercises: 1. What is the content of /etc/nsswitch.conf ? What does the line ‘hosts: files dns’ do according to you ? 2. List your /etc/hosts files ? Add an imaginary printer FQDN ( linuxprinter.softintellect.bg), IP 192.168.0.3 3. List your DNS servers ? What is the DNS server used by google ? Try to switch it ?  Homework: 1. What is a bond interface ? Why would we want to use one ? 2. Add a static connection using nmcli, you could choose the settings. 3. Change your hostname. 4. Change your DNS server with Googles. 5. Trace the connection from your host to http://soft-intellect.com/linux/, what command did you use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474</cp:revision>
  <dcterms:created xsi:type="dcterms:W3CDTF">2015-03-24T20:13:30Z</dcterms:created>
  <dcterms:modified xsi:type="dcterms:W3CDTF">2016-12-06T19:42:31Z</dcterms:modified>
</cp:coreProperties>
</file>