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5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ichev, Iliya" initials="B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0" autoAdjust="0"/>
    <p:restoredTop sz="92239" autoAdjust="0"/>
  </p:normalViewPr>
  <p:slideViewPr>
    <p:cSldViewPr>
      <p:cViewPr>
        <p:scale>
          <a:sx n="205" d="100"/>
          <a:sy n="205" d="100"/>
        </p:scale>
        <p:origin x="-1728" y="-44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61919-8521-4274-BB91-998CD62CEE44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BCF9D-D7FD-459D-AAE8-97A01589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BCF9D-D7FD-459D-AAE8-97A0158967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74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BCF9D-D7FD-459D-AAE8-97A0158967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59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BCF9D-D7FD-459D-AAE8-97A0158967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7.04.17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7.04.17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7.04.17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7.04.17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7.04.17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7.04.17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7.04.17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A Bash shell script is simply an executable file composed of a list of commands.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Bash shell scripts are a good choice for tasks which can be accomplished mainly by calling other command-line utilities. If the task involves heavy data processing and manipulation, other languages such as Perl/Python will be better suited for the job.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The first line of a Bash shell script begins with ‘#!’ (sharp-bang, </a:t>
            </a:r>
            <a:r>
              <a:rPr lang="en-US" sz="2000" dirty="0" err="1" smtClean="0">
                <a:solidFill>
                  <a:schemeClr val="accent6"/>
                </a:solidFill>
              </a:rPr>
              <a:t>sha</a:t>
            </a:r>
            <a:r>
              <a:rPr lang="en-US" sz="2000" dirty="0" smtClean="0">
                <a:solidFill>
                  <a:schemeClr val="accent6"/>
                </a:solidFill>
              </a:rPr>
              <a:t>-bang). It indicates that the file is an executable shell script and the command interpreter.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endParaRPr lang="en-US" sz="1600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3505200"/>
            <a:ext cx="5156200" cy="296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9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After a Bash shell script is written, its file permissions and ownership need to be modified so that it is executable.  Once it is executable, it can be invoked by:</a:t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1.  entering its name on the command , if the directory where the script resides is inside the PATH </a:t>
            </a:r>
            <a:r>
              <a:rPr lang="en-US" sz="2700" dirty="0" err="1" smtClean="0">
                <a:solidFill>
                  <a:schemeClr val="accent6"/>
                </a:solidFill>
              </a:rPr>
              <a:t>env</a:t>
            </a:r>
            <a:r>
              <a:rPr lang="en-US" sz="2700" dirty="0" smtClean="0">
                <a:solidFill>
                  <a:schemeClr val="accent6"/>
                </a:solidFill>
              </a:rPr>
              <a:t> variable.</a:t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2. entering the full destination to it.</a:t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A number of character or words have special meanings to the Bash shell in specific context!!!</a:t>
            </a:r>
            <a:r>
              <a:rPr lang="en-US" sz="3600" dirty="0">
                <a:solidFill>
                  <a:srgbClr val="FF0000"/>
                </a:solidFill>
              </a:rPr>
              <a:t/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#</a:t>
            </a:r>
            <a:r>
              <a:rPr lang="en-US" sz="2200" dirty="0" smtClean="0">
                <a:solidFill>
                  <a:schemeClr val="accent6"/>
                </a:solidFill>
              </a:rPr>
              <a:t> is interpreted by bash as the beginning of a comment and is therefore ignored, along with everything following it.  The meanings of special characters or words can be disabled through the use of escape character, </a:t>
            </a:r>
            <a:r>
              <a:rPr lang="en-US" sz="2200" dirty="0" smtClean="0">
                <a:solidFill>
                  <a:schemeClr val="bg1"/>
                </a:solidFill>
              </a:rPr>
              <a:t>\</a:t>
            </a:r>
            <a:r>
              <a:rPr lang="en-US" sz="2200" dirty="0" smtClean="0">
                <a:solidFill>
                  <a:schemeClr val="accent6"/>
                </a:solidFill>
              </a:rPr>
              <a:t> , single quotes(</a:t>
            </a:r>
            <a:r>
              <a:rPr lang="en-US" sz="2200" dirty="0" smtClean="0">
                <a:solidFill>
                  <a:schemeClr val="bg1"/>
                </a:solidFill>
              </a:rPr>
              <a:t>‘’</a:t>
            </a:r>
            <a:r>
              <a:rPr lang="en-US" sz="2200" dirty="0" smtClean="0">
                <a:solidFill>
                  <a:schemeClr val="accent6"/>
                </a:solidFill>
              </a:rPr>
              <a:t>) or double quotes(</a:t>
            </a:r>
            <a:r>
              <a:rPr lang="en-US" sz="2200" dirty="0" smtClean="0">
                <a:solidFill>
                  <a:schemeClr val="bg1"/>
                </a:solidFill>
              </a:rPr>
              <a:t>“”</a:t>
            </a:r>
            <a:r>
              <a:rPr lang="en-US" sz="2200" dirty="0" smtClean="0">
                <a:solidFill>
                  <a:schemeClr val="accent6"/>
                </a:solidFill>
              </a:rPr>
              <a:t>).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The escape character </a:t>
            </a:r>
            <a:r>
              <a:rPr lang="en-US" sz="2200" dirty="0" smtClean="0">
                <a:solidFill>
                  <a:schemeClr val="bg2"/>
                </a:solidFill>
              </a:rPr>
              <a:t>\</a:t>
            </a:r>
            <a:r>
              <a:rPr lang="en-US" sz="2200" dirty="0" smtClean="0">
                <a:solidFill>
                  <a:schemeClr val="accent6"/>
                </a:solidFill>
              </a:rPr>
              <a:t> removes the special meaning for the single character immediately following it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bg2"/>
                </a:solidFill>
              </a:rPr>
              <a:t>echo # not a comment</a:t>
            </a:r>
            <a:br>
              <a:rPr lang="en-US" sz="2200" dirty="0" smtClean="0">
                <a:solidFill>
                  <a:schemeClr val="bg2"/>
                </a:solidFill>
              </a:rPr>
            </a:br>
            <a:r>
              <a:rPr lang="en-US" sz="2200" dirty="0" smtClean="0">
                <a:solidFill>
                  <a:schemeClr val="bg2"/>
                </a:solidFill>
              </a:rPr>
              <a:t>echo \# not. a comment</a:t>
            </a:r>
            <a:br>
              <a:rPr lang="en-US" sz="2200" dirty="0" smtClean="0">
                <a:solidFill>
                  <a:schemeClr val="bg2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Exercises: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Write a simple bash script, displaying  the last two values.</a:t>
            </a: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10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The escape character, </a:t>
            </a:r>
            <a:r>
              <a:rPr lang="en-US" sz="2200" dirty="0" smtClean="0">
                <a:solidFill>
                  <a:schemeClr val="bg2"/>
                </a:solidFill>
              </a:rPr>
              <a:t>\</a:t>
            </a:r>
            <a:r>
              <a:rPr lang="en-US" sz="2200" dirty="0" smtClean="0">
                <a:solidFill>
                  <a:schemeClr val="accent6"/>
                </a:solidFill>
              </a:rPr>
              <a:t>, only removes the special meaning of a single character. When more than one character in a text needs to be escaped, users can either use the escape character multiple times or employ single quotes </a:t>
            </a:r>
            <a:r>
              <a:rPr lang="en-US" sz="2200" dirty="0" smtClean="0">
                <a:solidFill>
                  <a:schemeClr val="bg2"/>
                </a:solidFill>
              </a:rPr>
              <a:t>‘  ’</a:t>
            </a:r>
            <a:r>
              <a:rPr lang="en-US" sz="2200" dirty="0" smtClean="0">
                <a:solidFill>
                  <a:schemeClr val="accent6"/>
                </a:solidFill>
              </a:rPr>
              <a:t>. Single quotes preserve the literal meaning of all characters they enclose.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bg2"/>
                </a:solidFill>
              </a:rPr>
              <a:t>echo \# not a comment</a:t>
            </a:r>
            <a:br>
              <a:rPr lang="en-US" sz="2200" dirty="0" smtClean="0">
                <a:solidFill>
                  <a:schemeClr val="bg2"/>
                </a:solidFill>
              </a:rPr>
            </a:br>
            <a:r>
              <a:rPr lang="en-US" sz="2200" dirty="0" smtClean="0">
                <a:solidFill>
                  <a:schemeClr val="bg2"/>
                </a:solidFill>
              </a:rPr>
              <a:t>echo ‘#not a comment #’</a:t>
            </a:r>
            <a:br>
              <a:rPr lang="en-US" sz="2200" dirty="0" smtClean="0">
                <a:solidFill>
                  <a:schemeClr val="bg2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While single quotes preserve the literal value of all characters they enclose, double quotes differ in that they do not preserve the literal value of the dollar sign(</a:t>
            </a:r>
            <a:r>
              <a:rPr lang="en-US" sz="2200" dirty="0" smtClean="0">
                <a:solidFill>
                  <a:schemeClr val="bg1"/>
                </a:solidFill>
              </a:rPr>
              <a:t>$</a:t>
            </a:r>
            <a:r>
              <a:rPr lang="en-US" sz="2200" dirty="0" smtClean="0">
                <a:solidFill>
                  <a:schemeClr val="accent6"/>
                </a:solidFill>
              </a:rPr>
              <a:t>), the back-ticks(</a:t>
            </a:r>
            <a:r>
              <a:rPr lang="en-US" sz="2200" dirty="0" smtClean="0">
                <a:solidFill>
                  <a:schemeClr val="bg1"/>
                </a:solidFill>
              </a:rPr>
              <a:t>` `</a:t>
            </a:r>
            <a:r>
              <a:rPr lang="en-US" sz="2200" dirty="0" smtClean="0">
                <a:solidFill>
                  <a:schemeClr val="accent6"/>
                </a:solidFill>
              </a:rPr>
              <a:t>), and the backslash(</a:t>
            </a:r>
            <a:r>
              <a:rPr lang="en-US" sz="2200" dirty="0" smtClean="0">
                <a:solidFill>
                  <a:schemeClr val="bg1"/>
                </a:solidFill>
              </a:rPr>
              <a:t>\</a:t>
            </a:r>
            <a:r>
              <a:rPr lang="en-US" sz="2200" dirty="0" smtClean="0">
                <a:solidFill>
                  <a:schemeClr val="accent6"/>
                </a:solidFill>
              </a:rPr>
              <a:t>).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echo ‘$HOME’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echo ’`</a:t>
            </a:r>
            <a:r>
              <a:rPr lang="en-US" sz="2200" dirty="0" err="1" smtClean="0">
                <a:solidFill>
                  <a:schemeClr val="bg1"/>
                </a:solidFill>
              </a:rPr>
              <a:t>pwd</a:t>
            </a:r>
            <a:r>
              <a:rPr lang="en-US" sz="2200" dirty="0" smtClean="0">
                <a:solidFill>
                  <a:schemeClr val="bg1"/>
                </a:solidFill>
              </a:rPr>
              <a:t>`’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echo “$HOME”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echo “`</a:t>
            </a:r>
            <a:r>
              <a:rPr lang="en-US" sz="2200" dirty="0" err="1" smtClean="0">
                <a:solidFill>
                  <a:schemeClr val="bg1"/>
                </a:solidFill>
              </a:rPr>
              <a:t>pwd</a:t>
            </a:r>
            <a:r>
              <a:rPr lang="en-US" sz="2200" dirty="0" smtClean="0">
                <a:solidFill>
                  <a:schemeClr val="bg1"/>
                </a:solidFill>
              </a:rPr>
              <a:t>`”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/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78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</a:rPr>
              <a:t/>
            </a:r>
            <a:br>
              <a:rPr lang="en-US" sz="3200" dirty="0" smtClean="0">
                <a:solidFill>
                  <a:schemeClr val="accent6"/>
                </a:solidFill>
              </a:rPr>
            </a:br>
            <a:r>
              <a:rPr lang="en-US" sz="3200" dirty="0">
                <a:solidFill>
                  <a:schemeClr val="accent6"/>
                </a:solidFill>
              </a:rPr>
              <a:t/>
            </a:r>
            <a:br>
              <a:rPr lang="en-US" sz="3200" dirty="0">
                <a:solidFill>
                  <a:schemeClr val="accent6"/>
                </a:solidFill>
              </a:rPr>
            </a:br>
            <a:r>
              <a:rPr lang="en-US" sz="3200" dirty="0" smtClean="0">
                <a:solidFill>
                  <a:schemeClr val="accent6"/>
                </a:solidFill>
              </a:rPr>
              <a:t/>
            </a:r>
            <a:br>
              <a:rPr lang="en-US" sz="3200" dirty="0" smtClean="0">
                <a:solidFill>
                  <a:schemeClr val="accent6"/>
                </a:solidFill>
              </a:rPr>
            </a:br>
            <a:r>
              <a:rPr lang="en-US" sz="3200" dirty="0">
                <a:solidFill>
                  <a:schemeClr val="accent6"/>
                </a:solidFill>
              </a:rPr>
              <a:t/>
            </a:r>
            <a:br>
              <a:rPr lang="en-US" sz="3200" dirty="0">
                <a:solidFill>
                  <a:schemeClr val="accent6"/>
                </a:solidFill>
              </a:rPr>
            </a:br>
            <a:r>
              <a:rPr lang="en-US" sz="3200" dirty="0" smtClean="0">
                <a:solidFill>
                  <a:schemeClr val="accent6"/>
                </a:solidFill>
              </a:rPr>
              <a:t/>
            </a:r>
            <a:br>
              <a:rPr lang="en-US" sz="3200" dirty="0" smtClean="0">
                <a:solidFill>
                  <a:schemeClr val="accent6"/>
                </a:solidFill>
              </a:rPr>
            </a:br>
            <a:r>
              <a:rPr lang="en-US" sz="3200" dirty="0">
                <a:solidFill>
                  <a:schemeClr val="accent6"/>
                </a:solidFill>
              </a:rPr>
              <a:t/>
            </a:r>
            <a:br>
              <a:rPr lang="en-US" sz="3200" dirty="0">
                <a:solidFill>
                  <a:schemeClr val="accent6"/>
                </a:solidFill>
              </a:rPr>
            </a:br>
            <a:r>
              <a:rPr lang="en-US" sz="3200" dirty="0" smtClean="0">
                <a:solidFill>
                  <a:schemeClr val="accent6"/>
                </a:solidFill>
              </a:rPr>
              <a:t/>
            </a:r>
            <a:br>
              <a:rPr lang="en-US" sz="3200" dirty="0" smtClean="0">
                <a:solidFill>
                  <a:schemeClr val="accent6"/>
                </a:solidFill>
              </a:rPr>
            </a:br>
            <a:r>
              <a:rPr lang="en-US" sz="3200" dirty="0" smtClean="0">
                <a:solidFill>
                  <a:schemeClr val="accent6"/>
                </a:solidFill>
              </a:rPr>
              <a:t/>
            </a:r>
            <a:br>
              <a:rPr lang="en-US" sz="3200" dirty="0" smtClean="0">
                <a:solidFill>
                  <a:schemeClr val="accent6"/>
                </a:solidFill>
              </a:rPr>
            </a:br>
            <a:r>
              <a:rPr lang="en-US" sz="3200" dirty="0">
                <a:solidFill>
                  <a:schemeClr val="accent6"/>
                </a:solidFill>
              </a:rPr>
              <a:t/>
            </a:r>
            <a:br>
              <a:rPr lang="en-US" sz="3200" dirty="0">
                <a:solidFill>
                  <a:schemeClr val="accent6"/>
                </a:solidFill>
              </a:rPr>
            </a:br>
            <a:r>
              <a:rPr lang="en-US" sz="3200" dirty="0" smtClean="0">
                <a:solidFill>
                  <a:schemeClr val="accent6"/>
                </a:solidFill>
              </a:rPr>
              <a:t/>
            </a:r>
            <a:br>
              <a:rPr lang="en-US" sz="3200" dirty="0" smtClean="0">
                <a:solidFill>
                  <a:schemeClr val="accent6"/>
                </a:solidFill>
              </a:rPr>
            </a:br>
            <a:r>
              <a:rPr lang="en-US" sz="3200" dirty="0">
                <a:solidFill>
                  <a:schemeClr val="accent6"/>
                </a:solidFill>
              </a:rPr>
              <a:t/>
            </a:r>
            <a:br>
              <a:rPr lang="en-US" sz="32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As the complexity of a shell script increases, it is often helpful to make use of variables. A variable serves as a container, within which a script can store data in memory.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VARIABLENAME=value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Variable names are typically uppercase letters.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COUNT=40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Two common types of data stored in variables are integer values and string. It is good practice to quote string values, since the space character is interpreted by B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ash as a word separator.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NAME=John Doe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NAME=“John Doe”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10546080" y="5867400"/>
            <a:ext cx="45719" cy="258763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4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200" dirty="0" err="1" smtClean="0"/>
              <a:t>E</a:t>
            </a:r>
            <a:r>
              <a:rPr lang="en-US" sz="2200" dirty="0" err="1" smtClean="0">
                <a:solidFill>
                  <a:schemeClr val="accent6"/>
                </a:solidFill>
              </a:rPr>
              <a:t>Expanding</a:t>
            </a:r>
            <a:r>
              <a:rPr lang="en-US" sz="2200" dirty="0" smtClean="0">
                <a:solidFill>
                  <a:schemeClr val="accent6"/>
                </a:solidFill>
              </a:rPr>
              <a:t> variable values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The value of a variable can be recalled through a process known as variable expansion by preceding the variable name with a dollar sign.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FIRST=</a:t>
            </a:r>
            <a:r>
              <a:rPr lang="en-US" sz="2200" dirty="0" err="1" smtClean="0">
                <a:solidFill>
                  <a:schemeClr val="bg1"/>
                </a:solidFill>
              </a:rPr>
              <a:t>Mecho</a:t>
            </a:r>
            <a:r>
              <a:rPr lang="en-US" sz="2200" dirty="0" smtClean="0">
                <a:solidFill>
                  <a:schemeClr val="bg1"/>
                </a:solidFill>
              </a:rPr>
              <a:t/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SECOND=</a:t>
            </a:r>
            <a:r>
              <a:rPr lang="en-US" sz="2200" dirty="0" err="1" smtClean="0">
                <a:solidFill>
                  <a:schemeClr val="bg1"/>
                </a:solidFill>
              </a:rPr>
              <a:t>Puh</a:t>
            </a:r>
            <a:r>
              <a:rPr lang="en-US" sz="2200" dirty="0" smtClean="0">
                <a:solidFill>
                  <a:schemeClr val="bg1"/>
                </a:solidFill>
              </a:rPr>
              <a:t/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echo “$FIRST $SECOND”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/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Command substitution, like expanding variable, but for command </a:t>
            </a: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</a:t>
            </a:r>
            <a:r>
              <a:rPr lang="en-US" sz="2200" dirty="0" smtClean="0">
                <a:solidFill>
                  <a:schemeClr val="accent6"/>
                </a:solidFill>
                <a:sym typeface="Wingdings"/>
              </a:rPr>
              <a:t/>
            </a:r>
            <a:br>
              <a:rPr lang="en-US" sz="2200" dirty="0" smtClean="0">
                <a:solidFill>
                  <a:schemeClr val="accent6"/>
                </a:solidFill>
                <a:sym typeface="Wingdings"/>
              </a:rPr>
            </a:br>
            <a:r>
              <a:rPr lang="en-US" sz="2200" dirty="0">
                <a:solidFill>
                  <a:schemeClr val="bg1"/>
                </a:solidFill>
                <a:sym typeface="Wingdings"/>
              </a:rPr>
              <a:t/>
            </a:r>
            <a:br>
              <a:rPr lang="en-US" sz="2200" dirty="0">
                <a:solidFill>
                  <a:schemeClr val="bg1"/>
                </a:solidFill>
                <a:sym typeface="Wingdings"/>
              </a:rPr>
            </a:b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echo “Current time: $(date)”</a:t>
            </a:r>
            <a:br>
              <a:rPr lang="en-US" sz="2200" dirty="0" smtClean="0">
                <a:solidFill>
                  <a:schemeClr val="bg1"/>
                </a:solidFill>
                <a:sym typeface="Wingdings"/>
              </a:rPr>
            </a:br>
            <a:r>
              <a:rPr lang="en-US" sz="2200" dirty="0">
                <a:solidFill>
                  <a:schemeClr val="bg1"/>
                </a:solidFill>
                <a:sym typeface="Wingdings"/>
              </a:rPr>
              <a:t/>
            </a:r>
            <a:br>
              <a:rPr lang="en-US" sz="2200" dirty="0">
                <a:solidFill>
                  <a:schemeClr val="bg1"/>
                </a:solidFill>
                <a:sym typeface="Wingdings"/>
              </a:rPr>
            </a:br>
            <a:r>
              <a:rPr lang="en-US" sz="2200" dirty="0" err="1" smtClean="0">
                <a:solidFill>
                  <a:schemeClr val="accent6"/>
                </a:solidFill>
                <a:sym typeface="Wingdings"/>
              </a:rPr>
              <a:t>Arithmethic</a:t>
            </a:r>
            <a:r>
              <a:rPr lang="en-US" sz="2200" dirty="0" smtClean="0">
                <a:solidFill>
                  <a:schemeClr val="accent6"/>
                </a:solidFill>
                <a:sym typeface="Wingdings"/>
              </a:rPr>
              <a:t> expansion</a:t>
            </a: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/>
            </a:r>
            <a:br>
              <a:rPr lang="en-US" sz="2200" dirty="0" smtClean="0">
                <a:solidFill>
                  <a:schemeClr val="bg1"/>
                </a:solidFill>
                <a:sym typeface="Wingdings"/>
              </a:rPr>
            </a:b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echo $[1+1] </a:t>
            </a:r>
            <a:br>
              <a:rPr lang="en-US" sz="2200" dirty="0" smtClean="0">
                <a:solidFill>
                  <a:schemeClr val="bg1"/>
                </a:solidFill>
                <a:sym typeface="Wingdings"/>
              </a:rPr>
            </a:br>
            <a:r>
              <a:rPr lang="en-US" sz="2200" dirty="0">
                <a:solidFill>
                  <a:schemeClr val="bg1"/>
                </a:solidFill>
                <a:sym typeface="Wingdings"/>
              </a:rPr>
              <a:t/>
            </a:r>
            <a:br>
              <a:rPr lang="en-US" sz="2200" dirty="0">
                <a:solidFill>
                  <a:schemeClr val="bg1"/>
                </a:solidFill>
                <a:sym typeface="Wingdings"/>
              </a:rPr>
            </a:br>
            <a:r>
              <a:rPr lang="en-US" sz="2200" dirty="0" smtClean="0">
                <a:solidFill>
                  <a:schemeClr val="accent6"/>
                </a:solidFill>
                <a:sym typeface="Wingdings"/>
              </a:rPr>
              <a:t>Space characters are allowed in arithmetic expansion</a:t>
            </a:r>
            <a:r>
              <a:rPr lang="en-US" sz="2400" dirty="0" smtClean="0">
                <a:solidFill>
                  <a:schemeClr val="bg1"/>
                </a:solidFill>
                <a:sym typeface="Wingdings"/>
              </a:rPr>
              <a:t/>
            </a:r>
            <a:br>
              <a:rPr lang="en-US" sz="2400" dirty="0" smtClean="0">
                <a:solidFill>
                  <a:schemeClr val="bg1"/>
                </a:solidFill>
                <a:sym typeface="Wingdings"/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0" y="5562600"/>
            <a:ext cx="2209800" cy="563563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 smtClean="0"/>
              <a:t>Iiii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accent6"/>
                </a:solidFill>
              </a:rPr>
              <a:t>Iterating with the for loop =&gt; execution an action multiple times.</a:t>
            </a:r>
            <a:br>
              <a:rPr lang="en-US" sz="2400" dirty="0" smtClean="0">
                <a:solidFill>
                  <a:schemeClr val="accent6"/>
                </a:solidFill>
              </a:rPr>
            </a:br>
            <a:r>
              <a:rPr lang="en-US" sz="2400" dirty="0">
                <a:solidFill>
                  <a:schemeClr val="accent6"/>
                </a:solidFill>
              </a:rPr>
              <a:t/>
            </a:r>
            <a:br>
              <a:rPr lang="en-US" sz="2400" dirty="0">
                <a:solidFill>
                  <a:schemeClr val="accent6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/>
            </a:r>
            <a:br>
              <a:rPr lang="en-US" sz="2400" dirty="0" smtClean="0">
                <a:solidFill>
                  <a:schemeClr val="accent6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for &lt;VARIABLE&gt; in &lt;LIST&gt;; do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&lt;COMMAND&gt;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mr-IN" sz="2400" dirty="0" smtClean="0">
                <a:solidFill>
                  <a:schemeClr val="bg1"/>
                </a:solidFill>
              </a:rPr>
              <a:t>…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DONE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>Iterating all over the content in a directory.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for </a:t>
            </a:r>
            <a:r>
              <a:rPr lang="en-US" sz="2400" dirty="0" smtClean="0">
                <a:solidFill>
                  <a:schemeClr val="bg1"/>
                </a:solidFill>
              </a:rPr>
              <a:t>for </a:t>
            </a:r>
            <a:r>
              <a:rPr lang="en-US" sz="2400" dirty="0" err="1" smtClean="0">
                <a:solidFill>
                  <a:schemeClr val="bg1"/>
                </a:solidFill>
              </a:rPr>
              <a:t>i</a:t>
            </a:r>
            <a:r>
              <a:rPr lang="en-US" sz="2400" dirty="0" smtClean="0">
                <a:solidFill>
                  <a:schemeClr val="bg1"/>
                </a:solidFill>
              </a:rPr>
              <a:t> in $( ls ); do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echo item: $</a:t>
            </a:r>
            <a:r>
              <a:rPr lang="en-US" sz="2400" dirty="0" err="1" smtClean="0">
                <a:solidFill>
                  <a:schemeClr val="bg1"/>
                </a:solidFill>
              </a:rPr>
              <a:t>i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done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Ite</a:t>
            </a:r>
            <a:r>
              <a:rPr lang="en-US" sz="2400" dirty="0" smtClean="0"/>
              <a:t>=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0" y="5562600"/>
            <a:ext cx="2209800" cy="563563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5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>For HOST in host1 host2 host3; do</a:t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>echo $HOST; done</a:t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>for HOST in host{1,2,3}; do</a:t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>echo $HOST;</a:t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>done</a:t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Exercises:</a:t>
            </a: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>1. Write a shell script that greets the user, takes his name as input and then prints it 5 times on the screen.</a:t>
            </a:r>
            <a:br>
              <a:rPr lang="en-US" sz="2400" dirty="0" smtClean="0">
                <a:solidFill>
                  <a:schemeClr val="accent6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>Google if you need help</a:t>
            </a:r>
            <a:r>
              <a:rPr lang="en-US" sz="2400" dirty="0" smtClean="0">
                <a:solidFill>
                  <a:schemeClr val="bg2"/>
                </a:solidFill>
              </a:rPr>
              <a:t>.</a:t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>bash </a:t>
            </a:r>
            <a:r>
              <a:rPr lang="mr-IN" sz="2400" dirty="0" smtClean="0">
                <a:solidFill>
                  <a:schemeClr val="bg2"/>
                </a:solidFill>
              </a:rPr>
              <a:t>–</a:t>
            </a:r>
            <a:r>
              <a:rPr lang="en-US" sz="2400" dirty="0" smtClean="0">
                <a:solidFill>
                  <a:schemeClr val="bg2"/>
                </a:solidFill>
              </a:rPr>
              <a:t>x &lt;SCRIPTNAME&gt; </a:t>
            </a:r>
            <a:r>
              <a:rPr lang="en-US" sz="2400" dirty="0" smtClean="0">
                <a:solidFill>
                  <a:schemeClr val="accent6"/>
                </a:solidFill>
              </a:rPr>
              <a:t>to put the debug mode on a script.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2800" y="5105400"/>
            <a:ext cx="1524000" cy="1020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4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accent6"/>
                </a:solidFill>
              </a:rPr>
              <a:t/>
            </a:r>
            <a:br>
              <a:rPr lang="en-US" sz="2400" dirty="0">
                <a:solidFill>
                  <a:schemeClr val="accent6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1600" dirty="0" smtClean="0">
                <a:solidFill>
                  <a:schemeClr val="accent6"/>
                </a:solidFill>
              </a:rPr>
              <a:t>Positional parameters are variables which store the values of command-line arguments to a script.</a:t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>0 =&gt; refers to the script name itself</a:t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>1 =&gt; the first argument to the script</a:t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bg2"/>
                </a:solidFill>
              </a:rPr>
              <a:t/>
            </a:r>
            <a:br>
              <a:rPr lang="en-US" sz="1600" dirty="0">
                <a:solidFill>
                  <a:schemeClr val="bg2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Exercises:</a:t>
            </a:r>
            <a:r>
              <a:rPr lang="en-US" sz="1600" dirty="0" smtClean="0">
                <a:solidFill>
                  <a:schemeClr val="bg2"/>
                </a:solidFill>
              </a:rPr>
              <a:t/>
            </a:r>
            <a:br>
              <a:rPr lang="en-US" sz="1600" dirty="0" smtClean="0">
                <a:solidFill>
                  <a:schemeClr val="bg2"/>
                </a:solidFill>
              </a:rPr>
            </a:br>
            <a:r>
              <a:rPr lang="en-US" sz="1600" dirty="0" smtClean="0">
                <a:solidFill>
                  <a:schemeClr val="bg2"/>
                </a:solidFill>
              </a:rPr>
              <a:t>1. Write a bash script that prints its name and its first parameter, do not forget provide it.</a:t>
            </a:r>
            <a:r>
              <a:rPr lang="en-US" sz="1600" dirty="0">
                <a:solidFill>
                  <a:schemeClr val="bg2"/>
                </a:solidFill>
              </a:rPr>
              <a:t/>
            </a:r>
            <a:br>
              <a:rPr lang="en-US" sz="1600" dirty="0">
                <a:solidFill>
                  <a:schemeClr val="bg2"/>
                </a:solidFill>
              </a:rPr>
            </a:br>
            <a:r>
              <a:rPr lang="en-US" sz="1600" dirty="0" smtClean="0">
                <a:solidFill>
                  <a:schemeClr val="bg2"/>
                </a:solidFill>
              </a:rPr>
              <a:t/>
            </a:r>
            <a:br>
              <a:rPr lang="en-US" sz="1600" dirty="0" smtClean="0">
                <a:solidFill>
                  <a:schemeClr val="bg2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>$* and $@ refer to all arguments in a script, but in a different way.</a:t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bg2"/>
                </a:solidFill>
              </a:rPr>
              <a:t/>
            </a:r>
            <a:br>
              <a:rPr lang="en-US" sz="1600" dirty="0">
                <a:solidFill>
                  <a:schemeClr val="bg2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Exercises:</a:t>
            </a:r>
            <a:r>
              <a:rPr lang="en-US" sz="1600" dirty="0" smtClean="0">
                <a:solidFill>
                  <a:schemeClr val="bg2"/>
                </a:solidFill>
              </a:rPr>
              <a:t/>
            </a:r>
            <a:br>
              <a:rPr lang="en-US" sz="1600" dirty="0" smtClean="0">
                <a:solidFill>
                  <a:schemeClr val="bg2"/>
                </a:solidFill>
              </a:rPr>
            </a:br>
            <a:r>
              <a:rPr lang="en-US" sz="1600" dirty="0" smtClean="0">
                <a:solidFill>
                  <a:schemeClr val="bg2"/>
                </a:solidFill>
              </a:rPr>
              <a:t>.</a:t>
            </a:r>
            <a:br>
              <a:rPr lang="en-US" sz="1600" dirty="0" smtClean="0">
                <a:solidFill>
                  <a:schemeClr val="bg2"/>
                </a:solidFill>
              </a:rPr>
            </a:br>
            <a:r>
              <a:rPr lang="en-US" sz="1600" dirty="0" smtClean="0">
                <a:solidFill>
                  <a:schemeClr val="bg2"/>
                </a:solidFill>
              </a:rPr>
              <a:t> </a:t>
            </a:r>
            <a:r>
              <a:rPr lang="en-US" sz="1600" dirty="0">
                <a:solidFill>
                  <a:schemeClr val="bg2"/>
                </a:solidFill>
              </a:rPr>
              <a:t>1. Copy and run the below script and explain the </a:t>
            </a:r>
            <a:r>
              <a:rPr lang="en-US" sz="1600" dirty="0" smtClean="0">
                <a:solidFill>
                  <a:schemeClr val="bg2"/>
                </a:solidFill>
              </a:rPr>
              <a:t>difference</a:t>
            </a:r>
            <a:br>
              <a:rPr lang="en-US" sz="16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114800"/>
            <a:ext cx="4648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3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3087</TotalTime>
  <Words>3</Words>
  <Application>Microsoft Macintosh PowerPoint</Application>
  <PresentationFormat>On-screen Show (4:3)</PresentationFormat>
  <Paragraphs>12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Mangal</vt:lpstr>
      <vt:lpstr>Wingdings</vt:lpstr>
      <vt:lpstr>Arial</vt:lpstr>
      <vt:lpstr>Office Theme</vt:lpstr>
      <vt:lpstr>                A Bash shell script is simply an executable file composed of a list of commands.  Bash shell scripts are a good choice for tasks which can be accomplished mainly by calling other command-line utilities. If the task involves heavy data processing and manipulation, other languages such as Perl/Python will be better suited for the job.  The first line of a Bash shell script begins with ‘#!’ (sharp-bang, sha-bang). It indicates that the file is an executable shell script and the command interpreter.   </vt:lpstr>
      <vt:lpstr>                          After a Bash shell script is written, its file permissions and ownership need to be modified so that it is executable.  Once it is executable, it can be invoked by:  1.  entering its name on the command , if the directory where the script resides is inside the PATH env variable. 2. entering the full destination to it.  A number of character or words have special meanings to the Bash shell in specific context!!!       </vt:lpstr>
      <vt:lpstr>                          # is interpreted by bash as the beginning of a comment and is therefore ignored, along with everything following it.  The meanings of special characters or words can be disabled through the use of escape character, \ , single quotes(‘’) or double quotes(“”).  The escape character \ removes the special meaning for the single character immediately following it  echo # not a comment echo \# not. a comment  Exercises: 1. Write a simple bash script, displaying  the last two values.     </vt:lpstr>
      <vt:lpstr>                          The escape character, \, only removes the special meaning of a single character. When more than one character in a text needs to be escaped, users can either use the escape character multiple times or employ single quotes ‘  ’. Single quotes preserve the literal meaning of all characters they enclose.  echo \# not a comment echo ‘#not a comment #’  While single quotes preserve the literal value of all characters they enclose, double quotes differ in that they do not preserve the literal value of the dollar sign($), the back-ticks(` `), and the backslash(\).  echo ‘$HOME’ echo ’`pwd`’ echo “$HOME” echo “`pwd`”     </vt:lpstr>
      <vt:lpstr>           As the complexity of a shell script increases, it is often helpful to make use of variables. A variable serves as a container, within which a script can store data in memory.  VARIABLENAME=value  Variable names are typically uppercase letters. COUNT=40  Two common types of data stored in variables are integer values and string. It is good practice to quote string values, since the space character is interpreted by B ash as a word separator.  NAME=John Doe NAME=“John Doe”</vt:lpstr>
      <vt:lpstr>                   EExpanding variable values The value of a variable can be recalled through a process known as variable expansion by preceding the variable name with a dollar sign.  FIRST=Mecho SECOND=Puh echo “$FIRST $SECOND”  Command substitution, like expanding variable, but for command   echo “Current time: $(date)”  Arithmethic expansion echo $[1+1]   Space characters are allowed in arithmetic expansion </vt:lpstr>
      <vt:lpstr>                  Iiii     Iterating with the for loop =&gt; execution an action multiple times.   for &lt;VARIABLE&gt; in &lt;LIST&gt;; do &lt;COMMAND&gt; … DONE Iterating all over the content in a directory.  for for i in $( ls ); do echo item: $i done       Ite=</vt:lpstr>
      <vt:lpstr>            For HOST in host1 host2 host3; do echo $HOST; done   for HOST in host{1,2,3}; do echo $HOST; done  Exercises: 1. Write a shell script that greets the user, takes his name as input and then prints it 5 times on the screen. Google if you need help.  bash –x &lt;SCRIPTNAME&gt; to put the debug mode on a script.</vt:lpstr>
      <vt:lpstr>               Positional parameters are variables which store the values of command-line arguments to a script. 0 =&gt; refers to the script name itself 1 =&gt; the first argument to the script  Exercises: 1. Write a bash script that prints its name and its first parameter, do not forget provide it.  $* and $@ refer to all arguments in a script, but in a different way.  Exercises: .  1. Copy and run the below script and explain the difference   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Iliya Belichev (c)</cp:lastModifiedBy>
  <cp:revision>909</cp:revision>
  <dcterms:created xsi:type="dcterms:W3CDTF">2015-03-24T20:13:30Z</dcterms:created>
  <dcterms:modified xsi:type="dcterms:W3CDTF">2017-04-07T08:11:28Z</dcterms:modified>
</cp:coreProperties>
</file>