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 id="259" r:id="rId7"/>
    <p:sldId id="264"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94660"/>
  </p:normalViewPr>
  <p:slideViewPr>
    <p:cSldViewPr>
      <p:cViewPr>
        <p:scale>
          <a:sx n="100" d="100"/>
          <a:sy n="100" d="100"/>
        </p:scale>
        <p:origin x="2310" y="7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ail=somemail@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In Linux there are privileged users and unprivileged. The default privileged user is “root”. This user has full access to everything on a Linux server and is allowed to work in system space without any restrictions. Be careful if you are logged as </a:t>
            </a:r>
            <a:r>
              <a:rPr lang="en-US" sz="2700" dirty="0" smtClean="0">
                <a:solidFill>
                  <a:schemeClr val="accent6"/>
                </a:solidFill>
              </a:rPr>
              <a:t>root , </a:t>
            </a:r>
            <a:r>
              <a:rPr lang="en-US" sz="2700" dirty="0" smtClean="0">
                <a:solidFill>
                  <a:schemeClr val="accent6"/>
                </a:solidFill>
              </a:rPr>
              <a:t>since each command  that you type is with enough privileges.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bg1"/>
                </a:solidFill>
              </a:rPr>
              <a:t>1. Find information on the internet about the file /</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bg1"/>
                </a:solidFill>
              </a:rPr>
              <a:t>.</a:t>
            </a:r>
            <a:r>
              <a:rPr lang="en-US" sz="2200" dirty="0">
                <a:solidFill>
                  <a:schemeClr val="bg1"/>
                </a:solidFill>
              </a:rPr>
              <a:t/>
            </a:r>
            <a:br>
              <a:rPr lang="en-US" sz="2200" dirty="0">
                <a:solidFill>
                  <a:schemeClr val="bg1"/>
                </a:solidFill>
              </a:rPr>
            </a:br>
            <a:r>
              <a:rPr lang="en-US" sz="2200" dirty="0" smtClean="0">
                <a:solidFill>
                  <a:schemeClr val="bg1"/>
                </a:solidFill>
              </a:rPr>
              <a:t>2. </a:t>
            </a:r>
            <a:r>
              <a:rPr lang="en-US" sz="2200" dirty="0">
                <a:solidFill>
                  <a:schemeClr val="bg1"/>
                </a:solidFill>
              </a:rPr>
              <a:t>Cat /</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and then grep for the root user.</a:t>
            </a:r>
            <a:br>
              <a:rPr lang="en-US" sz="2200" dirty="0">
                <a:solidFill>
                  <a:schemeClr val="bg1"/>
                </a:solidFill>
              </a:rPr>
            </a:br>
            <a:r>
              <a:rPr lang="en-US" sz="2200" dirty="0" smtClean="0">
                <a:solidFill>
                  <a:schemeClr val="bg1"/>
                </a:solidFill>
              </a:rPr>
              <a:t>3. </a:t>
            </a:r>
            <a:r>
              <a:rPr lang="en-US" sz="2200" dirty="0">
                <a:solidFill>
                  <a:schemeClr val="bg1"/>
                </a:solidFill>
              </a:rPr>
              <a:t>What is the root user id ? Run ‘id root’</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Users and Groups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6"/>
                </a:solidFill>
              </a:rPr>
              <a:t>/</a:t>
            </a:r>
            <a:r>
              <a:rPr lang="en-US" sz="2400" dirty="0" err="1" smtClean="0">
                <a:solidFill>
                  <a:schemeClr val="accent6"/>
                </a:solidFill>
              </a:rPr>
              <a:t>etc</a:t>
            </a:r>
            <a:r>
              <a:rPr lang="en-US" sz="2400" dirty="0" smtClean="0">
                <a:solidFill>
                  <a:schemeClr val="accent6"/>
                </a:solidFill>
              </a:rPr>
              <a:t>/</a:t>
            </a:r>
            <a:r>
              <a:rPr lang="en-US" sz="2400" dirty="0" err="1" smtClean="0">
                <a:solidFill>
                  <a:schemeClr val="accent6"/>
                </a:solidFill>
              </a:rPr>
              <a:t>passwd</a:t>
            </a:r>
            <a:r>
              <a:rPr lang="en-US" sz="2400" dirty="0" smtClean="0">
                <a:solidFill>
                  <a:schemeClr val="accent6"/>
                </a:solidFill>
              </a:rPr>
              <a:t> =&gt;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17638"/>
            <a:ext cx="7099127" cy="1217939"/>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r>
              <a:rPr lang="en-US" dirty="0" err="1" smtClean="0">
                <a:solidFill>
                  <a:schemeClr val="accent6"/>
                </a:solidFill>
              </a:rPr>
              <a:t>etc</a:t>
            </a:r>
            <a:r>
              <a:rPr lang="en-US" dirty="0" smtClean="0">
                <a:solidFill>
                  <a:schemeClr val="accent6"/>
                </a:solidFill>
              </a:rPr>
              <a:t>/shadow =&gt;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1</a:t>
            </a:r>
            <a:r>
              <a:rPr lang="en-US" sz="2700" baseline="30000" dirty="0" smtClean="0">
                <a:solidFill>
                  <a:schemeClr val="accent6"/>
                </a:solidFill>
              </a:rPr>
              <a:t>st</a:t>
            </a:r>
            <a:r>
              <a:rPr lang="en-US" sz="2700" dirty="0">
                <a:solidFill>
                  <a:schemeClr val="accent6"/>
                </a:solidFill>
              </a:rPr>
              <a:t> </a:t>
            </a:r>
            <a:r>
              <a:rPr lang="en-US" sz="2700" dirty="0" smtClean="0">
                <a:solidFill>
                  <a:schemeClr val="accent6"/>
                </a:solidFill>
              </a:rPr>
              <a:t>1970 (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primary group and  secondary groups. By default each user is created with primary group identical as his name.</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err="1" smtClean="0">
                <a:solidFill>
                  <a:srgbClr val="FF0000"/>
                </a:solidFill>
              </a:rPr>
              <a:t>Exersises</a:t>
            </a:r>
            <a:r>
              <a:rPr lang="en-US" sz="3100" dirty="0">
                <a:solidFill>
                  <a:srgbClr val="FF0000"/>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bg1"/>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bg1"/>
                </a:solidFill>
              </a:rPr>
              <a:t>’.</a:t>
            </a:r>
            <a:br>
              <a:rPr lang="en-US" sz="2700" dirty="0" smtClean="0">
                <a:solidFill>
                  <a:schemeClr val="bg1"/>
                </a:solidFill>
              </a:rPr>
            </a:br>
            <a:r>
              <a:rPr lang="en-US" sz="2700" dirty="0" smtClean="0">
                <a:solidFill>
                  <a:schemeClr val="bg1"/>
                </a:solidFill>
              </a:rPr>
              <a:t>2. Run the id command on that user.</a:t>
            </a:r>
            <a:br>
              <a:rPr lang="en-US" sz="2700" dirty="0" smtClean="0">
                <a:solidFill>
                  <a:schemeClr val="bg1"/>
                </a:solidFill>
              </a:rPr>
            </a:br>
            <a:r>
              <a:rPr lang="en-US" sz="2700" dirty="0" smtClean="0">
                <a:solidFill>
                  <a:schemeClr val="bg1"/>
                </a:solidFill>
              </a:rPr>
              <a:t>3. In which file do you think that groups are stored ?</a:t>
            </a:r>
            <a:br>
              <a:rPr lang="en-US" sz="2700" dirty="0" smtClean="0">
                <a:solidFill>
                  <a:schemeClr val="bg1"/>
                </a:solidFill>
              </a:rPr>
            </a:br>
            <a:r>
              <a:rPr lang="en-US" sz="2700" dirty="0" smtClean="0">
                <a:solidFill>
                  <a:schemeClr val="bg1"/>
                </a:solidFill>
              </a:rPr>
              <a:t>4. Create two groups sales and account. </a:t>
            </a:r>
            <a:br>
              <a:rPr lang="en-US" sz="2700" dirty="0" smtClean="0">
                <a:solidFill>
                  <a:schemeClr val="bg1"/>
                </a:solidFill>
              </a:rPr>
            </a:br>
            <a:r>
              <a:rPr lang="en-US" sz="2700" dirty="0" smtClean="0">
                <a:solidFill>
                  <a:schemeClr val="bg1"/>
                </a:solidFill>
              </a:rPr>
              <a:t>5. Create users bob, betty, bill and Beatrix.</a:t>
            </a:r>
            <a:br>
              <a:rPr lang="en-US" sz="2700" dirty="0" smtClean="0">
                <a:solidFill>
                  <a:schemeClr val="bg1"/>
                </a:solidFill>
              </a:rPr>
            </a:br>
            <a:r>
              <a:rPr lang="en-US" sz="2700" dirty="0" smtClean="0">
                <a:solidFill>
                  <a:schemeClr val="bg1"/>
                </a:solidFill>
              </a:rPr>
              <a:t>6. Make bob and betty members of the group sales, and bill and Beatrix member of the group account.</a:t>
            </a:r>
            <a:br>
              <a:rPr lang="en-US" sz="2700" dirty="0" smtClean="0">
                <a:solidFill>
                  <a:schemeClr val="bg1"/>
                </a:solidFill>
              </a:rPr>
            </a:br>
            <a:r>
              <a:rPr lang="en-US" sz="2700" dirty="0" smtClean="0">
                <a:solidFill>
                  <a:schemeClr val="bg1"/>
                </a:solidFill>
              </a:rPr>
              <a:t>7. Set a password policy that requires users to change their password every 90 days. </a:t>
            </a:r>
            <a:endParaRPr lang="bg-BG" sz="3100" dirty="0">
              <a:solidFill>
                <a:schemeClr val="bg1"/>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user, 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err="1" smtClean="0">
                <a:solidFill>
                  <a:schemeClr val="accent6"/>
                </a:solidFill>
              </a:rPr>
              <a:t>etc</a:t>
            </a:r>
            <a:r>
              <a:rPr lang="en-US" sz="2400" dirty="0" smtClean="0">
                <a:solidFill>
                  <a:schemeClr val="accent6"/>
                </a:solidFill>
              </a:rPr>
              <a:t>/</a:t>
            </a:r>
            <a:r>
              <a:rPr lang="en-US" sz="2400" dirty="0" err="1" smtClean="0">
                <a:solidFill>
                  <a:schemeClr val="accent6"/>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chemeClr val="bg1"/>
                </a:solidFill>
              </a:rPr>
              <a:t>Exercise:</a:t>
            </a:r>
            <a:br>
              <a:rPr lang="en-US" sz="2400" dirty="0" smtClean="0">
                <a:solidFill>
                  <a:schemeClr val="bg1"/>
                </a:solidFill>
              </a:rPr>
            </a:br>
            <a:r>
              <a:rPr lang="en-US" sz="2400" dirty="0" smtClean="0">
                <a:solidFill>
                  <a:schemeClr val="bg1"/>
                </a:solidFill>
              </a:rPr>
              <a:t>                                               1. Add a local user as a </a:t>
            </a:r>
            <a:r>
              <a:rPr lang="en-US" sz="2400" dirty="0" err="1" smtClean="0">
                <a:solidFill>
                  <a:schemeClr val="bg1"/>
                </a:solidFill>
              </a:rPr>
              <a:t>sudo</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2. Run ‘</a:t>
            </a:r>
            <a:r>
              <a:rPr lang="en-US" sz="2400" dirty="0" err="1" smtClean="0">
                <a:solidFill>
                  <a:schemeClr val="bg1"/>
                </a:solidFill>
              </a:rPr>
              <a:t>sudo</a:t>
            </a:r>
            <a:r>
              <a:rPr lang="en-US" sz="2400" dirty="0" smtClean="0">
                <a:solidFill>
                  <a:schemeClr val="bg1"/>
                </a:solidFill>
              </a:rPr>
              <a:t> </a:t>
            </a:r>
            <a:r>
              <a:rPr lang="en-US" sz="2400" dirty="0" err="1" smtClean="0">
                <a:solidFill>
                  <a:schemeClr val="bg1"/>
                </a:solidFill>
              </a:rPr>
              <a:t>whoami</a:t>
            </a:r>
            <a:r>
              <a:rPr lang="en-US" sz="2400" dirty="0" smtClean="0">
                <a:solidFill>
                  <a:schemeClr val="bg1"/>
                </a:solidFill>
              </a:rPr>
              <a:t>’</a:t>
            </a:r>
            <a:br>
              <a:rPr lang="en-US" sz="2400" dirty="0" smtClean="0">
                <a:solidFill>
                  <a:schemeClr val="bg1"/>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 y="3657601"/>
            <a:ext cx="4726821" cy="3118176"/>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Exercises:</a:t>
            </a:r>
          </a:p>
          <a:p>
            <a:pPr marL="514350" indent="-514350">
              <a:buAutoNum type="arabicPeriod"/>
            </a:pPr>
            <a:r>
              <a:rPr lang="en-US" dirty="0" smtClean="0">
                <a:solidFill>
                  <a:schemeClr val="bg1"/>
                </a:solidFill>
              </a:rPr>
              <a:t>List all users starting with ‘r’.</a:t>
            </a:r>
          </a:p>
          <a:p>
            <a:pPr marL="514350" indent="-514350">
              <a:buAutoNum type="arabicPeriod"/>
            </a:pPr>
            <a:r>
              <a:rPr lang="en-US" dirty="0" smtClean="0">
                <a:solidFill>
                  <a:schemeClr val="bg1"/>
                </a:solidFill>
              </a:rPr>
              <a:t>List all files ending in ‘</a:t>
            </a:r>
            <a:r>
              <a:rPr lang="en-US" dirty="0" err="1" smtClean="0">
                <a:solidFill>
                  <a:schemeClr val="bg1"/>
                </a:solidFill>
              </a:rPr>
              <a:t>sh</a:t>
            </a:r>
            <a:r>
              <a:rPr lang="en-US" dirty="0" smtClean="0">
                <a:solidFill>
                  <a:schemeClr val="bg1"/>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2286000" y="2290465"/>
            <a:ext cx="6781800" cy="369332"/>
          </a:xfrm>
          <a:prstGeom prst="rect">
            <a:avLst/>
          </a:prstGeom>
          <a:noFill/>
        </p:spPr>
        <p:txBody>
          <a:bodyPr wrap="square" rtlCol="0">
            <a:spAutoFit/>
          </a:bodyPr>
          <a:lstStyle/>
          <a:p>
            <a:endParaRPr lang="en-US" b="1" dirty="0"/>
          </a:p>
        </p:txBody>
      </p:sp>
      <p:sp>
        <p:nvSpPr>
          <p:cNvPr id="3" name="TextBox 2"/>
          <p:cNvSpPr txBox="1"/>
          <p:nvPr/>
        </p:nvSpPr>
        <p:spPr>
          <a:xfrm>
            <a:off x="495300" y="1043970"/>
            <a:ext cx="8915400" cy="6740307"/>
          </a:xfrm>
          <a:prstGeom prst="rect">
            <a:avLst/>
          </a:prstGeom>
          <a:noFill/>
        </p:spPr>
        <p:txBody>
          <a:bodyPr wrap="square" rtlCol="0">
            <a:spAutoFit/>
          </a:bodyPr>
          <a:lstStyle/>
          <a:p>
            <a:r>
              <a:rPr lang="en-US" dirty="0" smtClean="0">
                <a:solidFill>
                  <a:schemeClr val="accent6"/>
                </a:solidFill>
              </a:rPr>
              <a:t>LDAP = Lightweight Directory Access Protocol</a:t>
            </a:r>
          </a:p>
          <a:p>
            <a:endParaRPr lang="en-US" dirty="0">
              <a:solidFill>
                <a:schemeClr val="accent6"/>
              </a:solidFill>
            </a:endParaRPr>
          </a:p>
          <a:p>
            <a:r>
              <a:rPr lang="en-US" dirty="0" smtClean="0">
                <a:solidFill>
                  <a:schemeClr val="accent6"/>
                </a:solidFill>
              </a:rPr>
              <a:t>It manages related information from a centralized location through the use of directory hierarchy. LDAP is hierarchical tree based database. Information is stored as key-value pairs.</a:t>
            </a:r>
          </a:p>
          <a:p>
            <a:endParaRPr lang="en-US" dirty="0">
              <a:solidFill>
                <a:schemeClr val="accent6"/>
              </a:solidFill>
            </a:endParaRPr>
          </a:p>
          <a:p>
            <a:r>
              <a:rPr lang="en-US" dirty="0" smtClean="0">
                <a:solidFill>
                  <a:schemeClr val="accent6"/>
                </a:solidFill>
              </a:rPr>
              <a:t>Example LDAP tree structure:</a:t>
            </a:r>
          </a:p>
          <a:p>
            <a:endParaRPr lang="en-US" dirty="0">
              <a:solidFill>
                <a:schemeClr val="accent6"/>
              </a:solidFill>
            </a:endParaRPr>
          </a:p>
          <a:p>
            <a:r>
              <a:rPr lang="en-US" dirty="0" smtClean="0">
                <a:solidFill>
                  <a:schemeClr val="bg1"/>
                </a:solidFill>
              </a:rPr>
              <a:t>dc=</a:t>
            </a:r>
            <a:r>
              <a:rPr lang="en-US" dirty="0" err="1" smtClean="0">
                <a:solidFill>
                  <a:schemeClr val="bg1"/>
                </a:solidFill>
              </a:rPr>
              <a:t>bg</a:t>
            </a:r>
            <a:endParaRPr lang="en-US" dirty="0" smtClean="0">
              <a:solidFill>
                <a:schemeClr val="bg1"/>
              </a:solidFill>
            </a:endParaRPr>
          </a:p>
          <a:p>
            <a:r>
              <a:rPr lang="en-US" dirty="0">
                <a:solidFill>
                  <a:schemeClr val="bg1"/>
                </a:solidFill>
              </a:rPr>
              <a:t> </a:t>
            </a:r>
            <a:r>
              <a:rPr lang="en-US" dirty="0" smtClean="0">
                <a:solidFill>
                  <a:schemeClr val="bg1"/>
                </a:solidFill>
              </a:rPr>
              <a:t> dc=</a:t>
            </a:r>
            <a:r>
              <a:rPr lang="en-US" dirty="0" err="1" smtClean="0">
                <a:solidFill>
                  <a:schemeClr val="bg1"/>
                </a:solidFill>
              </a:rPr>
              <a:t>softintellect</a:t>
            </a:r>
            <a:endParaRPr lang="en-US" dirty="0" smtClean="0">
              <a:solidFill>
                <a:schemeClr val="bg1"/>
              </a:solidFill>
            </a:endParaRPr>
          </a:p>
          <a:p>
            <a:r>
              <a:rPr lang="en-US" dirty="0" smtClean="0">
                <a:solidFill>
                  <a:schemeClr val="bg1"/>
                </a:solidFill>
              </a:rPr>
              <a:t>    </a:t>
            </a:r>
            <a:r>
              <a:rPr lang="en-US" dirty="0" err="1" smtClean="0">
                <a:solidFill>
                  <a:schemeClr val="bg1"/>
                </a:solidFill>
              </a:rPr>
              <a:t>ou</a:t>
            </a:r>
            <a:r>
              <a:rPr lang="en-US" dirty="0" smtClean="0">
                <a:solidFill>
                  <a:schemeClr val="bg1"/>
                </a:solidFill>
              </a:rPr>
              <a:t>=students</a:t>
            </a:r>
          </a:p>
          <a:p>
            <a:r>
              <a:rPr lang="en-US" dirty="0">
                <a:solidFill>
                  <a:schemeClr val="bg1"/>
                </a:solidFill>
              </a:rPr>
              <a:t> </a:t>
            </a:r>
            <a:r>
              <a:rPr lang="en-US" dirty="0" smtClean="0">
                <a:solidFill>
                  <a:schemeClr val="bg1"/>
                </a:solidFill>
              </a:rPr>
              <a:t>     </a:t>
            </a:r>
            <a:r>
              <a:rPr lang="en-US" dirty="0" err="1" smtClean="0">
                <a:solidFill>
                  <a:schemeClr val="bg1"/>
                </a:solidFill>
              </a:rPr>
              <a:t>uid</a:t>
            </a:r>
            <a:r>
              <a:rPr lang="en-US" dirty="0" smtClean="0">
                <a:solidFill>
                  <a:schemeClr val="bg1"/>
                </a:solidFill>
              </a:rPr>
              <a:t>=</a:t>
            </a:r>
            <a:r>
              <a:rPr lang="en-US" dirty="0" err="1" smtClean="0">
                <a:solidFill>
                  <a:schemeClr val="bg1"/>
                </a:solidFill>
              </a:rPr>
              <a:t>ibeli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cn</a:t>
            </a:r>
            <a:r>
              <a:rPr lang="en-US" dirty="0" smtClean="0">
                <a:solidFill>
                  <a:schemeClr val="bg1"/>
                </a:solidFill>
              </a:rPr>
              <a:t>=Iliya Belichev</a:t>
            </a:r>
          </a:p>
          <a:p>
            <a:r>
              <a:rPr lang="en-US" dirty="0">
                <a:solidFill>
                  <a:schemeClr val="bg1"/>
                </a:solidFill>
              </a:rPr>
              <a:t> </a:t>
            </a:r>
            <a:r>
              <a:rPr lang="en-US" dirty="0" smtClean="0">
                <a:solidFill>
                  <a:schemeClr val="bg1"/>
                </a:solidFill>
              </a:rPr>
              <a:t>       </a:t>
            </a:r>
            <a:r>
              <a:rPr lang="en-US" dirty="0" smtClean="0">
                <a:solidFill>
                  <a:schemeClr val="bg1"/>
                </a:solidFill>
                <a:hlinkClick r:id="rId2"/>
              </a:rPr>
              <a:t>mail=somemail@gmail.com</a:t>
            </a:r>
            <a:endParaRPr lang="en-US" dirty="0" smtClean="0">
              <a:solidFill>
                <a:schemeClr val="bg1"/>
              </a:solidFill>
            </a:endParaRPr>
          </a:p>
          <a:p>
            <a:endParaRPr lang="en-US" dirty="0">
              <a:solidFill>
                <a:schemeClr val="bg1"/>
              </a:solidFill>
            </a:endParaRPr>
          </a:p>
          <a:p>
            <a:r>
              <a:rPr lang="en-US" dirty="0" smtClean="0">
                <a:solidFill>
                  <a:schemeClr val="bg1"/>
                </a:solidFill>
              </a:rPr>
              <a:t>Homework:</a:t>
            </a:r>
          </a:p>
          <a:p>
            <a:pPr marL="342900" indent="-342900">
              <a:buAutoNum type="arabicPeriod"/>
            </a:pPr>
            <a:r>
              <a:rPr lang="en-US" dirty="0" smtClean="0">
                <a:solidFill>
                  <a:schemeClr val="bg1"/>
                </a:solidFill>
              </a:rPr>
              <a:t>Review the </a:t>
            </a:r>
            <a:r>
              <a:rPr lang="en-US" dirty="0" err="1" smtClean="0">
                <a:solidFill>
                  <a:schemeClr val="bg1"/>
                </a:solidFill>
              </a:rPr>
              <a:t>previos</a:t>
            </a:r>
            <a:r>
              <a:rPr lang="en-US" dirty="0" smtClean="0">
                <a:solidFill>
                  <a:schemeClr val="bg1"/>
                </a:solidFill>
              </a:rPr>
              <a:t> three slides + this one and think about what’s most challenging for you? Try to understand something more about it, implemented in the VM, ask me questions.</a:t>
            </a:r>
          </a:p>
          <a:p>
            <a:pPr marL="342900" indent="-342900">
              <a:buAutoNum type="arabicPeriod"/>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accent6"/>
              </a:solidFill>
            </a:endParaRP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174</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In Linux there are privileged users and unprivileged. The default privileged user is “root”. This user has full access to everything on a Linux server and is allowed to work in system space without any restrictions. Be careful if you are logged as root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7. Set a password policy that requires users to change their password every 90 days. </vt:lpstr>
      <vt:lpstr>                       Sudo =&gt; super user do. A program that allows users to run programs with the security privileges of another user, by default the superuser(root).  man visudo.  Whenever you edit the sudo file /etc/sudoers, always use visudo, since it locks it for the current user.                Exercise:                                                1. Add a local user as a sudo.                                  2. Run ‘sudo whoami’              </vt:lpstr>
      <vt:lpstr>  Regular expressions  =&gt; a text string that describes a particular search pattern.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343</cp:revision>
  <dcterms:created xsi:type="dcterms:W3CDTF">2015-03-24T20:13:30Z</dcterms:created>
  <dcterms:modified xsi:type="dcterms:W3CDTF">2016-12-06T12:52:59Z</dcterms:modified>
</cp:coreProperties>
</file>