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6" r:id="rId3"/>
    <p:sldId id="258" r:id="rId4"/>
    <p:sldId id="257" r:id="rId5"/>
    <p:sldId id="259" r:id="rId6"/>
    <p:sldId id="264" r:id="rId7"/>
    <p:sldId id="262" r:id="rId8"/>
    <p:sldId id="261" r:id="rId9"/>
    <p:sldId id="267" r:id="rId10"/>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57"/>
    <p:restoredTop sz="93731"/>
  </p:normalViewPr>
  <p:slideViewPr>
    <p:cSldViewPr>
      <p:cViewPr>
        <p:scale>
          <a:sx n="100" d="100"/>
          <a:sy n="100" d="100"/>
        </p:scale>
        <p:origin x="1560" y="-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75ECE4-E962-F444-AA45-989C755D0155}" type="datetimeFigureOut">
              <a:rPr lang="en-US" smtClean="0"/>
              <a:t>4/5/17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F1A81-C01C-5B40-B5DB-FD37CBBF69A9}" type="slidenum">
              <a:rPr lang="en-US" smtClean="0"/>
              <a:t>‹#›</a:t>
            </a:fld>
            <a:endParaRPr lang="en-US"/>
          </a:p>
        </p:txBody>
      </p:sp>
    </p:spTree>
    <p:extLst>
      <p:ext uri="{BB962C8B-B14F-4D97-AF65-F5344CB8AC3E}">
        <p14:creationId xmlns:p14="http://schemas.microsoft.com/office/powerpoint/2010/main" val="1670769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4F1A81-C01C-5B40-B5DB-FD37CBBF69A9}" type="slidenum">
              <a:rPr lang="en-US" smtClean="0"/>
              <a:t>4</a:t>
            </a:fld>
            <a:endParaRPr lang="en-US"/>
          </a:p>
        </p:txBody>
      </p:sp>
    </p:spTree>
    <p:extLst>
      <p:ext uri="{BB962C8B-B14F-4D97-AF65-F5344CB8AC3E}">
        <p14:creationId xmlns:p14="http://schemas.microsoft.com/office/powerpoint/2010/main" val="124650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4F1A81-C01C-5B40-B5DB-FD37CBBF69A9}" type="slidenum">
              <a:rPr lang="en-US" smtClean="0"/>
              <a:t>9</a:t>
            </a:fld>
            <a:endParaRPr lang="en-US"/>
          </a:p>
        </p:txBody>
      </p:sp>
    </p:spTree>
    <p:extLst>
      <p:ext uri="{BB962C8B-B14F-4D97-AF65-F5344CB8AC3E}">
        <p14:creationId xmlns:p14="http://schemas.microsoft.com/office/powerpoint/2010/main" val="583231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5.04.17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5.04.17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5.04.17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5.04.17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5.04.17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5.04.17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5.04.17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Alias =&gt; command that a user can define as needed. </a:t>
            </a:r>
            <a:br>
              <a:rPr lang="en-US" dirty="0" smtClean="0">
                <a:solidFill>
                  <a:schemeClr val="accent6"/>
                </a:solidFill>
              </a:rPr>
            </a:br>
            <a:r>
              <a:rPr lang="en-US" dirty="0" smtClean="0">
                <a:solidFill>
                  <a:schemeClr val="accent6"/>
                </a:solidFill>
              </a:rPr>
              <a:t>Usually each user aliases are stored in </a:t>
            </a:r>
            <a:r>
              <a:rPr lang="en-US" dirty="0" smtClean="0">
                <a:solidFill>
                  <a:schemeClr val="bg1"/>
                </a:solidFill>
              </a:rPr>
              <a:t>~/.</a:t>
            </a:r>
            <a:r>
              <a:rPr lang="en-US" dirty="0" err="1" smtClean="0">
                <a:solidFill>
                  <a:schemeClr val="bg1"/>
                </a:solidFill>
              </a:rPr>
              <a:t>bashrc</a:t>
            </a:r>
            <a:r>
              <a:rPr lang="en-US" dirty="0" smtClean="0">
                <a:solidFill>
                  <a:schemeClr val="accent6"/>
                </a:solidFill>
              </a:rPr>
              <a:t/>
            </a:r>
            <a:br>
              <a:rPr lang="en-US" dirty="0" smtClean="0">
                <a:solidFill>
                  <a:schemeClr val="accent6"/>
                </a:solidFill>
              </a:rPr>
            </a:br>
            <a:r>
              <a:rPr lang="en-US" dirty="0" smtClean="0">
                <a:solidFill>
                  <a:schemeClr val="accent6"/>
                </a:solidFill>
              </a:rPr>
              <a:t>Example: </a:t>
            </a:r>
            <a:r>
              <a:rPr lang="en-US" dirty="0" smtClean="0">
                <a:solidFill>
                  <a:schemeClr val="bg1"/>
                </a:solidFill>
              </a:rPr>
              <a:t>alias v=“vim”</a:t>
            </a:r>
            <a:endParaRPr lang="bg-BG" dirty="0">
              <a:solidFill>
                <a:schemeClr val="bg1"/>
              </a:solidFill>
            </a:endParaRPr>
          </a:p>
        </p:txBody>
      </p:sp>
      <p:sp>
        <p:nvSpPr>
          <p:cNvPr id="5" name="TextBox 4"/>
          <p:cNvSpPr txBox="1"/>
          <p:nvPr/>
        </p:nvSpPr>
        <p:spPr>
          <a:xfrm>
            <a:off x="990600" y="838200"/>
            <a:ext cx="8229600" cy="646331"/>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Internal/External commands, Aliases</a:t>
            </a:r>
            <a:endParaRPr lang="en-US" sz="3600" dirty="0"/>
          </a:p>
        </p:txBody>
      </p: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956"/>
            <a:ext cx="8229600" cy="1143000"/>
          </a:xfrm>
        </p:spPr>
        <p:txBody>
          <a:bodyPr/>
          <a:lstStyle/>
          <a:p>
            <a:r>
              <a:rPr lang="en-US" dirty="0" smtClean="0">
                <a:solidFill>
                  <a:schemeClr val="accent6"/>
                </a:solidFill>
              </a:rPr>
              <a:t>External/Internal Commands</a:t>
            </a:r>
            <a:endParaRPr lang="en-US" dirty="0">
              <a:solidFill>
                <a:schemeClr val="accent6"/>
              </a:solidFill>
            </a:endParaRPr>
          </a:p>
        </p:txBody>
      </p:sp>
      <p:sp>
        <p:nvSpPr>
          <p:cNvPr id="3" name="Content Placeholder 2"/>
          <p:cNvSpPr>
            <a:spLocks noGrp="1"/>
          </p:cNvSpPr>
          <p:nvPr>
            <p:ph idx="1"/>
          </p:nvPr>
        </p:nvSpPr>
        <p:spPr>
          <a:xfrm>
            <a:off x="228600" y="1417638"/>
            <a:ext cx="8229600" cy="3154363"/>
          </a:xfrm>
        </p:spPr>
        <p:txBody>
          <a:bodyPr>
            <a:normAutofit fontScale="55000" lnSpcReduction="20000"/>
          </a:bodyPr>
          <a:lstStyle/>
          <a:p>
            <a:r>
              <a:rPr lang="en-US" dirty="0">
                <a:solidFill>
                  <a:schemeClr val="accent6"/>
                </a:solidFill>
              </a:rPr>
              <a:t>I</a:t>
            </a:r>
            <a:r>
              <a:rPr lang="en-US" dirty="0" smtClean="0">
                <a:solidFill>
                  <a:schemeClr val="accent6"/>
                </a:solidFill>
              </a:rPr>
              <a:t>nternal command =&gt; part of the shell, example ‘</a:t>
            </a:r>
            <a:r>
              <a:rPr lang="en-US" dirty="0" smtClean="0">
                <a:solidFill>
                  <a:schemeClr val="bg1"/>
                </a:solidFill>
              </a:rPr>
              <a:t>cd</a:t>
            </a:r>
            <a:r>
              <a:rPr lang="en-US" dirty="0" smtClean="0">
                <a:solidFill>
                  <a:schemeClr val="accent6"/>
                </a:solidFill>
              </a:rPr>
              <a:t>’.</a:t>
            </a:r>
          </a:p>
          <a:p>
            <a:r>
              <a:rPr lang="en-US" dirty="0" smtClean="0">
                <a:solidFill>
                  <a:schemeClr val="accent6"/>
                </a:solidFill>
              </a:rPr>
              <a:t> External command =&gt; command that exist as an executable file, example ‘</a:t>
            </a:r>
            <a:r>
              <a:rPr lang="en-US" dirty="0" smtClean="0">
                <a:solidFill>
                  <a:schemeClr val="bg1"/>
                </a:solidFill>
              </a:rPr>
              <a:t>python</a:t>
            </a:r>
            <a:r>
              <a:rPr lang="en-US" dirty="0" smtClean="0">
                <a:solidFill>
                  <a:schemeClr val="accent6"/>
                </a:solidFill>
              </a:rPr>
              <a:t>’. To look up external commands the </a:t>
            </a:r>
            <a:r>
              <a:rPr lang="en-US" dirty="0" smtClean="0">
                <a:solidFill>
                  <a:schemeClr val="bg1"/>
                </a:solidFill>
              </a:rPr>
              <a:t>$PATH </a:t>
            </a:r>
            <a:r>
              <a:rPr lang="en-US" dirty="0" smtClean="0">
                <a:solidFill>
                  <a:schemeClr val="accent6"/>
                </a:solidFill>
              </a:rPr>
              <a:t>environment variable is used.</a:t>
            </a:r>
          </a:p>
          <a:p>
            <a:pPr marL="0" indent="0">
              <a:buNone/>
            </a:pPr>
            <a:endParaRPr lang="en-US" dirty="0">
              <a:solidFill>
                <a:schemeClr val="accent6"/>
              </a:solidFill>
            </a:endParaRPr>
          </a:p>
          <a:p>
            <a:pPr marL="0" indent="0">
              <a:buNone/>
            </a:pPr>
            <a:r>
              <a:rPr lang="en-US" dirty="0" smtClean="0">
                <a:solidFill>
                  <a:srgbClr val="FF0000"/>
                </a:solidFill>
              </a:rPr>
              <a:t>Exercises</a:t>
            </a:r>
            <a:r>
              <a:rPr lang="en-US" dirty="0" smtClean="0">
                <a:solidFill>
                  <a:schemeClr val="accent6"/>
                </a:solidFill>
              </a:rPr>
              <a:t>:</a:t>
            </a:r>
          </a:p>
          <a:p>
            <a:pPr marL="514350" indent="-514350">
              <a:buAutoNum type="arabicPeriod"/>
            </a:pPr>
            <a:r>
              <a:rPr lang="en-US" dirty="0" smtClean="0">
                <a:solidFill>
                  <a:schemeClr val="accent6"/>
                </a:solidFill>
              </a:rPr>
              <a:t>Create 3 aliases inside your home folder. You could choose whatever u want, example ‘</a:t>
            </a:r>
            <a:r>
              <a:rPr lang="en-US" dirty="0" smtClean="0">
                <a:solidFill>
                  <a:schemeClr val="bg1"/>
                </a:solidFill>
              </a:rPr>
              <a:t>p=</a:t>
            </a:r>
            <a:r>
              <a:rPr lang="en-US" dirty="0" err="1" smtClean="0">
                <a:solidFill>
                  <a:schemeClr val="bg1"/>
                </a:solidFill>
              </a:rPr>
              <a:t>pwd</a:t>
            </a:r>
            <a:r>
              <a:rPr lang="en-US" dirty="0" smtClean="0">
                <a:solidFill>
                  <a:schemeClr val="accent6"/>
                </a:solidFill>
              </a:rPr>
              <a:t>’, ‘</a:t>
            </a:r>
            <a:r>
              <a:rPr lang="en-US" dirty="0" smtClean="0">
                <a:solidFill>
                  <a:schemeClr val="bg1"/>
                </a:solidFill>
              </a:rPr>
              <a:t>v=vim</a:t>
            </a:r>
            <a:r>
              <a:rPr lang="en-US" dirty="0" smtClean="0">
                <a:solidFill>
                  <a:schemeClr val="accent6"/>
                </a:solidFill>
              </a:rPr>
              <a:t>’</a:t>
            </a:r>
            <a:r>
              <a:rPr lang="en-US" dirty="0" smtClean="0">
                <a:solidFill>
                  <a:schemeClr val="bg1"/>
                </a:solidFill>
              </a:rPr>
              <a:t> </a:t>
            </a:r>
            <a:r>
              <a:rPr lang="en-US" dirty="0" smtClean="0">
                <a:solidFill>
                  <a:schemeClr val="accent6"/>
                </a:solidFill>
              </a:rPr>
              <a:t>and</a:t>
            </a:r>
            <a:r>
              <a:rPr lang="en-US" dirty="0" smtClean="0">
                <a:solidFill>
                  <a:schemeClr val="bg1"/>
                </a:solidFill>
              </a:rPr>
              <a:t> ‘d=</a:t>
            </a:r>
            <a:r>
              <a:rPr lang="en-US" dirty="0" err="1" smtClean="0">
                <a:solidFill>
                  <a:schemeClr val="bg1"/>
                </a:solidFill>
              </a:rPr>
              <a:t>df</a:t>
            </a:r>
            <a:r>
              <a:rPr lang="en-US" dirty="0" smtClean="0">
                <a:solidFill>
                  <a:schemeClr val="bg1"/>
                </a:solidFill>
              </a:rPr>
              <a:t> –h</a:t>
            </a:r>
            <a:r>
              <a:rPr lang="en-US" dirty="0" smtClean="0">
                <a:solidFill>
                  <a:schemeClr val="accent6"/>
                </a:solidFill>
              </a:rPr>
              <a:t>’.</a:t>
            </a:r>
          </a:p>
          <a:p>
            <a:pPr marL="514350" indent="-514350">
              <a:buAutoNum type="arabicPeriod"/>
            </a:pPr>
            <a:r>
              <a:rPr lang="en-US" dirty="0" smtClean="0">
                <a:solidFill>
                  <a:schemeClr val="accent6"/>
                </a:solidFill>
              </a:rPr>
              <a:t>Evaluate the </a:t>
            </a:r>
            <a:r>
              <a:rPr lang="en-US" dirty="0" smtClean="0">
                <a:solidFill>
                  <a:schemeClr val="bg1"/>
                </a:solidFill>
              </a:rPr>
              <a:t>$PATH </a:t>
            </a:r>
            <a:r>
              <a:rPr lang="en-US" dirty="0" smtClean="0">
                <a:solidFill>
                  <a:schemeClr val="accent6"/>
                </a:solidFill>
              </a:rPr>
              <a:t>environment variable path and taste whether python is inside it.</a:t>
            </a:r>
          </a:p>
          <a:p>
            <a:pPr marL="0" indent="0">
              <a:buNone/>
            </a:pPr>
            <a:r>
              <a:rPr lang="en-US" dirty="0" smtClean="0">
                <a:solidFill>
                  <a:schemeClr val="accent6"/>
                </a:solidFill>
              </a:rPr>
              <a:t>3</a:t>
            </a:r>
            <a:r>
              <a:rPr lang="en-US" dirty="0" smtClean="0">
                <a:solidFill>
                  <a:schemeClr val="bg1"/>
                </a:solidFill>
              </a:rPr>
              <a:t>.     </a:t>
            </a:r>
            <a:r>
              <a:rPr lang="en-US" dirty="0" smtClean="0">
                <a:solidFill>
                  <a:schemeClr val="accent6"/>
                </a:solidFill>
              </a:rPr>
              <a:t>Write the following command in the shell ‘</a:t>
            </a:r>
            <a:r>
              <a:rPr lang="en-US" dirty="0" smtClean="0">
                <a:solidFill>
                  <a:schemeClr val="bg1"/>
                </a:solidFill>
              </a:rPr>
              <a:t>man </a:t>
            </a:r>
            <a:r>
              <a:rPr lang="en-US" dirty="0" err="1" smtClean="0">
                <a:solidFill>
                  <a:schemeClr val="bg1"/>
                </a:solidFill>
              </a:rPr>
              <a:t>df</a:t>
            </a:r>
            <a:r>
              <a:rPr lang="en-US" dirty="0" smtClean="0">
                <a:solidFill>
                  <a:schemeClr val="accent6"/>
                </a:solidFill>
              </a:rPr>
              <a:t>’, what do you think ‘man’ is ? What about ‘</a:t>
            </a:r>
            <a:r>
              <a:rPr lang="en-US" dirty="0" err="1" smtClean="0">
                <a:solidFill>
                  <a:schemeClr val="accent6"/>
                </a:solidFill>
              </a:rPr>
              <a:t>df</a:t>
            </a:r>
            <a:r>
              <a:rPr lang="en-US" dirty="0" smtClean="0">
                <a:solidFill>
                  <a:schemeClr val="accent6"/>
                </a:solidFill>
              </a:rPr>
              <a:t>’?</a:t>
            </a:r>
            <a:endParaRPr lang="en-US" dirty="0"/>
          </a:p>
        </p:txBody>
      </p:sp>
    </p:spTree>
    <p:extLst>
      <p:ext uri="{BB962C8B-B14F-4D97-AF65-F5344CB8AC3E}">
        <p14:creationId xmlns:p14="http://schemas.microsoft.com/office/powerpoint/2010/main" val="11183551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8229600" cy="1143000"/>
          </a:xfrm>
        </p:spPr>
        <p:txBody>
          <a:bodyPr>
            <a:normAutofit fontScale="90000"/>
          </a:bodyPr>
          <a:lstStyle/>
          <a:p>
            <a:pPr algn="l"/>
            <a:r>
              <a:rPr lang="en-US" dirty="0" smtClean="0">
                <a:solidFill>
                  <a:schemeClr val="accent6"/>
                </a:solidFill>
              </a:rPr>
              <a:t>I/O Redirection</a:t>
            </a:r>
            <a:br>
              <a:rPr lang="en-US" dirty="0" smtClean="0">
                <a:solidFill>
                  <a:schemeClr val="accent6"/>
                </a:solidFill>
              </a:rPr>
            </a:br>
            <a:r>
              <a:rPr lang="en-US" sz="3100" dirty="0" smtClean="0">
                <a:solidFill>
                  <a:schemeClr val="accent6"/>
                </a:solidFill>
              </a:rPr>
              <a:t>By default when a command is executed it shows its results on the screen of the computer.</a:t>
            </a:r>
            <a:endParaRPr lang="bg-BG" sz="3100" dirty="0">
              <a:solidFill>
                <a:schemeClr val="accent6"/>
              </a:solidFill>
            </a:endParaRPr>
          </a:p>
        </p:txBody>
      </p:sp>
      <p:sp>
        <p:nvSpPr>
          <p:cNvPr id="3" name="Content Placeholder 2"/>
          <p:cNvSpPr>
            <a:spLocks noGrp="1"/>
          </p:cNvSpPr>
          <p:nvPr>
            <p:ph idx="1"/>
          </p:nvPr>
        </p:nvSpPr>
        <p:spPr>
          <a:xfrm>
            <a:off x="762000" y="1676400"/>
            <a:ext cx="7848600" cy="4525963"/>
          </a:xfrm>
        </p:spPr>
        <p:txBody>
          <a:bodyPr>
            <a:normAutofit fontScale="55000" lnSpcReduction="20000"/>
          </a:bodyPr>
          <a:lstStyle/>
          <a:p>
            <a:pPr marL="0" indent="0">
              <a:buNone/>
            </a:pPr>
            <a:endParaRPr lang="en-US" dirty="0" smtClean="0">
              <a:solidFill>
                <a:schemeClr val="bg1">
                  <a:lumMod val="95000"/>
                </a:schemeClr>
              </a:solidFill>
            </a:endParaRPr>
          </a:p>
          <a:p>
            <a:pPr marL="0" indent="0">
              <a:buNone/>
            </a:pPr>
            <a:endParaRPr lang="en-US" dirty="0" smtClean="0">
              <a:solidFill>
                <a:schemeClr val="bg1">
                  <a:lumMod val="95000"/>
                </a:schemeClr>
              </a:solidFill>
            </a:endParaRPr>
          </a:p>
          <a:p>
            <a:pPr marL="0" indent="0">
              <a:buNone/>
            </a:pPr>
            <a:r>
              <a:rPr lang="en-US" dirty="0" smtClean="0">
                <a:solidFill>
                  <a:schemeClr val="accent6"/>
                </a:solidFill>
              </a:rPr>
              <a:t>STDIN = Computer keyboard</a:t>
            </a:r>
          </a:p>
          <a:p>
            <a:pPr marL="0" indent="0">
              <a:buNone/>
            </a:pPr>
            <a:r>
              <a:rPr lang="en-US" dirty="0" smtClean="0">
                <a:solidFill>
                  <a:schemeClr val="accent6"/>
                </a:solidFill>
              </a:rPr>
              <a:t>STDOUT = Computer monitor</a:t>
            </a:r>
          </a:p>
          <a:p>
            <a:pPr marL="0" indent="0">
              <a:buNone/>
            </a:pPr>
            <a:r>
              <a:rPr lang="en-US" dirty="0" smtClean="0">
                <a:solidFill>
                  <a:schemeClr val="accent6"/>
                </a:solidFill>
              </a:rPr>
              <a:t>STDERR = Computer monitor</a:t>
            </a:r>
          </a:p>
          <a:p>
            <a:pPr marL="0" indent="0">
              <a:buNone/>
            </a:pPr>
            <a:endParaRPr lang="en-US" dirty="0" smtClean="0">
              <a:solidFill>
                <a:schemeClr val="accent6"/>
              </a:solidFill>
            </a:endParaRPr>
          </a:p>
          <a:p>
            <a:pPr marL="0" indent="0">
              <a:buNone/>
            </a:pPr>
            <a:r>
              <a:rPr lang="en-US" dirty="0" smtClean="0">
                <a:solidFill>
                  <a:schemeClr val="accent6"/>
                </a:solidFill>
              </a:rPr>
              <a:t>Example for STDIN: </a:t>
            </a:r>
          </a:p>
          <a:p>
            <a:pPr marL="0" indent="0">
              <a:buNone/>
            </a:pPr>
            <a:r>
              <a:rPr lang="en-US" dirty="0" smtClean="0">
                <a:solidFill>
                  <a:schemeClr val="bg1">
                    <a:lumMod val="95000"/>
                  </a:schemeClr>
                </a:solidFill>
              </a:rPr>
              <a:t>#!/bin/</a:t>
            </a:r>
            <a:r>
              <a:rPr lang="en-US" dirty="0" err="1" smtClean="0">
                <a:solidFill>
                  <a:schemeClr val="bg1">
                    <a:lumMod val="95000"/>
                  </a:schemeClr>
                </a:solidFill>
              </a:rPr>
              <a:t>sh</a:t>
            </a:r>
            <a:endParaRPr lang="en-US" dirty="0" smtClean="0">
              <a:solidFill>
                <a:schemeClr val="bg1">
                  <a:lumMod val="95000"/>
                </a:schemeClr>
              </a:solidFill>
            </a:endParaRPr>
          </a:p>
          <a:p>
            <a:pPr marL="0" indent="0">
              <a:buNone/>
            </a:pPr>
            <a:r>
              <a:rPr lang="en-US" dirty="0" smtClean="0">
                <a:solidFill>
                  <a:schemeClr val="bg1">
                    <a:lumMod val="95000"/>
                  </a:schemeClr>
                </a:solidFill>
              </a:rPr>
              <a:t>cat –</a:t>
            </a:r>
          </a:p>
          <a:p>
            <a:pPr marL="0" indent="0">
              <a:buNone/>
            </a:pPr>
            <a:endParaRPr lang="en-US" dirty="0">
              <a:solidFill>
                <a:schemeClr val="bg1">
                  <a:lumMod val="95000"/>
                </a:schemeClr>
              </a:solidFill>
            </a:endParaRPr>
          </a:p>
          <a:p>
            <a:pPr marL="0" indent="0">
              <a:buNone/>
            </a:pPr>
            <a:r>
              <a:rPr lang="en-US" dirty="0" smtClean="0">
                <a:solidFill>
                  <a:schemeClr val="accent6"/>
                </a:solidFill>
              </a:rPr>
              <a:t>Example for STDOUT:</a:t>
            </a:r>
          </a:p>
          <a:p>
            <a:pPr marL="0" indent="0">
              <a:buNone/>
            </a:pPr>
            <a:r>
              <a:rPr lang="en-US" dirty="0" smtClean="0">
                <a:solidFill>
                  <a:schemeClr val="bg1">
                    <a:lumMod val="95000"/>
                  </a:schemeClr>
                </a:solidFill>
              </a:rPr>
              <a:t>cat file</a:t>
            </a:r>
            <a:r>
              <a:rPr lang="bg-BG" dirty="0" smtClean="0">
                <a:solidFill>
                  <a:schemeClr val="bg1">
                    <a:lumMod val="95000"/>
                  </a:schemeClr>
                </a:solidFill>
              </a:rPr>
              <a:t>_</a:t>
            </a:r>
            <a:r>
              <a:rPr lang="en-US" dirty="0" err="1" smtClean="0">
                <a:solidFill>
                  <a:schemeClr val="bg1">
                    <a:lumMod val="95000"/>
                  </a:schemeClr>
                </a:solidFill>
              </a:rPr>
              <a:t>that_exists</a:t>
            </a:r>
            <a:endParaRPr lang="en-US" dirty="0" smtClean="0">
              <a:solidFill>
                <a:schemeClr val="bg1">
                  <a:lumMod val="95000"/>
                </a:schemeClr>
              </a:solidFill>
            </a:endParaRPr>
          </a:p>
          <a:p>
            <a:pPr marL="0" indent="0">
              <a:buNone/>
            </a:pPr>
            <a:endParaRPr lang="en-US" dirty="0">
              <a:solidFill>
                <a:schemeClr val="bg1">
                  <a:lumMod val="95000"/>
                </a:schemeClr>
              </a:solidFill>
            </a:endParaRPr>
          </a:p>
          <a:p>
            <a:pPr marL="0" indent="0">
              <a:buNone/>
            </a:pPr>
            <a:r>
              <a:rPr lang="en-US" dirty="0" smtClean="0">
                <a:solidFill>
                  <a:schemeClr val="accent6"/>
                </a:solidFill>
              </a:rPr>
              <a:t>Example for STDERR:</a:t>
            </a:r>
          </a:p>
          <a:p>
            <a:pPr marL="0" indent="0">
              <a:buNone/>
            </a:pPr>
            <a:r>
              <a:rPr lang="en-US" dirty="0" smtClean="0">
                <a:solidFill>
                  <a:schemeClr val="bg1">
                    <a:lumMod val="95000"/>
                  </a:schemeClr>
                </a:solidFill>
              </a:rPr>
              <a:t>cat </a:t>
            </a:r>
            <a:r>
              <a:rPr lang="en-US" dirty="0" err="1" smtClean="0">
                <a:solidFill>
                  <a:schemeClr val="bg1">
                    <a:lumMod val="95000"/>
                  </a:schemeClr>
                </a:solidFill>
              </a:rPr>
              <a:t>file_that_does_not_exists</a:t>
            </a:r>
            <a:r>
              <a:rPr lang="en-US" dirty="0" smtClean="0">
                <a:solidFill>
                  <a:schemeClr val="bg1">
                    <a:lumMod val="95000"/>
                  </a:schemeClr>
                </a:solidFill>
              </a:rPr>
              <a:t> </a:t>
            </a:r>
            <a:endParaRPr lang="bg-BG" dirty="0" smtClean="0">
              <a:solidFill>
                <a:schemeClr val="bg1">
                  <a:lumMod val="95000"/>
                </a:schemeClr>
              </a:solidFill>
            </a:endParaRPr>
          </a:p>
        </p:txBody>
      </p:sp>
      <p:sp>
        <p:nvSpPr>
          <p:cNvPr id="6" name="Rectangle 1"/>
          <p:cNvSpPr>
            <a:spLocks noChangeArrowheads="1"/>
          </p:cNvSpPr>
          <p:nvPr/>
        </p:nvSpPr>
        <p:spPr bwMode="auto">
          <a:xfrm>
            <a:off x="0" y="0"/>
            <a:ext cx="9144000" cy="457200"/>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858C93"/>
                </a:solidFill>
                <a:effectLst/>
                <a:latin typeface="Consolas" panose="020B0609020204030204" pitchFamily="49" charset="0"/>
                <a:cs typeface="Consolas" panose="020B0609020204030204" pitchFamily="49" charset="0"/>
              </a:rPr>
              <a:t>#!/bin/sh</a:t>
            </a:r>
            <a:r>
              <a:rPr kumimoji="0" lang="en-US" altLang="en-US" sz="900" b="0" i="0" u="none" strike="noStrike" cap="none" normalizeH="0" baseline="0" smtClean="0">
                <a:ln>
                  <a:noFill/>
                </a:ln>
                <a:solidFill>
                  <a:srgbClr val="303336"/>
                </a:solidFill>
                <a:effectLst/>
                <a:latin typeface="Consolas" panose="020B0609020204030204" pitchFamily="49" charset="0"/>
                <a:cs typeface="Consolas" panose="020B0609020204030204" pitchFamily="49" charset="0"/>
              </a:rPr>
              <a:t> cat -</a:t>
            </a:r>
            <a:r>
              <a:rPr kumimoji="0" lang="en-US" altLang="en-US" sz="7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94203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8229600" cy="1143000"/>
          </a:xfrm>
        </p:spPr>
        <p:txBody>
          <a:bodyPr>
            <a:normAutofit fontScale="90000"/>
          </a:bodyPr>
          <a:lstStyle/>
          <a:p>
            <a:pPr algn="l"/>
            <a:r>
              <a:rPr lang="en-US" dirty="0" smtClean="0">
                <a:solidFill>
                  <a:schemeClr val="accent6"/>
                </a:solidFill>
              </a:rPr>
              <a:t>Each redirection has a special character/s.</a:t>
            </a:r>
            <a:endParaRPr lang="bg-BG" dirty="0">
              <a:solidFill>
                <a:schemeClr val="accent6"/>
              </a:solidFill>
            </a:endParaRPr>
          </a:p>
        </p:txBody>
      </p:sp>
      <p:sp>
        <p:nvSpPr>
          <p:cNvPr id="6" name="Right Arrow 5"/>
          <p:cNvSpPr/>
          <p:nvPr/>
        </p:nvSpPr>
        <p:spPr>
          <a:xfrm>
            <a:off x="3429000" y="3810000"/>
            <a:ext cx="23622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p:txBody>
          <a:bodyPr>
            <a:normAutofit fontScale="62500" lnSpcReduction="20000"/>
          </a:bodyPr>
          <a:lstStyle/>
          <a:p>
            <a:pPr marL="0" indent="0">
              <a:buNone/>
            </a:pPr>
            <a:endParaRPr lang="en-US" dirty="0" smtClean="0">
              <a:solidFill>
                <a:schemeClr val="accent6"/>
              </a:solidFill>
            </a:endParaRPr>
          </a:p>
          <a:p>
            <a:pPr marL="0" indent="0">
              <a:buNone/>
            </a:pPr>
            <a:r>
              <a:rPr lang="en-US" dirty="0" smtClean="0">
                <a:solidFill>
                  <a:schemeClr val="accent6"/>
                </a:solidFill>
              </a:rPr>
              <a:t>‘</a:t>
            </a:r>
            <a:r>
              <a:rPr lang="en-US" dirty="0" smtClean="0">
                <a:solidFill>
                  <a:schemeClr val="bg1"/>
                </a:solidFill>
              </a:rPr>
              <a:t>&gt;</a:t>
            </a:r>
            <a:r>
              <a:rPr lang="en-US" dirty="0" smtClean="0">
                <a:solidFill>
                  <a:schemeClr val="accent6"/>
                </a:solidFill>
              </a:rPr>
              <a:t>’  redirects STDOUT. If redirection is to a file, the current contents of that file are overwritten.</a:t>
            </a:r>
          </a:p>
          <a:p>
            <a:pPr marL="0" indent="0">
              <a:buNone/>
            </a:pPr>
            <a:r>
              <a:rPr lang="en-US" dirty="0" smtClean="0">
                <a:solidFill>
                  <a:schemeClr val="accent6"/>
                </a:solidFill>
              </a:rPr>
              <a:t>Example: </a:t>
            </a:r>
          </a:p>
          <a:p>
            <a:pPr marL="0" indent="0">
              <a:buNone/>
            </a:pPr>
            <a:r>
              <a:rPr lang="en-US" dirty="0" smtClean="0">
                <a:solidFill>
                  <a:schemeClr val="bg1"/>
                </a:solidFill>
              </a:rPr>
              <a:t>ls &gt; /</a:t>
            </a:r>
            <a:r>
              <a:rPr lang="en-US" dirty="0" err="1" smtClean="0">
                <a:solidFill>
                  <a:schemeClr val="bg1"/>
                </a:solidFill>
              </a:rPr>
              <a:t>tmp</a:t>
            </a:r>
            <a:r>
              <a:rPr lang="en-US" dirty="0" smtClean="0">
                <a:solidFill>
                  <a:schemeClr val="bg1"/>
                </a:solidFill>
              </a:rPr>
              <a:t>/info</a:t>
            </a:r>
          </a:p>
          <a:p>
            <a:pPr marL="0" indent="0">
              <a:buNone/>
            </a:pPr>
            <a:r>
              <a:rPr lang="en-US" dirty="0" smtClean="0">
                <a:solidFill>
                  <a:schemeClr val="accent6"/>
                </a:solidFill>
              </a:rPr>
              <a:t>‘</a:t>
            </a:r>
            <a:r>
              <a:rPr lang="en-US" dirty="0" smtClean="0">
                <a:solidFill>
                  <a:schemeClr val="bg1"/>
                </a:solidFill>
              </a:rPr>
              <a:t>&gt;&gt;</a:t>
            </a:r>
            <a:r>
              <a:rPr lang="en-US" dirty="0" smtClean="0">
                <a:solidFill>
                  <a:schemeClr val="accent6"/>
                </a:solidFill>
              </a:rPr>
              <a:t>’  same as above, but the content is appended to the file.</a:t>
            </a:r>
          </a:p>
          <a:p>
            <a:pPr marL="0" indent="0">
              <a:buNone/>
            </a:pPr>
            <a:r>
              <a:rPr lang="en-US" dirty="0" smtClean="0">
                <a:solidFill>
                  <a:schemeClr val="bg1"/>
                </a:solidFill>
              </a:rPr>
              <a:t>ls &gt;&gt; /</a:t>
            </a:r>
            <a:r>
              <a:rPr lang="en-US" dirty="0" err="1" smtClean="0">
                <a:solidFill>
                  <a:schemeClr val="bg1"/>
                </a:solidFill>
              </a:rPr>
              <a:t>tmp</a:t>
            </a:r>
            <a:r>
              <a:rPr lang="en-US" dirty="0" smtClean="0">
                <a:solidFill>
                  <a:schemeClr val="bg1"/>
                </a:solidFill>
              </a:rPr>
              <a:t>/info</a:t>
            </a:r>
          </a:p>
          <a:p>
            <a:pPr marL="0" indent="0">
              <a:buNone/>
            </a:pPr>
            <a:r>
              <a:rPr lang="en-US" dirty="0" smtClean="0">
                <a:solidFill>
                  <a:schemeClr val="accent6"/>
                </a:solidFill>
              </a:rPr>
              <a:t>‘2&gt;’ redirects STDERR.</a:t>
            </a:r>
          </a:p>
          <a:p>
            <a:pPr marL="0" indent="0">
              <a:buNone/>
            </a:pPr>
            <a:r>
              <a:rPr lang="en-US" dirty="0" smtClean="0">
                <a:solidFill>
                  <a:schemeClr val="bg1"/>
                </a:solidFill>
              </a:rPr>
              <a:t>ls /</a:t>
            </a:r>
            <a:r>
              <a:rPr lang="en-US" dirty="0" err="1" smtClean="0">
                <a:solidFill>
                  <a:schemeClr val="bg1"/>
                </a:solidFill>
              </a:rPr>
              <a:t>someweirddirectory</a:t>
            </a:r>
            <a:r>
              <a:rPr lang="en-US" dirty="0" smtClean="0">
                <a:solidFill>
                  <a:schemeClr val="bg1"/>
                </a:solidFill>
              </a:rPr>
              <a:t> 2&gt; /</a:t>
            </a:r>
            <a:r>
              <a:rPr lang="en-US" dirty="0" err="1" smtClean="0">
                <a:solidFill>
                  <a:schemeClr val="bg1"/>
                </a:solidFill>
              </a:rPr>
              <a:t>tmp</a:t>
            </a:r>
            <a:r>
              <a:rPr lang="en-US" dirty="0" smtClean="0">
                <a:solidFill>
                  <a:schemeClr val="bg1"/>
                </a:solidFill>
              </a:rPr>
              <a:t>/error</a:t>
            </a:r>
          </a:p>
          <a:p>
            <a:pPr marL="0" indent="0">
              <a:buNone/>
            </a:pPr>
            <a:r>
              <a:rPr lang="en-US" dirty="0" smtClean="0">
                <a:solidFill>
                  <a:schemeClr val="accent6"/>
                </a:solidFill>
              </a:rPr>
              <a:t>‘2&gt;$1’ =&gt; redirects SDTERR to the same destination as STDOUT.</a:t>
            </a:r>
          </a:p>
          <a:p>
            <a:pPr marL="0" indent="0">
              <a:buNone/>
            </a:pPr>
            <a:r>
              <a:rPr lang="en-US" sz="3400" dirty="0" smtClean="0">
                <a:solidFill>
                  <a:schemeClr val="bg1"/>
                </a:solidFill>
              </a:rPr>
              <a:t>ls / 2&gt;&amp;1 /</a:t>
            </a:r>
            <a:r>
              <a:rPr lang="en-US" sz="3400" dirty="0" err="1" smtClean="0">
                <a:solidFill>
                  <a:schemeClr val="bg1"/>
                </a:solidFill>
              </a:rPr>
              <a:t>tmp</a:t>
            </a:r>
            <a:r>
              <a:rPr lang="en-US" sz="3400" dirty="0" smtClean="0">
                <a:solidFill>
                  <a:schemeClr val="bg1"/>
                </a:solidFill>
              </a:rPr>
              <a:t>/</a:t>
            </a:r>
            <a:r>
              <a:rPr lang="en-US" sz="3400" dirty="0" err="1" smtClean="0">
                <a:solidFill>
                  <a:schemeClr val="bg1"/>
                </a:solidFill>
              </a:rPr>
              <a:t>alltheinfo</a:t>
            </a:r>
            <a:endParaRPr lang="en-US" sz="3400" dirty="0">
              <a:solidFill>
                <a:schemeClr val="bg1"/>
              </a:solidFill>
            </a:endParaRPr>
          </a:p>
          <a:p>
            <a:pPr marL="0" indent="0">
              <a:buNone/>
            </a:pPr>
            <a:endParaRPr lang="en-US" sz="3400" dirty="0" smtClean="0">
              <a:solidFill>
                <a:schemeClr val="bg1"/>
              </a:solidFill>
            </a:endParaRPr>
          </a:p>
          <a:p>
            <a:pPr marL="0" indent="0">
              <a:buNone/>
            </a:pPr>
            <a:r>
              <a:rPr lang="en-US" sz="3400" dirty="0" smtClean="0">
                <a:solidFill>
                  <a:srgbClr val="FF0000"/>
                </a:solidFill>
              </a:rPr>
              <a:t>Exercises</a:t>
            </a:r>
          </a:p>
          <a:p>
            <a:pPr marL="514350" indent="-514350">
              <a:buAutoNum type="arabicPeriod"/>
            </a:pPr>
            <a:r>
              <a:rPr lang="en-US" sz="2000" dirty="0" smtClean="0">
                <a:solidFill>
                  <a:schemeClr val="accent6"/>
                </a:solidFill>
              </a:rPr>
              <a:t>Redirect </a:t>
            </a:r>
            <a:r>
              <a:rPr lang="en-US" sz="2000" dirty="0">
                <a:solidFill>
                  <a:schemeClr val="accent6"/>
                </a:solidFill>
              </a:rPr>
              <a:t>the standard output from a command to a file.</a:t>
            </a:r>
          </a:p>
          <a:p>
            <a:pPr marL="514350" indent="-514350">
              <a:buAutoNum type="arabicPeriod"/>
            </a:pPr>
            <a:r>
              <a:rPr lang="en-US" sz="2000" dirty="0">
                <a:solidFill>
                  <a:schemeClr val="accent6"/>
                </a:solidFill>
              </a:rPr>
              <a:t>Append to the file’s content one more redirection.</a:t>
            </a:r>
          </a:p>
          <a:p>
            <a:pPr marL="0" indent="0">
              <a:buNone/>
            </a:pPr>
            <a:endParaRPr lang="en-US" sz="3400" dirty="0" smtClean="0">
              <a:solidFill>
                <a:srgbClr val="FF0000"/>
              </a:solidFill>
            </a:endParaRPr>
          </a:p>
          <a:p>
            <a:pPr marL="0" indent="0">
              <a:buNone/>
            </a:pPr>
            <a:endParaRPr lang="en-US" sz="3400" dirty="0">
              <a:solidFill>
                <a:schemeClr val="bg1"/>
              </a:solidFill>
            </a:endParaRPr>
          </a:p>
        </p:txBody>
      </p:sp>
    </p:spTree>
    <p:extLst>
      <p:ext uri="{BB962C8B-B14F-4D97-AF65-F5344CB8AC3E}">
        <p14:creationId xmlns:p14="http://schemas.microsoft.com/office/powerpoint/2010/main" val="4260789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8229600" cy="1143000"/>
          </a:xfrm>
        </p:spPr>
        <p:txBody>
          <a:bodyPr/>
          <a:lstStyle/>
          <a:p>
            <a:pPr algn="l"/>
            <a:r>
              <a:rPr lang="en-US" dirty="0" smtClean="0">
                <a:solidFill>
                  <a:schemeClr val="accent6"/>
                </a:solidFill>
              </a:rPr>
              <a:t>Using Man ( Extremely important ) </a:t>
            </a:r>
            <a:endParaRPr lang="bg-BG" dirty="0">
              <a:solidFill>
                <a:schemeClr val="accent6"/>
              </a:solidFill>
            </a:endParaRPr>
          </a:p>
        </p:txBody>
      </p:sp>
      <p:sp>
        <p:nvSpPr>
          <p:cNvPr id="3" name="Content Placeholder 2"/>
          <p:cNvSpPr>
            <a:spLocks noGrp="1"/>
          </p:cNvSpPr>
          <p:nvPr>
            <p:ph idx="1"/>
          </p:nvPr>
        </p:nvSpPr>
        <p:spPr>
          <a:xfrm>
            <a:off x="762000" y="1676400"/>
            <a:ext cx="7620000" cy="4525963"/>
          </a:xfrm>
        </p:spPr>
        <p:txBody>
          <a:bodyPr>
            <a:normAutofit/>
          </a:bodyPr>
          <a:lstStyle/>
          <a:p>
            <a:pPr marL="0" indent="0">
              <a:buNone/>
            </a:pPr>
            <a:r>
              <a:rPr lang="en-US" dirty="0">
                <a:solidFill>
                  <a:schemeClr val="bg1">
                    <a:lumMod val="95000"/>
                  </a:schemeClr>
                </a:solidFill>
              </a:rPr>
              <a:t> </a:t>
            </a:r>
            <a:r>
              <a:rPr lang="en-US" dirty="0" smtClean="0">
                <a:solidFill>
                  <a:schemeClr val="accent6"/>
                </a:solidFill>
              </a:rPr>
              <a:t>To find information in man pages, you can search the </a:t>
            </a:r>
            <a:r>
              <a:rPr lang="en-US" dirty="0" err="1" smtClean="0">
                <a:solidFill>
                  <a:schemeClr val="accent6"/>
                </a:solidFill>
              </a:rPr>
              <a:t>mandb</a:t>
            </a:r>
            <a:r>
              <a:rPr lang="en-US" dirty="0" smtClean="0">
                <a:solidFill>
                  <a:schemeClr val="accent6"/>
                </a:solidFill>
              </a:rPr>
              <a:t> database by using  ‘</a:t>
            </a:r>
            <a:r>
              <a:rPr lang="en-US" dirty="0" smtClean="0">
                <a:solidFill>
                  <a:schemeClr val="bg1"/>
                </a:solidFill>
              </a:rPr>
              <a:t>man –k</a:t>
            </a:r>
            <a:r>
              <a:rPr lang="en-US" dirty="0" smtClean="0">
                <a:solidFill>
                  <a:schemeClr val="accent6"/>
                </a:solidFill>
              </a:rPr>
              <a:t>’</a:t>
            </a:r>
          </a:p>
          <a:p>
            <a:pPr marL="0" indent="0">
              <a:buNone/>
            </a:pPr>
            <a:r>
              <a:rPr lang="en-US" dirty="0" smtClean="0">
                <a:solidFill>
                  <a:srgbClr val="FF0000"/>
                </a:solidFill>
              </a:rPr>
              <a:t>Short exercise:</a:t>
            </a:r>
          </a:p>
          <a:p>
            <a:pPr marL="514350" indent="-514350">
              <a:buAutoNum type="arabicPeriod"/>
            </a:pPr>
            <a:r>
              <a:rPr lang="en-US" dirty="0" smtClean="0">
                <a:solidFill>
                  <a:schemeClr val="accent6"/>
                </a:solidFill>
              </a:rPr>
              <a:t>Type in the shell ‘</a:t>
            </a:r>
            <a:r>
              <a:rPr lang="en-US" dirty="0" err="1" smtClean="0">
                <a:solidFill>
                  <a:schemeClr val="bg1"/>
                </a:solidFill>
              </a:rPr>
              <a:t>mak</a:t>
            </a:r>
            <a:r>
              <a:rPr lang="en-US" dirty="0" smtClean="0">
                <a:solidFill>
                  <a:schemeClr val="bg1"/>
                </a:solidFill>
              </a:rPr>
              <a:t> –k partition</a:t>
            </a:r>
            <a:r>
              <a:rPr lang="en-US" dirty="0" smtClean="0">
                <a:solidFill>
                  <a:schemeClr val="accent6"/>
                </a:solidFill>
              </a:rPr>
              <a:t>’</a:t>
            </a:r>
          </a:p>
          <a:p>
            <a:pPr marL="514350" indent="-514350">
              <a:buAutoNum type="arabicPeriod"/>
            </a:pPr>
            <a:r>
              <a:rPr lang="en-US" dirty="0" smtClean="0">
                <a:solidFill>
                  <a:schemeClr val="accent6"/>
                </a:solidFill>
              </a:rPr>
              <a:t>What is that number in brackets in each result ? </a:t>
            </a:r>
          </a:p>
          <a:p>
            <a:pPr marL="514350" indent="-514350">
              <a:buAutoNum type="arabicPeriod"/>
            </a:pPr>
            <a:endParaRPr lang="en-US" dirty="0" smtClean="0">
              <a:solidFill>
                <a:schemeClr val="bg1"/>
              </a:solidFill>
            </a:endParaRPr>
          </a:p>
        </p:txBody>
      </p:sp>
    </p:spTree>
    <p:extLst>
      <p:ext uri="{BB962C8B-B14F-4D97-AF65-F5344CB8AC3E}">
        <p14:creationId xmlns:p14="http://schemas.microsoft.com/office/powerpoint/2010/main" val="26923872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76400"/>
            <a:ext cx="8229600" cy="152400"/>
          </a:xfrm>
        </p:spPr>
        <p:txBody>
          <a:bodyPr>
            <a:normAutofit fontScale="90000"/>
          </a:bodyPr>
          <a:lstStyle/>
          <a:p>
            <a:pPr algn="l"/>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The man project provides information in sections. The ones that you will need most often:</a:t>
            </a:r>
            <a:br>
              <a:rPr lang="en-US" dirty="0" smtClean="0">
                <a:solidFill>
                  <a:schemeClr val="accent6"/>
                </a:solidFill>
              </a:rPr>
            </a:br>
            <a:r>
              <a:rPr lang="en-US" dirty="0" smtClean="0">
                <a:solidFill>
                  <a:schemeClr val="accent6"/>
                </a:solidFill>
              </a:rPr>
              <a:t>1. User commands (</a:t>
            </a:r>
            <a:r>
              <a:rPr lang="en-US" dirty="0" err="1" smtClean="0">
                <a:solidFill>
                  <a:schemeClr val="accent6"/>
                </a:solidFill>
              </a:rPr>
              <a:t>cp</a:t>
            </a:r>
            <a:r>
              <a:rPr lang="en-US" dirty="0" smtClean="0">
                <a:solidFill>
                  <a:schemeClr val="accent6"/>
                </a:solidFill>
              </a:rPr>
              <a:t>, </a:t>
            </a:r>
            <a:r>
              <a:rPr lang="en-US" dirty="0" err="1" smtClean="0">
                <a:solidFill>
                  <a:schemeClr val="accent6"/>
                </a:solidFill>
              </a:rPr>
              <a:t>rm</a:t>
            </a:r>
            <a:r>
              <a:rPr lang="en-US" dirty="0" smtClean="0">
                <a:solidFill>
                  <a:schemeClr val="accent6"/>
                </a:solidFill>
              </a:rPr>
              <a:t>).</a:t>
            </a:r>
            <a:br>
              <a:rPr lang="en-US" dirty="0" smtClean="0">
                <a:solidFill>
                  <a:schemeClr val="accent6"/>
                </a:solidFill>
              </a:rPr>
            </a:br>
            <a:r>
              <a:rPr lang="en-US" dirty="0" smtClean="0">
                <a:solidFill>
                  <a:schemeClr val="accent6"/>
                </a:solidFill>
              </a:rPr>
              <a:t>2. System calls, a system call is an entry point to the </a:t>
            </a:r>
            <a:r>
              <a:rPr lang="en-US" dirty="0" err="1" smtClean="0">
                <a:solidFill>
                  <a:schemeClr val="accent6"/>
                </a:solidFill>
              </a:rPr>
              <a:t>linux</a:t>
            </a:r>
            <a:r>
              <a:rPr lang="en-US" dirty="0" smtClean="0">
                <a:solidFill>
                  <a:schemeClr val="accent6"/>
                </a:solidFill>
              </a:rPr>
              <a:t> kernel. Most system calls have corresponding C library wrapper functions.</a:t>
            </a:r>
            <a:br>
              <a:rPr lang="en-US" dirty="0" smtClean="0">
                <a:solidFill>
                  <a:schemeClr val="accent6"/>
                </a:solidFill>
              </a:rPr>
            </a:br>
            <a:r>
              <a:rPr lang="en-US" dirty="0" smtClean="0">
                <a:solidFill>
                  <a:schemeClr val="accent6"/>
                </a:solidFill>
              </a:rPr>
              <a:t>4. Special file =&gt; /dev/* .</a:t>
            </a:r>
            <a:br>
              <a:rPr lang="en-US" dirty="0" smtClean="0">
                <a:solidFill>
                  <a:schemeClr val="accent6"/>
                </a:solidFill>
              </a:rPr>
            </a:br>
            <a:r>
              <a:rPr lang="en-US" dirty="0" smtClean="0">
                <a:solidFill>
                  <a:schemeClr val="accent6"/>
                </a:solidFill>
              </a:rPr>
              <a:t>8. System </a:t>
            </a:r>
            <a:r>
              <a:rPr lang="en-US" dirty="0">
                <a:solidFill>
                  <a:schemeClr val="accent6"/>
                </a:solidFill>
              </a:rPr>
              <a:t>a</a:t>
            </a:r>
            <a:r>
              <a:rPr lang="en-US" dirty="0" smtClean="0">
                <a:solidFill>
                  <a:schemeClr val="accent6"/>
                </a:solidFill>
              </a:rPr>
              <a:t>dministrative commands.</a:t>
            </a:r>
            <a:endParaRPr lang="bg-BG" dirty="0">
              <a:solidFill>
                <a:schemeClr val="accent6"/>
              </a:solidFill>
            </a:endParaRPr>
          </a:p>
        </p:txBody>
      </p:sp>
    </p:spTree>
    <p:extLst>
      <p:ext uri="{BB962C8B-B14F-4D97-AF65-F5344CB8AC3E}">
        <p14:creationId xmlns:p14="http://schemas.microsoft.com/office/powerpoint/2010/main" val="12440338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06437"/>
            <a:ext cx="8229600" cy="1143000"/>
          </a:xfrm>
        </p:spPr>
        <p:txBody>
          <a:bodyPr>
            <a:normAutofit fontScale="90000"/>
          </a:bodyPr>
          <a:lstStyle/>
          <a:p>
            <a:pPr algn="l"/>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Each man page is a small vim environment. You could search for information with ‘</a:t>
            </a:r>
            <a:r>
              <a:rPr lang="en-US" dirty="0" smtClean="0">
                <a:solidFill>
                  <a:schemeClr val="bg1"/>
                </a:solidFill>
              </a:rPr>
              <a:t>/</a:t>
            </a:r>
            <a:r>
              <a:rPr lang="en-US" dirty="0" smtClean="0">
                <a:solidFill>
                  <a:schemeClr val="accent6"/>
                </a:solidFill>
              </a:rPr>
              <a:t>’ ( forward slash) and go be to next entry with ‘</a:t>
            </a:r>
            <a:r>
              <a:rPr lang="en-US" dirty="0" smtClean="0">
                <a:solidFill>
                  <a:schemeClr val="bg1"/>
                </a:solidFill>
              </a:rPr>
              <a:t>n</a:t>
            </a:r>
            <a:r>
              <a:rPr lang="en-US" dirty="0" smtClean="0">
                <a:solidFill>
                  <a:schemeClr val="accent6"/>
                </a:solidFill>
              </a:rPr>
              <a:t>’, come back to the previous one with ‘</a:t>
            </a:r>
            <a:r>
              <a:rPr lang="en-US" dirty="0" smtClean="0">
                <a:solidFill>
                  <a:schemeClr val="bg1"/>
                </a:solidFill>
              </a:rPr>
              <a:t>N</a:t>
            </a:r>
            <a:r>
              <a:rPr lang="en-US" dirty="0" smtClean="0">
                <a:solidFill>
                  <a:schemeClr val="accent6"/>
                </a:solidFill>
              </a:rPr>
              <a:t>’.</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The most important part of the man page is on the bottom, usually you have examples how to use the command(synopsis) or have ‘see also’ section.</a:t>
            </a:r>
            <a:endParaRPr lang="bg-BG" dirty="0">
              <a:solidFill>
                <a:schemeClr val="accent6"/>
              </a:solidFill>
            </a:endParaRPr>
          </a:p>
        </p:txBody>
      </p:sp>
    </p:spTree>
    <p:extLst>
      <p:ext uri="{BB962C8B-B14F-4D97-AF65-F5344CB8AC3E}">
        <p14:creationId xmlns:p14="http://schemas.microsoft.com/office/powerpoint/2010/main" val="2910363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8229600" cy="1143000"/>
          </a:xfrm>
        </p:spPr>
        <p:txBody>
          <a:bodyPr>
            <a:normAutofit fontScale="90000"/>
          </a:bodyPr>
          <a:lstStyle/>
          <a:p>
            <a:pPr algn="l"/>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sz="3100" dirty="0" smtClean="0">
                <a:solidFill>
                  <a:schemeClr val="accent6"/>
                </a:solidFill>
              </a:rPr>
              <a:t>The man command has a </a:t>
            </a:r>
            <a:r>
              <a:rPr lang="en-US" sz="3100" dirty="0" err="1" smtClean="0">
                <a:solidFill>
                  <a:schemeClr val="accent6"/>
                </a:solidFill>
              </a:rPr>
              <a:t>mandb</a:t>
            </a:r>
            <a:r>
              <a:rPr lang="en-US" sz="3100" dirty="0" smtClean="0">
                <a:solidFill>
                  <a:schemeClr val="accent6"/>
                </a:solidFill>
              </a:rPr>
              <a:t> database that needs to be updated in special cases</a:t>
            </a:r>
            <a:r>
              <a:rPr lang="en-US" sz="3100" dirty="0" smtClean="0">
                <a:solidFill>
                  <a:schemeClr val="accent6"/>
                </a:solidFill>
              </a:rPr>
              <a:t>.</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Another place to look for information is ‘</a:t>
            </a:r>
            <a:r>
              <a:rPr lang="en-US" sz="3100" dirty="0" smtClean="0">
                <a:solidFill>
                  <a:schemeClr val="bg1"/>
                </a:solidFill>
              </a:rPr>
              <a:t>/</a:t>
            </a:r>
            <a:r>
              <a:rPr lang="en-US" sz="3100" dirty="0" err="1" smtClean="0">
                <a:solidFill>
                  <a:schemeClr val="bg1"/>
                </a:solidFill>
              </a:rPr>
              <a:t>usr</a:t>
            </a:r>
            <a:r>
              <a:rPr lang="en-US" sz="3100" dirty="0" smtClean="0">
                <a:solidFill>
                  <a:schemeClr val="bg1"/>
                </a:solidFill>
              </a:rPr>
              <a:t>/share/doc</a:t>
            </a:r>
            <a:r>
              <a:rPr lang="en-US" sz="3100" dirty="0" smtClean="0">
                <a:solidFill>
                  <a:schemeClr val="accent6"/>
                </a:solidFill>
              </a:rPr>
              <a:t>’. Developers may choose to include documentation in their applications RPM distribution package. When the package is installed, files recognized as documentation are moved to ‘</a:t>
            </a:r>
            <a:r>
              <a:rPr lang="en-US" sz="3100" dirty="0" smtClean="0">
                <a:solidFill>
                  <a:schemeClr val="bg1"/>
                </a:solidFill>
              </a:rPr>
              <a:t>/</a:t>
            </a:r>
            <a:r>
              <a:rPr lang="en-US" sz="3100" dirty="0" err="1" smtClean="0">
                <a:solidFill>
                  <a:schemeClr val="bg1"/>
                </a:solidFill>
              </a:rPr>
              <a:t>usr</a:t>
            </a:r>
            <a:r>
              <a:rPr lang="en-US" sz="3100" dirty="0" smtClean="0">
                <a:solidFill>
                  <a:schemeClr val="bg1"/>
                </a:solidFill>
              </a:rPr>
              <a:t>/share/doc/</a:t>
            </a:r>
            <a:r>
              <a:rPr lang="en-US" sz="3100" dirty="0" err="1" smtClean="0">
                <a:solidFill>
                  <a:schemeClr val="bg1"/>
                </a:solidFill>
              </a:rPr>
              <a:t>packagename</a:t>
            </a:r>
            <a:r>
              <a:rPr lang="en-US" sz="3100" dirty="0" smtClean="0">
                <a:solidFill>
                  <a:schemeClr val="accent6"/>
                </a:solidFill>
              </a:rPr>
              <a:t>’. </a:t>
            </a: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rgbClr val="FF0000"/>
                </a:solidFill>
              </a:rPr>
              <a:t>Exercises:</a:t>
            </a: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1. Have a look at the man page for ‘</a:t>
            </a:r>
            <a:r>
              <a:rPr lang="en-US" sz="3100" dirty="0" err="1" smtClean="0">
                <a:solidFill>
                  <a:schemeClr val="bg1"/>
                </a:solidFill>
              </a:rPr>
              <a:t>pvcreate</a:t>
            </a:r>
            <a:r>
              <a:rPr lang="en-US" sz="3100" dirty="0" smtClean="0">
                <a:solidFill>
                  <a:schemeClr val="accent6"/>
                </a:solidFill>
              </a:rPr>
              <a:t>’.</a:t>
            </a:r>
            <a:r>
              <a:rPr lang="en-US" sz="3100" dirty="0" smtClean="0">
                <a:solidFill>
                  <a:schemeClr val="bg1"/>
                </a:solidFill>
              </a:rPr>
              <a:t/>
            </a:r>
            <a:br>
              <a:rPr lang="en-US" sz="3100" dirty="0" smtClean="0">
                <a:solidFill>
                  <a:schemeClr val="bg1"/>
                </a:solidFill>
              </a:rPr>
            </a:br>
            <a:r>
              <a:rPr lang="en-US" sz="3100" dirty="0" smtClean="0">
                <a:solidFill>
                  <a:schemeClr val="accent6"/>
                </a:solidFill>
              </a:rPr>
              <a:t>2. Find the examples.</a:t>
            </a:r>
            <a:br>
              <a:rPr lang="en-US" sz="3100" dirty="0" smtClean="0">
                <a:solidFill>
                  <a:schemeClr val="accent6"/>
                </a:solidFill>
              </a:rPr>
            </a:br>
            <a:r>
              <a:rPr lang="en-US" sz="3100" dirty="0" smtClean="0">
                <a:solidFill>
                  <a:schemeClr val="accent6"/>
                </a:solidFill>
              </a:rPr>
              <a:t>3. Find the ‘</a:t>
            </a:r>
            <a:r>
              <a:rPr lang="en-US" sz="3100" dirty="0" smtClean="0">
                <a:solidFill>
                  <a:schemeClr val="bg1"/>
                </a:solidFill>
              </a:rPr>
              <a:t>see also</a:t>
            </a:r>
            <a:r>
              <a:rPr lang="en-US" sz="3100" dirty="0" smtClean="0">
                <a:solidFill>
                  <a:schemeClr val="accent6"/>
                </a:solidFill>
              </a:rPr>
              <a:t>’ section.</a:t>
            </a:r>
            <a:r>
              <a:rPr lang="en-US" sz="3100" dirty="0" smtClean="0">
                <a:solidFill>
                  <a:schemeClr val="bg1"/>
                </a:solidFill>
              </a:rPr>
              <a:t/>
            </a:r>
            <a:br>
              <a:rPr lang="en-US" sz="3100" dirty="0" smtClean="0">
                <a:solidFill>
                  <a:schemeClr val="bg1"/>
                </a:solidFill>
              </a:rPr>
            </a:br>
            <a:r>
              <a:rPr lang="en-US" sz="3100" dirty="0" smtClean="0">
                <a:solidFill>
                  <a:schemeClr val="accent6"/>
                </a:solidFill>
              </a:rPr>
              <a:t>4. What information did you get ?</a:t>
            </a:r>
            <a:br>
              <a:rPr lang="en-US" sz="3100" dirty="0" smtClean="0">
                <a:solidFill>
                  <a:schemeClr val="accent6"/>
                </a:solidFill>
              </a:rPr>
            </a:br>
            <a:r>
              <a:rPr lang="en-US" dirty="0">
                <a:solidFill>
                  <a:schemeClr val="accent6"/>
                </a:solidFill>
              </a:rPr>
              <a:t/>
            </a:r>
            <a:br>
              <a:rPr lang="en-US" dirty="0">
                <a:solidFill>
                  <a:schemeClr val="accent6"/>
                </a:solidFill>
              </a:rPr>
            </a:br>
            <a:endParaRPr lang="bg-BG" dirty="0">
              <a:solidFill>
                <a:schemeClr val="accent6"/>
              </a:solidFill>
            </a:endParaRPr>
          </a:p>
        </p:txBody>
      </p:sp>
    </p:spTree>
    <p:extLst>
      <p:ext uri="{BB962C8B-B14F-4D97-AF65-F5344CB8AC3E}">
        <p14:creationId xmlns:p14="http://schemas.microsoft.com/office/powerpoint/2010/main" val="3327685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accent6"/>
                </a:solidFill>
              </a:rPr>
              <a:t>Find/Grep power</a:t>
            </a:r>
            <a:endParaRPr lang="en-US" sz="4000" dirty="0">
              <a:solidFill>
                <a:schemeClr val="accent6"/>
              </a:solidFill>
            </a:endParaRPr>
          </a:p>
        </p:txBody>
      </p:sp>
      <p:sp>
        <p:nvSpPr>
          <p:cNvPr id="3" name="Content Placeholder 2"/>
          <p:cNvSpPr>
            <a:spLocks noGrp="1"/>
          </p:cNvSpPr>
          <p:nvPr>
            <p:ph idx="1"/>
          </p:nvPr>
        </p:nvSpPr>
        <p:spPr/>
        <p:txBody>
          <a:bodyPr>
            <a:normAutofit fontScale="40000" lnSpcReduction="20000"/>
          </a:bodyPr>
          <a:lstStyle/>
          <a:p>
            <a:r>
              <a:rPr lang="en-US" dirty="0" err="1" smtClean="0"/>
              <a:t>F</a:t>
            </a:r>
            <a:r>
              <a:rPr lang="en-US" dirty="0" err="1" smtClean="0">
                <a:solidFill>
                  <a:schemeClr val="accent6"/>
                </a:solidFill>
              </a:rPr>
              <a:t>find</a:t>
            </a:r>
            <a:r>
              <a:rPr lang="en-US" dirty="0" smtClean="0">
                <a:solidFill>
                  <a:schemeClr val="accent6"/>
                </a:solidFill>
              </a:rPr>
              <a:t> and grep are really powerful commands to look for information. Have a look at their man pages.</a:t>
            </a:r>
          </a:p>
          <a:p>
            <a:r>
              <a:rPr lang="en-US" dirty="0" smtClean="0">
                <a:solidFill>
                  <a:schemeClr val="accent6"/>
                </a:solidFill>
              </a:rPr>
              <a:t> </a:t>
            </a:r>
            <a:r>
              <a:rPr lang="en-US" dirty="0" smtClean="0">
                <a:solidFill>
                  <a:schemeClr val="bg1"/>
                </a:solidFill>
              </a:rPr>
              <a:t>grep </a:t>
            </a:r>
            <a:r>
              <a:rPr lang="en-US" dirty="0" smtClean="0">
                <a:solidFill>
                  <a:schemeClr val="accent6"/>
                </a:solidFill>
              </a:rPr>
              <a:t>=&gt; print lines matching a pattern.</a:t>
            </a:r>
          </a:p>
          <a:p>
            <a:r>
              <a:rPr lang="en-US" dirty="0">
                <a:solidFill>
                  <a:schemeClr val="bg1"/>
                </a:solidFill>
              </a:rPr>
              <a:t>f</a:t>
            </a:r>
            <a:r>
              <a:rPr lang="en-US" dirty="0" smtClean="0">
                <a:solidFill>
                  <a:schemeClr val="bg1"/>
                </a:solidFill>
              </a:rPr>
              <a:t>ind </a:t>
            </a:r>
            <a:r>
              <a:rPr lang="en-US" dirty="0" smtClean="0">
                <a:solidFill>
                  <a:schemeClr val="accent6"/>
                </a:solidFill>
              </a:rPr>
              <a:t>=&gt; search for files.</a:t>
            </a:r>
          </a:p>
          <a:p>
            <a:pPr marL="0" indent="0">
              <a:buNone/>
            </a:pPr>
            <a:r>
              <a:rPr lang="en-US" dirty="0" smtClean="0">
                <a:solidFill>
                  <a:schemeClr val="bg1"/>
                </a:solidFill>
              </a:rPr>
              <a:t>grep root /</a:t>
            </a:r>
            <a:r>
              <a:rPr lang="en-US" dirty="0" err="1" smtClean="0">
                <a:solidFill>
                  <a:schemeClr val="bg1"/>
                </a:solidFill>
              </a:rPr>
              <a:t>etc</a:t>
            </a:r>
            <a:r>
              <a:rPr lang="en-US" dirty="0" smtClean="0">
                <a:solidFill>
                  <a:schemeClr val="bg1"/>
                </a:solidFill>
              </a:rPr>
              <a:t>/</a:t>
            </a:r>
            <a:r>
              <a:rPr lang="en-US" dirty="0" err="1" smtClean="0">
                <a:solidFill>
                  <a:schemeClr val="bg1"/>
                </a:solidFill>
              </a:rPr>
              <a:t>passwd</a:t>
            </a:r>
            <a:endParaRPr lang="en-US" dirty="0" smtClean="0">
              <a:solidFill>
                <a:schemeClr val="bg1"/>
              </a:solidFill>
            </a:endParaRPr>
          </a:p>
          <a:p>
            <a:pPr marL="0" indent="0">
              <a:buNone/>
            </a:pPr>
            <a:r>
              <a:rPr lang="en-US" dirty="0" err="1" smtClean="0">
                <a:solidFill>
                  <a:schemeClr val="bg1"/>
                </a:solidFill>
              </a:rPr>
              <a:t>df</a:t>
            </a:r>
            <a:r>
              <a:rPr lang="en-US" dirty="0" smtClean="0">
                <a:solidFill>
                  <a:schemeClr val="bg1"/>
                </a:solidFill>
              </a:rPr>
              <a:t> –</a:t>
            </a:r>
            <a:r>
              <a:rPr lang="en-US" dirty="0" err="1" smtClean="0">
                <a:solidFill>
                  <a:schemeClr val="bg1"/>
                </a:solidFill>
              </a:rPr>
              <a:t>hT</a:t>
            </a:r>
            <a:r>
              <a:rPr lang="en-US" dirty="0" smtClean="0">
                <a:solidFill>
                  <a:schemeClr val="bg1"/>
                </a:solidFill>
              </a:rPr>
              <a:t> | grep -i EXT</a:t>
            </a:r>
          </a:p>
          <a:p>
            <a:pPr marL="0" indent="0">
              <a:buNone/>
            </a:pPr>
            <a:endParaRPr lang="en-US" dirty="0">
              <a:solidFill>
                <a:schemeClr val="bg1"/>
              </a:solidFill>
            </a:endParaRPr>
          </a:p>
          <a:p>
            <a:pPr marL="0" indent="0">
              <a:buNone/>
            </a:pPr>
            <a:r>
              <a:rPr lang="en-US" dirty="0" smtClean="0">
                <a:solidFill>
                  <a:schemeClr val="bg1"/>
                </a:solidFill>
              </a:rPr>
              <a:t>find / -type f –name “*.</a:t>
            </a:r>
            <a:r>
              <a:rPr lang="en-US" dirty="0" err="1" smtClean="0">
                <a:solidFill>
                  <a:schemeClr val="bg1"/>
                </a:solidFill>
              </a:rPr>
              <a:t>py</a:t>
            </a:r>
            <a:r>
              <a:rPr lang="en-US" dirty="0" smtClean="0">
                <a:solidFill>
                  <a:schemeClr val="bg1"/>
                </a:solidFill>
              </a:rPr>
              <a:t>”</a:t>
            </a:r>
            <a:endParaRPr lang="en-US" dirty="0">
              <a:solidFill>
                <a:schemeClr val="bg1"/>
              </a:solidFill>
            </a:endParaRPr>
          </a:p>
          <a:p>
            <a:pPr marL="0" indent="0">
              <a:buNone/>
            </a:pPr>
            <a:r>
              <a:rPr lang="en-US" dirty="0">
                <a:solidFill>
                  <a:schemeClr val="bg1"/>
                </a:solidFill>
              </a:rPr>
              <a:t>f</a:t>
            </a:r>
            <a:r>
              <a:rPr lang="en-US" dirty="0" smtClean="0">
                <a:solidFill>
                  <a:schemeClr val="bg1"/>
                </a:solidFill>
              </a:rPr>
              <a:t>ind / -user root</a:t>
            </a:r>
          </a:p>
          <a:p>
            <a:pPr marL="0" indent="0">
              <a:buNone/>
            </a:pPr>
            <a:endParaRPr lang="en-US" dirty="0">
              <a:solidFill>
                <a:schemeClr val="bg1"/>
              </a:solidFill>
            </a:endParaRPr>
          </a:p>
          <a:p>
            <a:pPr marL="0" indent="0">
              <a:buNone/>
            </a:pPr>
            <a:r>
              <a:rPr lang="en-US" dirty="0" smtClean="0">
                <a:solidFill>
                  <a:schemeClr val="accent6"/>
                </a:solidFill>
              </a:rPr>
              <a:t>Homework:</a:t>
            </a:r>
          </a:p>
          <a:p>
            <a:pPr marL="514350" indent="-514350">
              <a:buAutoNum type="arabicPeriod"/>
            </a:pPr>
            <a:r>
              <a:rPr lang="en-US" dirty="0" smtClean="0">
                <a:solidFill>
                  <a:schemeClr val="accent6"/>
                </a:solidFill>
              </a:rPr>
              <a:t>Create 2 aliases that helps you speed your course.</a:t>
            </a:r>
          </a:p>
          <a:p>
            <a:pPr marL="514350" indent="-514350">
              <a:buAutoNum type="arabicPeriod" startAt="2"/>
            </a:pPr>
            <a:r>
              <a:rPr lang="en-US" dirty="0" smtClean="0">
                <a:solidFill>
                  <a:schemeClr val="accent6"/>
                </a:solidFill>
              </a:rPr>
              <a:t>Find all man pages for </a:t>
            </a:r>
            <a:r>
              <a:rPr lang="en-US" dirty="0" smtClean="0">
                <a:solidFill>
                  <a:schemeClr val="bg1"/>
                </a:solidFill>
              </a:rPr>
              <a:t>‘</a:t>
            </a:r>
            <a:r>
              <a:rPr lang="en-US" dirty="0" err="1" smtClean="0">
                <a:solidFill>
                  <a:schemeClr val="bg1"/>
                </a:solidFill>
              </a:rPr>
              <a:t>df</a:t>
            </a:r>
            <a:r>
              <a:rPr lang="en-US" dirty="0" smtClean="0">
                <a:solidFill>
                  <a:schemeClr val="accent6"/>
                </a:solidFill>
              </a:rPr>
              <a:t>’.</a:t>
            </a:r>
          </a:p>
          <a:p>
            <a:pPr marL="514350" indent="-514350">
              <a:buAutoNum type="arabicPeriod" startAt="2"/>
            </a:pPr>
            <a:r>
              <a:rPr lang="en-US" dirty="0" smtClean="0">
                <a:solidFill>
                  <a:schemeClr val="accent6"/>
                </a:solidFill>
              </a:rPr>
              <a:t>Find all man pages for ‘</a:t>
            </a:r>
            <a:r>
              <a:rPr lang="en-US" dirty="0" smtClean="0">
                <a:solidFill>
                  <a:schemeClr val="bg1"/>
                </a:solidFill>
              </a:rPr>
              <a:t>dev’</a:t>
            </a:r>
            <a:r>
              <a:rPr lang="en-US" dirty="0" smtClean="0">
                <a:solidFill>
                  <a:schemeClr val="accent6"/>
                </a:solidFill>
              </a:rPr>
              <a:t>.</a:t>
            </a:r>
          </a:p>
          <a:p>
            <a:pPr marL="514350" indent="-514350">
              <a:buAutoNum type="arabicPeriod" startAt="4"/>
            </a:pPr>
            <a:r>
              <a:rPr lang="en-US" dirty="0" smtClean="0">
                <a:solidFill>
                  <a:schemeClr val="accent6"/>
                </a:solidFill>
              </a:rPr>
              <a:t>Redirect each one of 2 and 3 to a special file.</a:t>
            </a:r>
          </a:p>
          <a:p>
            <a:pPr marL="514350" indent="-514350">
              <a:buAutoNum type="arabicPeriod" startAt="5"/>
            </a:pPr>
            <a:r>
              <a:rPr lang="en-US" dirty="0" smtClean="0">
                <a:solidFill>
                  <a:schemeClr val="accent6"/>
                </a:solidFill>
              </a:rPr>
              <a:t>Find all users starting with </a:t>
            </a:r>
            <a:r>
              <a:rPr lang="en-US" dirty="0" smtClean="0">
                <a:solidFill>
                  <a:schemeClr val="bg1"/>
                </a:solidFill>
              </a:rPr>
              <a:t>‘r’ </a:t>
            </a:r>
            <a:r>
              <a:rPr lang="en-US" dirty="0" smtClean="0">
                <a:solidFill>
                  <a:schemeClr val="accent6"/>
                </a:solidFill>
              </a:rPr>
              <a:t>inside</a:t>
            </a:r>
            <a:r>
              <a:rPr lang="en-US" dirty="0" smtClean="0">
                <a:solidFill>
                  <a:schemeClr val="bg1"/>
                </a:solidFill>
              </a:rPr>
              <a:t> /</a:t>
            </a:r>
            <a:r>
              <a:rPr lang="en-US" dirty="0" err="1" smtClean="0">
                <a:solidFill>
                  <a:schemeClr val="bg1"/>
                </a:solidFill>
              </a:rPr>
              <a:t>etc</a:t>
            </a:r>
            <a:r>
              <a:rPr lang="en-US" dirty="0" smtClean="0">
                <a:solidFill>
                  <a:schemeClr val="bg1"/>
                </a:solidFill>
              </a:rPr>
              <a:t>/</a:t>
            </a:r>
            <a:r>
              <a:rPr lang="en-US" dirty="0" err="1" smtClean="0">
                <a:solidFill>
                  <a:schemeClr val="bg1"/>
                </a:solidFill>
              </a:rPr>
              <a:t>passwd</a:t>
            </a:r>
            <a:r>
              <a:rPr lang="en-US" dirty="0" smtClean="0">
                <a:solidFill>
                  <a:schemeClr val="bg1"/>
                </a:solidFill>
              </a:rPr>
              <a:t> </a:t>
            </a:r>
            <a:r>
              <a:rPr lang="en-US" dirty="0" smtClean="0">
                <a:solidFill>
                  <a:schemeClr val="accent6"/>
                </a:solidFill>
              </a:rPr>
              <a:t>file.</a:t>
            </a:r>
          </a:p>
          <a:p>
            <a:pPr marL="514350" indent="-514350">
              <a:buAutoNum type="arabicPeriod" startAt="5"/>
            </a:pPr>
            <a:r>
              <a:rPr lang="en-US" dirty="0" smtClean="0">
                <a:solidFill>
                  <a:schemeClr val="accent6"/>
                </a:solidFill>
              </a:rPr>
              <a:t>Redirect the output to a special file.</a:t>
            </a:r>
          </a:p>
          <a:p>
            <a:pPr marL="514350" indent="-514350">
              <a:buAutoNum type="arabicPeriod" startAt="5"/>
            </a:pPr>
            <a:r>
              <a:rPr lang="en-US" dirty="0" smtClean="0">
                <a:solidFill>
                  <a:schemeClr val="accent6"/>
                </a:solidFill>
              </a:rPr>
              <a:t>Make a google search about ‘</a:t>
            </a:r>
            <a:r>
              <a:rPr lang="en-US" dirty="0" smtClean="0">
                <a:solidFill>
                  <a:schemeClr val="bg1"/>
                </a:solidFill>
              </a:rPr>
              <a:t>/dev </a:t>
            </a:r>
            <a:r>
              <a:rPr lang="en-US" dirty="0" smtClean="0">
                <a:solidFill>
                  <a:schemeClr val="accent6"/>
                </a:solidFill>
              </a:rPr>
              <a:t>‘ directory, what do you think it hides as content ?</a:t>
            </a:r>
          </a:p>
          <a:p>
            <a:pPr marL="0" indent="0">
              <a:buNone/>
            </a:pPr>
            <a:endParaRPr lang="en-US" dirty="0">
              <a:solidFill>
                <a:schemeClr val="bg1"/>
              </a:solidFill>
            </a:endParaRPr>
          </a:p>
          <a:p>
            <a:pPr marL="0" indent="0">
              <a:buNone/>
            </a:pPr>
            <a:r>
              <a:rPr lang="en-US" dirty="0" smtClean="0">
                <a:solidFill>
                  <a:schemeClr val="accent6"/>
                </a:solidFill>
              </a:rPr>
              <a:t> </a:t>
            </a:r>
            <a:endParaRPr lang="en-US" dirty="0"/>
          </a:p>
        </p:txBody>
      </p:sp>
    </p:spTree>
    <p:extLst>
      <p:ext uri="{BB962C8B-B14F-4D97-AF65-F5344CB8AC3E}">
        <p14:creationId xmlns:p14="http://schemas.microsoft.com/office/powerpoint/2010/main" val="3878196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1045</TotalTime>
  <Words>463</Words>
  <Application>Microsoft Macintosh PowerPoint</Application>
  <PresentationFormat>On-screen Show (4:3)</PresentationFormat>
  <Paragraphs>72</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Consolas</vt:lpstr>
      <vt:lpstr>Arial</vt:lpstr>
      <vt:lpstr>Office Theme</vt:lpstr>
      <vt:lpstr>   Alias =&gt; command that a user can define as needed.  Usually each user aliases are stored in ~/.bashrc Example: alias v=“vim”</vt:lpstr>
      <vt:lpstr>External/Internal Commands</vt:lpstr>
      <vt:lpstr>I/O Redirection By default when a command is executed it shows its results on the screen of the computer.</vt:lpstr>
      <vt:lpstr>Each redirection has a special character/s.</vt:lpstr>
      <vt:lpstr>Using Man ( Extremely important ) </vt:lpstr>
      <vt:lpstr>      The man project provides information in sections. The ones that you will need most often: 1. User commands (cp, rm). 2. System calls, a system call is an entry point to the linux kernel. Most system calls have corresponding C library wrapper functions. 4. Special file =&gt; /dev/* . 8. System administrative commands.</vt:lpstr>
      <vt:lpstr>        Each man page is a small vim environment. You could search for information with ‘/’ ( forward slash) and go be to next entry with ‘n’, come back to the previous one with ‘N’.  The most important part of the man page is on the bottom, usually you have examples how to use the command(synopsis) or have ‘see also’ section.</vt:lpstr>
      <vt:lpstr>          The man command has a mandb database that needs to be updated in special cases.  Another place to look for information is ‘/usr/share/doc’. Developers may choose to include documentation in their applications RPM distribution package. When the package is installed, files recognized as documentation are moved to ‘/usr/share/doc/packagename’.   Exercises: 1. Have a look at the man page for ‘pvcreate’. 2. Find the examples. 3. Find the ‘see also’ section. 4. What information did you get ?  </vt:lpstr>
      <vt:lpstr>Find/Grep power</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156</cp:revision>
  <dcterms:created xsi:type="dcterms:W3CDTF">2015-03-24T20:13:30Z</dcterms:created>
  <dcterms:modified xsi:type="dcterms:W3CDTF">2017-04-05T08:06:57Z</dcterms:modified>
</cp:coreProperties>
</file>