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627"/>
  </p:normalViewPr>
  <p:slideViewPr>
    <p:cSldViewPr>
      <p:cViewPr>
        <p:scale>
          <a:sx n="85" d="100"/>
          <a:sy n="85" d="100"/>
        </p:scale>
        <p:origin x="2480" y="7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20.03.17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20.03.17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20.03.17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20.03.17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rgbClr val="FFC000"/>
                </a:solidFill>
              </a:rPr>
              <a:t>DNS is a hierarchical </a:t>
            </a:r>
            <a:r>
              <a:rPr lang="en-US" sz="3100" dirty="0" err="1" smtClean="0">
                <a:solidFill>
                  <a:srgbClr val="FFC000"/>
                </a:solidFill>
              </a:rPr>
              <a:t>naminng</a:t>
            </a:r>
            <a:r>
              <a:rPr lang="en-US" sz="3100" dirty="0" smtClean="0">
                <a:solidFill>
                  <a:srgbClr val="FFC000"/>
                </a:solidFill>
              </a:rPr>
              <a:t> system </a:t>
            </a:r>
            <a:r>
              <a:rPr lang="en-US" sz="3100" dirty="0" smtClean="0">
                <a:solidFill>
                  <a:schemeClr val="accent6"/>
                </a:solidFill>
              </a:rPr>
              <a:t>that servers as a directory of networked hosts and resources.</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rgbClr val="FFC000"/>
                </a:solidFill>
              </a:rPr>
              <a:t>Domain</a:t>
            </a:r>
            <a:r>
              <a:rPr lang="en-US" sz="3100" dirty="0" smtClean="0">
                <a:solidFill>
                  <a:schemeClr val="accent6"/>
                </a:solidFill>
              </a:rPr>
              <a:t> is a collection of </a:t>
            </a:r>
            <a:r>
              <a:rPr lang="en-US" sz="3100" dirty="0" smtClean="0">
                <a:solidFill>
                  <a:srgbClr val="FFC000"/>
                </a:solidFill>
              </a:rPr>
              <a:t>resource records </a:t>
            </a:r>
            <a:r>
              <a:rPr lang="en-US" sz="3100" dirty="0" smtClean="0">
                <a:solidFill>
                  <a:schemeClr val="accent6"/>
                </a:solidFill>
              </a:rPr>
              <a:t>that ends in a common name and represents an entire subtree of the DNS name space, such as </a:t>
            </a:r>
            <a:r>
              <a:rPr lang="en-US" sz="3100" dirty="0" err="1" smtClean="0">
                <a:solidFill>
                  <a:srgbClr val="FFC000"/>
                </a:solidFill>
              </a:rPr>
              <a:t>example.com</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rgbClr val="FFC000"/>
                </a:solidFill>
              </a:rPr>
              <a:t>A subdomain </a:t>
            </a:r>
            <a:r>
              <a:rPr lang="en-US" sz="3100" dirty="0" smtClean="0">
                <a:solidFill>
                  <a:schemeClr val="accent6"/>
                </a:solidFill>
              </a:rPr>
              <a:t>is a domain that is a subtree of another domain. This term is used when discussing the relationship of two domains to each other.</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rgbClr val="FFC000"/>
                </a:solidFill>
              </a:rPr>
              <a:t>A zone </a:t>
            </a:r>
            <a:r>
              <a:rPr lang="en-US" sz="3100" dirty="0" smtClean="0">
                <a:solidFill>
                  <a:schemeClr val="accent6"/>
                </a:solidFill>
              </a:rPr>
              <a:t>is the portion of the domain for which a particular </a:t>
            </a:r>
            <a:r>
              <a:rPr lang="en-US" sz="3100" dirty="0" err="1" smtClean="0">
                <a:solidFill>
                  <a:schemeClr val="accent6"/>
                </a:solidFill>
              </a:rPr>
              <a:t>nameserver</a:t>
            </a:r>
            <a:r>
              <a:rPr lang="en-US" sz="3100" dirty="0" smtClean="0">
                <a:solidFill>
                  <a:schemeClr val="accent6"/>
                </a:solidFill>
              </a:rPr>
              <a:t> is directly responsible or authoritative.</a:t>
            </a: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2819400" y="803701"/>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DNS</a:t>
            </a:r>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707886"/>
          </a:xfrm>
          <a:prstGeom prst="rect">
            <a:avLst/>
          </a:prstGeom>
          <a:noFill/>
        </p:spPr>
        <p:txBody>
          <a:bodyPr wrap="square" rtlCol="0">
            <a:spAutoFit/>
          </a:bodyPr>
          <a:lstStyle/>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63543"/>
            <a:ext cx="6629400" cy="4614583"/>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8458200" cy="3352800"/>
          </a:xfrm>
        </p:spPr>
        <p:txBody>
          <a:bodyPr>
            <a:normAutofit fontScale="90000"/>
          </a:bodyPr>
          <a:lstStyle/>
          <a:p>
            <a:r>
              <a:rPr lang="en-US" sz="2200" dirty="0" smtClean="0">
                <a:solidFill>
                  <a:srgbClr val="FF0000"/>
                </a:solidFill>
              </a:rPr>
              <a:t>Anatomy of DNS lookups</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t>
            </a:r>
            <a:r>
              <a:rPr lang="en-US" sz="2200" dirty="0" smtClean="0">
                <a:solidFill>
                  <a:srgbClr val="FF0000"/>
                </a:solidFill>
              </a:rPr>
              <a:t/>
            </a:r>
            <a:br>
              <a:rPr lang="en-US" sz="2200" dirty="0" smtClean="0">
                <a:solidFill>
                  <a:srgbClr val="FF0000"/>
                </a:solidFill>
              </a:rPr>
            </a:br>
            <a:r>
              <a:rPr lang="en-US" sz="2200" dirty="0" smtClean="0">
                <a:solidFill>
                  <a:schemeClr val="accent6"/>
                </a:solidFill>
              </a:rPr>
              <a:t>When a system needs to perform name resolution using a DNS server, it begins by sending queries to the servers listed in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resolv.conf</a:t>
            </a:r>
            <a:r>
              <a:rPr lang="en-US" sz="2200" dirty="0" smtClean="0">
                <a:solidFill>
                  <a:schemeClr val="bg1"/>
                </a:solidFill>
              </a:rPr>
              <a:t> </a:t>
            </a:r>
            <a:r>
              <a:rPr lang="en-US" sz="2200" dirty="0" smtClean="0">
                <a:solidFill>
                  <a:schemeClr val="accent6"/>
                </a:solidFill>
              </a:rPr>
              <a:t>in order, until it gets a response or runs out of servers. The ‘</a:t>
            </a:r>
            <a:r>
              <a:rPr lang="en-US" sz="2200" dirty="0" smtClean="0">
                <a:solidFill>
                  <a:schemeClr val="bg1"/>
                </a:solidFill>
              </a:rPr>
              <a:t>host</a:t>
            </a:r>
            <a:r>
              <a:rPr lang="en-US" sz="2200" dirty="0" smtClean="0">
                <a:solidFill>
                  <a:schemeClr val="accent6"/>
                </a:solidFill>
              </a:rPr>
              <a:t>’ or ‘</a:t>
            </a:r>
            <a:r>
              <a:rPr lang="en-US" sz="2200" dirty="0" smtClean="0">
                <a:solidFill>
                  <a:schemeClr val="bg1"/>
                </a:solidFill>
              </a:rPr>
              <a:t>dig</a:t>
            </a:r>
            <a:r>
              <a:rPr lang="en-US" sz="2200" dirty="0" smtClean="0">
                <a:solidFill>
                  <a:schemeClr val="accent6"/>
                </a:solidFill>
              </a:rPr>
              <a:t>’ can be used to manually look up DNS names.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3 possible options after a query has been submitted:</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3"/>
                </a:solidFill>
              </a:rPr>
              <a:t>1. Local authoritative data </a:t>
            </a:r>
            <a:r>
              <a:rPr lang="en-US" sz="2200" dirty="0" smtClean="0">
                <a:solidFill>
                  <a:schemeClr val="accent6"/>
                </a:solidFill>
              </a:rPr>
              <a:t>=&gt; when the query arrives at a DNS server, the server first determines whether the information resides in a zone that it is responsible for. If it is, the server responds with information contained in its local zone file, AA(authoritative answer).</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3"/>
                </a:solidFill>
              </a:rPr>
              <a:t>2. Local cached non-</a:t>
            </a:r>
            <a:r>
              <a:rPr lang="en-US" sz="2200" dirty="0" err="1" smtClean="0">
                <a:solidFill>
                  <a:schemeClr val="accent3"/>
                </a:solidFill>
              </a:rPr>
              <a:t>auhtoritative</a:t>
            </a:r>
            <a:r>
              <a:rPr lang="en-US" sz="2200" dirty="0" smtClean="0">
                <a:solidFill>
                  <a:schemeClr val="accent3"/>
                </a:solidFill>
              </a:rPr>
              <a:t> data </a:t>
            </a:r>
            <a:r>
              <a:rPr lang="en-US" sz="2200" dirty="0" smtClean="0">
                <a:solidFill>
                  <a:schemeClr val="accent6"/>
                </a:solidFill>
              </a:rPr>
              <a:t>=&gt; not responsible, but still might have a copy in its cache. </a:t>
            </a:r>
            <a:br>
              <a:rPr lang="en-US" sz="2200" dirty="0" smtClean="0">
                <a:solidFill>
                  <a:schemeClr val="accent6"/>
                </a:solidFill>
              </a:rPr>
            </a:br>
            <a:r>
              <a:rPr lang="en-US" sz="2200" dirty="0" smtClean="0">
                <a:solidFill>
                  <a:schemeClr val="accent3"/>
                </a:solidFill>
              </a:rPr>
              <a:t/>
            </a:r>
            <a:br>
              <a:rPr lang="en-US" sz="2200" dirty="0" smtClean="0">
                <a:solidFill>
                  <a:schemeClr val="accent3"/>
                </a:solidFill>
              </a:rPr>
            </a:br>
            <a:r>
              <a:rPr lang="en-US" sz="2200" dirty="0" smtClean="0">
                <a:solidFill>
                  <a:schemeClr val="accent3"/>
                </a:solidFill>
              </a:rPr>
              <a:t>3. Remote non-authoritative data via recursion </a:t>
            </a:r>
            <a:r>
              <a:rPr lang="en-US" sz="2200" dirty="0" smtClean="0">
                <a:solidFill>
                  <a:schemeClr val="accent6"/>
                </a:solidFill>
              </a:rPr>
              <a:t>=&gt; not responsible, does not have the record in the cache, the DNS server will then perform another iterative query to the Top Level Domain(TLD) authoritative name server it was referred to. The DNS server with empty cache begins the recursion process by querying </a:t>
            </a:r>
            <a:r>
              <a:rPr lang="en-US" sz="2200" dirty="0" err="1" smtClean="0">
                <a:solidFill>
                  <a:schemeClr val="accent6"/>
                </a:solidFill>
              </a:rPr>
              <a:t>onf</a:t>
            </a:r>
            <a:r>
              <a:rPr lang="en-US" sz="2200" dirty="0" smtClean="0">
                <a:solidFill>
                  <a:schemeClr val="accent6"/>
                </a:solidFill>
              </a:rPr>
              <a:t> of the root name servers IP address retrieved from its local, pre-populated </a:t>
            </a:r>
            <a:r>
              <a:rPr lang="en-US" sz="2200" dirty="0" smtClean="0">
                <a:solidFill>
                  <a:schemeClr val="accent3"/>
                </a:solidFill>
              </a:rPr>
              <a:t>root hints file.</a:t>
            </a:r>
            <a:endParaRPr lang="en-US" sz="2200" dirty="0">
              <a:solidFill>
                <a:schemeClr val="accent3"/>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678180" y="685800"/>
            <a:ext cx="8084820" cy="1754326"/>
          </a:xfrm>
          <a:prstGeom prst="rect">
            <a:avLst/>
          </a:prstGeom>
          <a:noFill/>
        </p:spPr>
        <p:txBody>
          <a:bodyPr wrap="square" rtlCol="0">
            <a:spAutoFit/>
          </a:bodyPr>
          <a:lstStyle/>
          <a:p>
            <a:r>
              <a:rPr lang="en-US" dirty="0" smtClean="0">
                <a:solidFill>
                  <a:schemeClr val="accent6"/>
                </a:solidFill>
              </a:rPr>
              <a:t>DNS resource records</a:t>
            </a:r>
          </a:p>
          <a:p>
            <a:r>
              <a:rPr lang="en-US" dirty="0" smtClean="0">
                <a:solidFill>
                  <a:schemeClr val="accent6"/>
                </a:solidFill>
              </a:rPr>
              <a:t>DNS RR are entries in a DNS zone file that specify information about a particular name or object in the zone. A resource record contains a type, a TTL, a class and data elements</a:t>
            </a:r>
          </a:p>
          <a:p>
            <a:endParaRPr lang="en-US" dirty="0" smtClean="0">
              <a:solidFill>
                <a:schemeClr val="accent6"/>
              </a:solidFill>
            </a:endParaRPr>
          </a:p>
          <a:p>
            <a:endParaRPr lang="en-US" dirty="0" smtClean="0">
              <a:solidFill>
                <a:schemeClr val="accent6"/>
              </a:solidFill>
            </a:endParaRPr>
          </a:p>
        </p:txBody>
      </p:sp>
      <p:sp>
        <p:nvSpPr>
          <p:cNvPr id="5" name="TextBox 4"/>
          <p:cNvSpPr txBox="1"/>
          <p:nvPr/>
        </p:nvSpPr>
        <p:spPr>
          <a:xfrm>
            <a:off x="1219200" y="3581400"/>
            <a:ext cx="8313420" cy="2862322"/>
          </a:xfrm>
          <a:prstGeom prst="rect">
            <a:avLst/>
          </a:prstGeom>
          <a:noFill/>
        </p:spPr>
        <p:txBody>
          <a:bodyPr wrap="square" rtlCol="0">
            <a:spAutoFit/>
          </a:bodyPr>
          <a:lstStyle/>
          <a:p>
            <a:r>
              <a:rPr lang="en-US" dirty="0" smtClean="0">
                <a:solidFill>
                  <a:schemeClr val="accent6"/>
                </a:solidFill>
              </a:rPr>
              <a:t>The network addresses can be static or dynamic(DHCP). Usually the DHCP also </a:t>
            </a:r>
            <a:r>
              <a:rPr lang="en-US" dirty="0" err="1" smtClean="0">
                <a:solidFill>
                  <a:schemeClr val="accent6"/>
                </a:solidFill>
              </a:rPr>
              <a:t>assignes</a:t>
            </a:r>
            <a:r>
              <a:rPr lang="en-US" dirty="0" smtClean="0">
                <a:solidFill>
                  <a:schemeClr val="accent6"/>
                </a:solidFill>
              </a:rPr>
              <a:t> the DNS servers to be used. In CentOS 7 the interface(network card) names have new labels:</a:t>
            </a:r>
          </a:p>
          <a:p>
            <a:endParaRPr lang="en-US" dirty="0" smtClean="0">
              <a:solidFill>
                <a:schemeClr val="accent6"/>
              </a:solidFill>
            </a:endParaRPr>
          </a:p>
          <a:p>
            <a:r>
              <a:rPr lang="en-US" dirty="0" smtClean="0">
                <a:solidFill>
                  <a:schemeClr val="accent6"/>
                </a:solidFill>
              </a:rPr>
              <a:t>Ethernet interfaces begin with ‘</a:t>
            </a:r>
            <a:r>
              <a:rPr lang="en-US" dirty="0" err="1" smtClean="0">
                <a:solidFill>
                  <a:schemeClr val="accent6"/>
                </a:solidFill>
              </a:rPr>
              <a:t>en</a:t>
            </a:r>
            <a:r>
              <a:rPr lang="en-US" dirty="0" smtClean="0">
                <a:solidFill>
                  <a:schemeClr val="accent6"/>
                </a:solidFill>
              </a:rPr>
              <a:t>’. WLAN interfaces being with ‘</a:t>
            </a:r>
            <a:r>
              <a:rPr lang="en-US" dirty="0" err="1" smtClean="0">
                <a:solidFill>
                  <a:schemeClr val="accent6"/>
                </a:solidFill>
              </a:rPr>
              <a:t>wl</a:t>
            </a:r>
            <a:r>
              <a:rPr lang="en-US" dirty="0" smtClean="0">
                <a:solidFill>
                  <a:schemeClr val="accent6"/>
                </a:solidFill>
              </a:rPr>
              <a:t>’. The next part represents the type of the adapter. An ‘o’ is used for onboard (built in), ‘s’ is for hot plug spot, ‘p’ is for PCI location (externally attached). It ends with a number representing index, ID or port.</a:t>
            </a:r>
          </a:p>
          <a:p>
            <a:endParaRPr lang="en-US" dirty="0">
              <a:solidFill>
                <a:schemeClr val="accent6"/>
              </a:solidFill>
            </a:endParaRPr>
          </a:p>
          <a:p>
            <a:r>
              <a:rPr lang="en-US" dirty="0" smtClean="0">
                <a:solidFill>
                  <a:schemeClr val="accent6"/>
                </a:solidFill>
              </a:rPr>
              <a:t>Example =&gt; </a:t>
            </a:r>
            <a:r>
              <a:rPr lang="en-US" dirty="0" smtClean="0">
                <a:solidFill>
                  <a:schemeClr val="bg1"/>
                </a:solidFill>
              </a:rPr>
              <a:t>eno16777734</a:t>
            </a:r>
            <a:r>
              <a:rPr lang="en-US" dirty="0" smtClean="0">
                <a:solidFill>
                  <a:schemeClr val="accent6"/>
                </a:solidFill>
              </a:rPr>
              <a:t> on boarded Ethernet interface with unique index number.</a:t>
            </a: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1695</TotalTime>
  <Words>158</Words>
  <Application>Microsoft Macintosh PowerPoint</Application>
  <PresentationFormat>On-screen Show (4:3)</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Arial</vt:lpstr>
      <vt:lpstr>Office Theme</vt:lpstr>
      <vt:lpstr>                DNS is a hierarchical naminng system that servers as a directory of networked hosts and resources.  Domain is a collection of resource records that ends in a common name and represents an entire subtree of the DNS name space, such as example.com  A subdomain is a domain that is a subtree of another domain. This term is used when discussing the relationship of two domains to each other.  A zone is the portion of the domain for which a particular nameserver is directly responsible or authoritative.       </vt:lpstr>
      <vt:lpstr>PowerPoint Presentation</vt:lpstr>
      <vt:lpstr>Anatomy of DNS lookups           When a system needs to perform name resolution using a DNS server, it begins by sending queries to the servers listed in /etc/resolv.conf in order, until it gets a response or runs out of servers. The ‘host’ or ‘dig’ can be used to manually look up DNS names.  3 possible options after a query has been submitted:  1. Local authoritative data =&gt; when the query arrives at a DNS server, the server first determines whether the information resides in a zone that it is responsible for. If it is, the server responds with information contained in its local zone file, AA(authoritative answer).  2. Local cached non-auhtoritative data =&gt; not responsible, but still might have a copy in its cache.   3. Remote non-authoritative data via recursion =&gt; not responsible, does not have the record in the cache, the DNS server will then perform another iterative query to the Top Level Domain(TLD) authoritative name server it was referred to. The DNS server with empty cache begins the recursion process by querying onf of the root name servers IP address retrieved from its local, pre-populated root hints file.</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511</cp:revision>
  <dcterms:created xsi:type="dcterms:W3CDTF">2015-03-24T20:13:30Z</dcterms:created>
  <dcterms:modified xsi:type="dcterms:W3CDTF">2017-03-20T13:59:19Z</dcterms:modified>
</cp:coreProperties>
</file>