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4" r:id="rId4"/>
    <p:sldId id="271" r:id="rId5"/>
    <p:sldId id="277" r:id="rId6"/>
    <p:sldId id="278" r:id="rId7"/>
    <p:sldId id="279" r:id="rId8"/>
    <p:sldId id="266" r:id="rId9"/>
    <p:sldId id="280" r:id="rId10"/>
    <p:sldId id="281" r:id="rId11"/>
    <p:sldId id="282" r:id="rId12"/>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94" autoAdjust="0"/>
    <p:restoredTop sz="94627"/>
  </p:normalViewPr>
  <p:slideViewPr>
    <p:cSldViewPr>
      <p:cViewPr varScale="1">
        <p:scale>
          <a:sx n="110" d="100"/>
          <a:sy n="110" d="100"/>
        </p:scale>
        <p:origin x="1480"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21.03.17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21.03.17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21.03.17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21.03.17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21.03.17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21.03.17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21.03.17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21.03.17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21.03.17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21.03.17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21.03.17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21.03.17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494" y="-609600"/>
            <a:ext cx="7772400" cy="3421659"/>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2200" dirty="0" smtClean="0">
                <a:solidFill>
                  <a:schemeClr val="accent6"/>
                </a:solidFill>
              </a:rPr>
              <a:t>A partition is just a slice of the hard disk. Some operating systems are installing everything to one partition, while other such as Linux normally have several partitions on one hard disk. Using more than one partition makes sense because it makes it easier to distinguish between the different types of data. A sector is a unit in which partitions are measured. Example =&gt; partition starting at 1 sector, ending in 26.</a:t>
            </a:r>
            <a:r>
              <a:rPr lang="en-US" sz="2700" dirty="0">
                <a:solidFill>
                  <a:schemeClr val="accent6"/>
                </a:solidFill>
              </a:rPr>
              <a:t/>
            </a:r>
            <a:br>
              <a:rPr lang="en-US" sz="27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“Blue” partition.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t>
            </a:r>
            <a:r>
              <a:rPr lang="en-US" sz="3100" dirty="0" smtClean="0">
                <a:solidFill>
                  <a:schemeClr val="accent6"/>
                </a:solidFill>
              </a:rPr>
              <a:t>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endParaRPr lang="bg-BG" dirty="0">
              <a:solidFill>
                <a:schemeClr val="accent6"/>
              </a:solidFill>
            </a:endParaRPr>
          </a:p>
        </p:txBody>
      </p:sp>
      <p:sp>
        <p:nvSpPr>
          <p:cNvPr id="5" name="TextBox 4"/>
          <p:cNvSpPr txBox="1"/>
          <p:nvPr/>
        </p:nvSpPr>
        <p:spPr>
          <a:xfrm>
            <a:off x="1524000" y="685800"/>
            <a:ext cx="7924800" cy="2308324"/>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Understanding MBR and GPT partitions</a:t>
            </a: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494" y="3733800"/>
            <a:ext cx="3607106" cy="3013841"/>
          </a:xfrm>
          <a:prstGeom prst="rect">
            <a:avLst/>
          </a:prstGeom>
        </p:spPr>
      </p:pic>
      <p:cxnSp>
        <p:nvCxnSpPr>
          <p:cNvPr id="7" name="Straight Arrow Connector 6"/>
          <p:cNvCxnSpPr/>
          <p:nvPr/>
        </p:nvCxnSpPr>
        <p:spPr>
          <a:xfrm flipV="1">
            <a:off x="2895600" y="4175224"/>
            <a:ext cx="21336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rgbClr val="FF0000"/>
                </a:solidFill>
              </a:rPr>
              <a:t>Exercises:</a:t>
            </a: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1. Add 2 disks to the OS</a:t>
            </a:r>
            <a:br>
              <a:rPr lang="en-US" sz="1400" dirty="0" smtClean="0">
                <a:solidFill>
                  <a:schemeClr val="accent6"/>
                </a:solidFill>
              </a:rPr>
            </a:br>
            <a:r>
              <a:rPr lang="en-US" sz="1400" dirty="0" smtClean="0">
                <a:solidFill>
                  <a:schemeClr val="accent6"/>
                </a:solidFill>
              </a:rPr>
              <a:t>2. Man ‘</a:t>
            </a:r>
            <a:r>
              <a:rPr lang="en-US" sz="1400" dirty="0" err="1" smtClean="0">
                <a:solidFill>
                  <a:schemeClr val="bg1"/>
                </a:solidFill>
              </a:rPr>
              <a:t>pvcreate</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3. Man ‘</a:t>
            </a:r>
            <a:r>
              <a:rPr lang="en-US" sz="1400" dirty="0" err="1" smtClean="0">
                <a:solidFill>
                  <a:schemeClr val="bg1"/>
                </a:solidFill>
              </a:rPr>
              <a:t>vgcreate</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4. Man ‘</a:t>
            </a:r>
            <a:r>
              <a:rPr lang="en-US" sz="1400" dirty="0" err="1" smtClean="0">
                <a:solidFill>
                  <a:schemeClr val="bg1"/>
                </a:solidFill>
              </a:rPr>
              <a:t>lvcreate</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5. Create a volume group of the two disks called ‘container’, make 3 logical volumes out of it called ‘logical_volume_1’, ‘logical_volume_2’ and ‘logical_volume_3’</a:t>
            </a:r>
            <a:br>
              <a:rPr lang="en-US" sz="1400" dirty="0" smtClean="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5"/>
                </a:solidFill>
              </a:rPr>
              <a:t>Why LVM is great ? </a:t>
            </a: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Discussion!</a:t>
            </a:r>
            <a:br>
              <a:rPr lang="en-US" sz="1400" dirty="0" smtClean="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Answers:</a:t>
            </a:r>
            <a:br>
              <a:rPr lang="en-US" sz="1400" dirty="0" smtClean="0">
                <a:solidFill>
                  <a:schemeClr val="accent6"/>
                </a:solidFill>
              </a:rPr>
            </a:br>
            <a:r>
              <a:rPr lang="en-US" sz="1400" dirty="0" smtClean="0">
                <a:solidFill>
                  <a:schemeClr val="accent6"/>
                </a:solidFill>
              </a:rPr>
              <a:t>1. Flexible solution for managing storage.</a:t>
            </a:r>
            <a:br>
              <a:rPr lang="en-US" sz="1400" dirty="0" smtClean="0">
                <a:solidFill>
                  <a:schemeClr val="accent6"/>
                </a:solidFill>
              </a:rPr>
            </a:br>
            <a:r>
              <a:rPr lang="en-US" sz="1400" dirty="0" smtClean="0">
                <a:solidFill>
                  <a:schemeClr val="accent6"/>
                </a:solidFill>
              </a:rPr>
              <a:t>2. Support for </a:t>
            </a:r>
            <a:r>
              <a:rPr lang="en-US" sz="1400" dirty="0" err="1" smtClean="0">
                <a:solidFill>
                  <a:schemeClr val="accent6"/>
                </a:solidFill>
              </a:rPr>
              <a:t>snapshost</a:t>
            </a:r>
            <a:r>
              <a:rPr lang="en-US" sz="1400" dirty="0" smtClean="0">
                <a:solidFill>
                  <a:schemeClr val="accent6"/>
                </a:solidFill>
              </a:rPr>
              <a:t> ( a snapshot keeps the current state of a logical volume and can be used t </a:t>
            </a:r>
            <a:r>
              <a:rPr lang="en-US" sz="1400" dirty="0" err="1" smtClean="0">
                <a:solidFill>
                  <a:schemeClr val="accent6"/>
                </a:solidFill>
              </a:rPr>
              <a:t>orevert</a:t>
            </a:r>
            <a:r>
              <a:rPr lang="en-US" sz="1400" dirty="0" smtClean="0">
                <a:solidFill>
                  <a:schemeClr val="accent6"/>
                </a:solidFill>
              </a:rPr>
              <a:t> to a previous situation or to make a backup of the file system on the logical volume )</a:t>
            </a:r>
            <a:br>
              <a:rPr lang="en-US" sz="1400" dirty="0" smtClean="0">
                <a:solidFill>
                  <a:schemeClr val="accent6"/>
                </a:solidFill>
              </a:rPr>
            </a:br>
            <a:r>
              <a:rPr lang="en-US" sz="1400" dirty="0" smtClean="0">
                <a:solidFill>
                  <a:schemeClr val="accent6"/>
                </a:solidFill>
              </a:rPr>
              <a:t>3. Replace failed hardware easily(</a:t>
            </a:r>
            <a:r>
              <a:rPr lang="en-US" sz="1400" dirty="0" smtClean="0">
                <a:solidFill>
                  <a:schemeClr val="bg1"/>
                </a:solidFill>
              </a:rPr>
              <a:t>man </a:t>
            </a:r>
            <a:r>
              <a:rPr lang="en-US" sz="1400" dirty="0" err="1" smtClean="0">
                <a:solidFill>
                  <a:schemeClr val="bg1"/>
                </a:solidFill>
              </a:rPr>
              <a:t>pvmove</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4. For now, focus on just 1.</a:t>
            </a:r>
            <a:endParaRPr lang="en-US" sz="1400" dirty="0">
              <a:solidFill>
                <a:schemeClr val="accent6"/>
              </a:solidFill>
            </a:endParaRPr>
          </a:p>
        </p:txBody>
      </p:sp>
    </p:spTree>
    <p:extLst>
      <p:ext uri="{BB962C8B-B14F-4D97-AF65-F5344CB8AC3E}">
        <p14:creationId xmlns:p14="http://schemas.microsoft.com/office/powerpoint/2010/main" val="306140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Homework:</a:t>
            </a:r>
            <a:br>
              <a:rPr lang="en-US" dirty="0" smtClean="0">
                <a:solidFill>
                  <a:schemeClr val="accent6"/>
                </a:solidFill>
              </a:rPr>
            </a:br>
            <a:r>
              <a:rPr lang="en-US" dirty="0" smtClean="0">
                <a:solidFill>
                  <a:schemeClr val="accent6"/>
                </a:solidFill>
              </a:rPr>
              <a:t>1. Add 3 file systems on the previous logical volumes(two ext4, one </a:t>
            </a:r>
            <a:r>
              <a:rPr lang="en-US" dirty="0" err="1" smtClean="0">
                <a:solidFill>
                  <a:schemeClr val="accent6"/>
                </a:solidFill>
              </a:rPr>
              <a:t>xfs</a:t>
            </a:r>
            <a:r>
              <a:rPr lang="en-US" dirty="0" smtClean="0">
                <a:solidFill>
                  <a:schemeClr val="accent6"/>
                </a:solidFill>
              </a:rPr>
              <a:t>) and </a:t>
            </a:r>
            <a:r>
              <a:rPr lang="en-US" dirty="0" err="1" smtClean="0">
                <a:solidFill>
                  <a:schemeClr val="accent6"/>
                </a:solidFill>
              </a:rPr>
              <a:t>moun</a:t>
            </a:r>
            <a:r>
              <a:rPr lang="en-US" dirty="0" smtClean="0">
                <a:solidFill>
                  <a:schemeClr val="accent6"/>
                </a:solidFill>
              </a:rPr>
              <a:t> them in /</a:t>
            </a:r>
            <a:r>
              <a:rPr lang="en-US" dirty="0" err="1" smtClean="0">
                <a:solidFill>
                  <a:schemeClr val="accent6"/>
                </a:solidFill>
              </a:rPr>
              <a:t>etc</a:t>
            </a:r>
            <a:r>
              <a:rPr lang="en-US" dirty="0" smtClean="0">
                <a:solidFill>
                  <a:schemeClr val="accent6"/>
                </a:solidFill>
              </a:rPr>
              <a:t>/</a:t>
            </a:r>
            <a:r>
              <a:rPr lang="en-US" dirty="0" err="1" smtClean="0">
                <a:solidFill>
                  <a:schemeClr val="accent6"/>
                </a:solidFill>
              </a:rPr>
              <a:t>fstab</a:t>
            </a:r>
            <a:r>
              <a:rPr lang="en-US" dirty="0" smtClean="0">
                <a:solidFill>
                  <a:schemeClr val="accent6"/>
                </a:solidFill>
              </a:rPr>
              <a:t>, you pick up the mounting point.</a:t>
            </a:r>
            <a:br>
              <a:rPr lang="en-US" dirty="0" smtClean="0">
                <a:solidFill>
                  <a:schemeClr val="accent6"/>
                </a:solidFill>
              </a:rPr>
            </a:br>
            <a:r>
              <a:rPr lang="en-US" dirty="0" smtClean="0">
                <a:solidFill>
                  <a:schemeClr val="accent6"/>
                </a:solidFill>
              </a:rPr>
              <a:t>2. What kind of device is the logical volume according to you ? Blocking or a character ? </a:t>
            </a:r>
            <a:endParaRPr lang="en-US" dirty="0">
              <a:solidFill>
                <a:schemeClr val="accent6"/>
              </a:solidFill>
            </a:endParaRPr>
          </a:p>
        </p:txBody>
      </p:sp>
    </p:spTree>
    <p:extLst>
      <p:ext uri="{BB962C8B-B14F-4D97-AF65-F5344CB8AC3E}">
        <p14:creationId xmlns:p14="http://schemas.microsoft.com/office/powerpoint/2010/main" val="1012983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1"/>
            <a:ext cx="7924800" cy="2990850"/>
          </a:xfrm>
        </p:spPr>
        <p:txBody>
          <a:bodyPr>
            <a:normAutofit fontScale="90000"/>
          </a:bodyPr>
          <a:lstStyle/>
          <a:p>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1800" dirty="0" smtClean="0">
                <a:solidFill>
                  <a:schemeClr val="accent6"/>
                </a:solidFill>
              </a:rPr>
              <a:t>How devices are represented in Linux ? </a:t>
            </a:r>
            <a:br>
              <a:rPr lang="en-US" sz="1800" dirty="0" smtClean="0">
                <a:solidFill>
                  <a:schemeClr val="accent6"/>
                </a:solidFill>
              </a:rPr>
            </a:br>
            <a:r>
              <a:rPr lang="en-US" sz="1800" dirty="0" smtClean="0">
                <a:solidFill>
                  <a:schemeClr val="accent6"/>
                </a:solidFill>
              </a:rPr>
              <a:t>In Linux, for the most part you have ‘Character’ and ‘Block’ devices.</a:t>
            </a:r>
            <a:br>
              <a:rPr lang="en-US" sz="1800" dirty="0" smtClean="0">
                <a:solidFill>
                  <a:schemeClr val="accent6"/>
                </a:solidFill>
              </a:rPr>
            </a:br>
            <a:r>
              <a:rPr lang="en-US" sz="1800" dirty="0" smtClean="0">
                <a:solidFill>
                  <a:srgbClr val="FF0000"/>
                </a:solidFill>
              </a:rPr>
              <a:t>Exercises:</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1. </a:t>
            </a:r>
            <a:r>
              <a:rPr lang="en-US" sz="1800" dirty="0" smtClean="0">
                <a:solidFill>
                  <a:schemeClr val="bg1"/>
                </a:solidFill>
              </a:rPr>
              <a:t>ls –l tty0</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2. </a:t>
            </a:r>
            <a:r>
              <a:rPr lang="en-US" sz="1800" dirty="0" smtClean="0">
                <a:solidFill>
                  <a:schemeClr val="bg1"/>
                </a:solidFill>
              </a:rPr>
              <a:t>ls –l /dev/</a:t>
            </a:r>
            <a:r>
              <a:rPr lang="en-US" sz="1800" dirty="0" err="1" smtClean="0">
                <a:solidFill>
                  <a:schemeClr val="bg1"/>
                </a:solidFill>
              </a:rPr>
              <a:t>sda</a:t>
            </a:r>
            <a:r>
              <a:rPr lang="en-US" sz="1800" dirty="0" smtClean="0">
                <a:solidFill>
                  <a:schemeClr val="bg1"/>
                </a:solidFill>
              </a:rPr>
              <a:t/>
            </a:r>
            <a:br>
              <a:rPr lang="en-US" sz="1800" dirty="0" smtClean="0">
                <a:solidFill>
                  <a:schemeClr val="bg1"/>
                </a:solidFill>
              </a:rPr>
            </a:br>
            <a:r>
              <a:rPr lang="en-US" sz="1800" dirty="0" smtClean="0">
                <a:solidFill>
                  <a:schemeClr val="accent6"/>
                </a:solidFill>
              </a:rPr>
              <a:t>All devices in Linux are under </a:t>
            </a:r>
            <a:r>
              <a:rPr lang="en-US" sz="1800" dirty="0" smtClean="0">
                <a:solidFill>
                  <a:schemeClr val="bg1"/>
                </a:solidFill>
              </a:rPr>
              <a:t>/dev </a:t>
            </a:r>
            <a:r>
              <a:rPr lang="en-US" sz="1800" dirty="0" smtClean="0">
                <a:solidFill>
                  <a:schemeClr val="accent6"/>
                </a:solidFill>
              </a:rPr>
              <a:t>directory or file system. </a:t>
            </a:r>
            <a:br>
              <a:rPr lang="en-US" sz="1800" dirty="0" smtClean="0">
                <a:solidFill>
                  <a:schemeClr val="accent6"/>
                </a:solidFill>
              </a:rPr>
            </a:br>
            <a:r>
              <a:rPr lang="en-US" sz="1800" dirty="0" smtClean="0">
                <a:solidFill>
                  <a:schemeClr val="accent6"/>
                </a:solidFill>
              </a:rPr>
              <a:t>Block devices can be cached in memory and read back from cache, writes can be buffered. Character devices writing/reading is an immediate action.</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An interface is a channel capable of transferring data in parallel mode – transmitting multiple bits simultaneously. The most common interfaces are SCSI and SATA. Linux started representing the device with the SCSI/IDE interfaces and continued with just SCSI, no matter that the hard disk might use SATA. IDEs are no longer used.</a:t>
            </a:r>
            <a:br>
              <a:rPr lang="en-US" sz="1800" dirty="0" smtClean="0">
                <a:solidFill>
                  <a:schemeClr val="accent6"/>
                </a:solidFill>
              </a:rPr>
            </a:br>
            <a:endParaRPr lang="en-US" sz="18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4038600"/>
            <a:ext cx="3733800" cy="2362200"/>
          </a:xfrm>
          <a:prstGeom prst="rect">
            <a:avLst/>
          </a:prstGeom>
        </p:spPr>
      </p:pic>
    </p:spTree>
    <p:extLst>
      <p:ext uri="{BB962C8B-B14F-4D97-AF65-F5344CB8AC3E}">
        <p14:creationId xmlns:p14="http://schemas.microsoft.com/office/powerpoint/2010/main" val="1999612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When the personal computer was invented in early 1982s, a system was needed to defines hard disk layout. It became known as Master Boot Record(MBR). It is stored on the first sector and represents how the hard disk is partitioned and it also loads the boot loader. The limitation of MBR is that only 4 partitions could be created. A workaround is to create an extended partition, within it, a number of logical partitions.</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endParaRPr lang="en-US" sz="2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9" y="2565400"/>
            <a:ext cx="3476625" cy="2336356"/>
          </a:xfrm>
          <a:prstGeom prst="rect">
            <a:avLst/>
          </a:prstGeom>
        </p:spPr>
      </p:pic>
      <p:sp>
        <p:nvSpPr>
          <p:cNvPr id="5" name="TextBox 4"/>
          <p:cNvSpPr txBox="1"/>
          <p:nvPr/>
        </p:nvSpPr>
        <p:spPr>
          <a:xfrm>
            <a:off x="609600" y="4883395"/>
            <a:ext cx="6858000" cy="2031325"/>
          </a:xfrm>
          <a:prstGeom prst="rect">
            <a:avLst/>
          </a:prstGeom>
          <a:noFill/>
        </p:spPr>
        <p:txBody>
          <a:bodyPr wrap="square" rtlCol="0">
            <a:spAutoFit/>
          </a:bodyPr>
          <a:lstStyle/>
          <a:p>
            <a:r>
              <a:rPr lang="en-US" dirty="0" smtClean="0">
                <a:solidFill>
                  <a:schemeClr val="accent6"/>
                </a:solidFill>
              </a:rPr>
              <a:t>You could manipulate the partition table on MRB with ‘</a:t>
            </a:r>
            <a:r>
              <a:rPr lang="en-US" dirty="0" err="1" smtClean="0">
                <a:solidFill>
                  <a:schemeClr val="accent6"/>
                </a:solidFill>
              </a:rPr>
              <a:t>fdisk</a:t>
            </a:r>
            <a:r>
              <a:rPr lang="en-US" dirty="0" smtClean="0">
                <a:solidFill>
                  <a:schemeClr val="accent6"/>
                </a:solidFill>
              </a:rPr>
              <a:t>’</a:t>
            </a:r>
          </a:p>
          <a:p>
            <a:r>
              <a:rPr lang="en-US" dirty="0" smtClean="0">
                <a:solidFill>
                  <a:srgbClr val="FF0000"/>
                </a:solidFill>
              </a:rPr>
              <a:t>Exercises:</a:t>
            </a:r>
          </a:p>
          <a:p>
            <a:pPr marL="342900" indent="-342900">
              <a:buAutoNum type="arabicPeriod"/>
            </a:pPr>
            <a:r>
              <a:rPr lang="en-US" dirty="0" smtClean="0">
                <a:solidFill>
                  <a:schemeClr val="accent6"/>
                </a:solidFill>
              </a:rPr>
              <a:t>Add a new disk on your VM.</a:t>
            </a:r>
          </a:p>
          <a:p>
            <a:pPr marL="342900" indent="-342900">
              <a:buAutoNum type="arabicPeriod"/>
            </a:pPr>
            <a:r>
              <a:rPr lang="en-US" dirty="0" smtClean="0">
                <a:solidFill>
                  <a:schemeClr val="accent6"/>
                </a:solidFill>
              </a:rPr>
              <a:t>Create 3 main partition and one extended.</a:t>
            </a:r>
          </a:p>
          <a:p>
            <a:r>
              <a:rPr lang="en-US" dirty="0" smtClean="0">
                <a:solidFill>
                  <a:schemeClr val="accent6"/>
                </a:solidFill>
              </a:rPr>
              <a:t>3.   Read the manual page of ‘</a:t>
            </a:r>
            <a:r>
              <a:rPr lang="en-US" dirty="0" err="1" smtClean="0">
                <a:solidFill>
                  <a:schemeClr val="accent6"/>
                </a:solidFill>
              </a:rPr>
              <a:t>partprobe</a:t>
            </a:r>
            <a:r>
              <a:rPr lang="en-US" dirty="0" smtClean="0">
                <a:solidFill>
                  <a:schemeClr val="accent6"/>
                </a:solidFill>
              </a:rPr>
              <a:t>’.</a:t>
            </a:r>
          </a:p>
          <a:p>
            <a:r>
              <a:rPr lang="en-US" dirty="0" smtClean="0">
                <a:solidFill>
                  <a:schemeClr val="accent6"/>
                </a:solidFill>
              </a:rPr>
              <a:t>4.  On the extended partition, create two more partitions.</a:t>
            </a:r>
          </a:p>
          <a:p>
            <a:r>
              <a:rPr lang="en-US" dirty="0" smtClean="0">
                <a:solidFill>
                  <a:schemeClr val="accent6"/>
                </a:solidFill>
              </a:rPr>
              <a:t>5.  Google what does a ‘swap’ partition do, create one swap partition.</a:t>
            </a:r>
          </a:p>
        </p:txBody>
      </p:sp>
    </p:spTree>
    <p:extLst>
      <p:ext uri="{BB962C8B-B14F-4D97-AF65-F5344CB8AC3E}">
        <p14:creationId xmlns:p14="http://schemas.microsoft.com/office/powerpoint/2010/main" val="258843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685800"/>
            <a:ext cx="8305800" cy="6586418"/>
          </a:xfrm>
          <a:prstGeom prst="rect">
            <a:avLst/>
          </a:prstGeom>
          <a:noFill/>
        </p:spPr>
        <p:txBody>
          <a:bodyPr wrap="square" rtlCol="0">
            <a:spAutoFit/>
          </a:bodyPr>
          <a:lstStyle/>
          <a:p>
            <a:r>
              <a:rPr lang="en-US" dirty="0" smtClean="0">
                <a:solidFill>
                  <a:schemeClr val="accent6"/>
                </a:solidFill>
              </a:rPr>
              <a:t>The need for GPT Partitions</a:t>
            </a:r>
          </a:p>
          <a:p>
            <a:r>
              <a:rPr lang="en-US" dirty="0" smtClean="0">
                <a:solidFill>
                  <a:schemeClr val="accent6"/>
                </a:solidFill>
              </a:rPr>
              <a:t>Current computer hard drives have become too big to be addressed by the MBR partitions. That is why a new partitioning scheme was needed. This scheme is the GUID Partition Table(GPT). On computers using the new Unified Extensible Firmware Interface (UEFI) as a replacement for the old BIOS, GPT partitions are the only way to address disks.</a:t>
            </a:r>
          </a:p>
          <a:p>
            <a:endParaRPr lang="en-US" dirty="0">
              <a:solidFill>
                <a:schemeClr val="accent6"/>
              </a:solidFill>
            </a:endParaRPr>
          </a:p>
          <a:p>
            <a:r>
              <a:rPr lang="en-US" dirty="0" smtClean="0">
                <a:solidFill>
                  <a:schemeClr val="accent6"/>
                </a:solidFill>
              </a:rPr>
              <a:t>In GPT, up to 128 partitions can be created. A backup copy of the GUID partition table is created by default at the end of the disk, which eliminates the single point of failure that exists in MBR. The 2TB limit no longer exists.</a:t>
            </a:r>
          </a:p>
          <a:p>
            <a:endParaRPr lang="en-US" dirty="0" smtClean="0">
              <a:solidFill>
                <a:schemeClr val="accent6"/>
              </a:solidFill>
            </a:endParaRPr>
          </a:p>
          <a:p>
            <a:r>
              <a:rPr lang="en-US" dirty="0" smtClean="0">
                <a:solidFill>
                  <a:schemeClr val="accent6"/>
                </a:solidFill>
              </a:rPr>
              <a:t>GPT support in </a:t>
            </a:r>
            <a:r>
              <a:rPr lang="en-US" dirty="0" err="1" smtClean="0">
                <a:solidFill>
                  <a:schemeClr val="accent6"/>
                </a:solidFill>
              </a:rPr>
              <a:t>fdisk</a:t>
            </a:r>
            <a:r>
              <a:rPr lang="en-US" dirty="0" smtClean="0">
                <a:solidFill>
                  <a:schemeClr val="accent6"/>
                </a:solidFill>
              </a:rPr>
              <a:t> is not stable, for GPT use </a:t>
            </a:r>
            <a:r>
              <a:rPr lang="en-US" dirty="0" err="1" smtClean="0">
                <a:solidFill>
                  <a:schemeClr val="accent6"/>
                </a:solidFill>
              </a:rPr>
              <a:t>gdisk</a:t>
            </a:r>
            <a:r>
              <a:rPr lang="en-US" dirty="0" smtClean="0">
                <a:solidFill>
                  <a:schemeClr val="accent6"/>
                </a:solidFill>
              </a:rPr>
              <a:t>. Do not ever use </a:t>
            </a:r>
            <a:r>
              <a:rPr lang="en-US" dirty="0" err="1" smtClean="0">
                <a:solidFill>
                  <a:schemeClr val="accent6"/>
                </a:solidFill>
              </a:rPr>
              <a:t>gdisk</a:t>
            </a:r>
            <a:r>
              <a:rPr lang="en-US" dirty="0" smtClean="0">
                <a:solidFill>
                  <a:schemeClr val="accent6"/>
                </a:solidFill>
              </a:rPr>
              <a:t> on a disk that has been formatted with </a:t>
            </a:r>
            <a:r>
              <a:rPr lang="en-US" dirty="0" err="1" smtClean="0">
                <a:solidFill>
                  <a:schemeClr val="accent6"/>
                </a:solidFill>
              </a:rPr>
              <a:t>fdisk</a:t>
            </a:r>
            <a:r>
              <a:rPr lang="en-US" dirty="0" smtClean="0">
                <a:solidFill>
                  <a:schemeClr val="accent6"/>
                </a:solidFill>
              </a:rPr>
              <a:t> and already contains </a:t>
            </a:r>
            <a:r>
              <a:rPr lang="en-US" dirty="0" err="1" smtClean="0">
                <a:solidFill>
                  <a:schemeClr val="accent6"/>
                </a:solidFill>
              </a:rPr>
              <a:t>fdisk</a:t>
            </a:r>
            <a:r>
              <a:rPr lang="en-US" dirty="0" smtClean="0">
                <a:solidFill>
                  <a:schemeClr val="accent6"/>
                </a:solidFill>
              </a:rPr>
              <a:t> partitions. </a:t>
            </a:r>
            <a:r>
              <a:rPr lang="en-US" dirty="0" err="1" smtClean="0">
                <a:solidFill>
                  <a:schemeClr val="accent6"/>
                </a:solidFill>
              </a:rPr>
              <a:t>Gdisk</a:t>
            </a:r>
            <a:r>
              <a:rPr lang="en-US" dirty="0" smtClean="0">
                <a:solidFill>
                  <a:schemeClr val="accent6"/>
                </a:solidFill>
              </a:rPr>
              <a:t> will detect that an MBR is present and it will convert this to a GPT&gt;</a:t>
            </a:r>
            <a:endParaRPr lang="en-US" dirty="0">
              <a:solidFill>
                <a:schemeClr val="accent6"/>
              </a:solidFill>
            </a:endParaRPr>
          </a:p>
          <a:p>
            <a:r>
              <a:rPr lang="en-US" dirty="0" smtClean="0">
                <a:solidFill>
                  <a:srgbClr val="FF0000"/>
                </a:solidFill>
              </a:rPr>
              <a:t>Exercises:</a:t>
            </a:r>
          </a:p>
          <a:p>
            <a:pPr marL="342900" indent="-342900">
              <a:buAutoNum type="arabicPeriod"/>
            </a:pPr>
            <a:r>
              <a:rPr lang="en-US" dirty="0" smtClean="0">
                <a:solidFill>
                  <a:schemeClr val="accent6"/>
                </a:solidFill>
              </a:rPr>
              <a:t>Try to run </a:t>
            </a:r>
            <a:r>
              <a:rPr lang="en-US" dirty="0" err="1" smtClean="0">
                <a:solidFill>
                  <a:schemeClr val="bg1"/>
                </a:solidFill>
              </a:rPr>
              <a:t>gdisk</a:t>
            </a:r>
            <a:r>
              <a:rPr lang="en-US" dirty="0" smtClean="0">
                <a:solidFill>
                  <a:schemeClr val="accent6"/>
                </a:solidFill>
              </a:rPr>
              <a:t> on the previously created partitions.</a:t>
            </a:r>
          </a:p>
          <a:p>
            <a:pPr marL="342900" indent="-342900">
              <a:buAutoNum type="arabicPeriod"/>
            </a:pPr>
            <a:r>
              <a:rPr lang="en-US" dirty="0" smtClean="0">
                <a:solidFill>
                  <a:schemeClr val="accent6"/>
                </a:solidFill>
              </a:rPr>
              <a:t>Add a new disk and apply GPT partition table on it, create 5 partitions. The partitions size needs to be 5GB, 20GB, 20GB, 25GB, 45GB.</a:t>
            </a:r>
          </a:p>
          <a:p>
            <a:pPr marL="342900" indent="-342900">
              <a:buAutoNum type="arabicPeriod"/>
            </a:pPr>
            <a:endParaRPr lang="en-US" dirty="0" smtClean="0">
              <a:solidFill>
                <a:schemeClr val="accent6"/>
              </a:solidFill>
            </a:endParaRPr>
          </a:p>
          <a:p>
            <a:endParaRPr lang="en-US" sz="2000" dirty="0">
              <a:solidFill>
                <a:schemeClr val="accent6"/>
              </a:solidFill>
            </a:endParaRPr>
          </a:p>
          <a:p>
            <a:endParaRPr lang="en-US" sz="2000" dirty="0" smtClean="0">
              <a:solidFill>
                <a:schemeClr val="accent6"/>
              </a:solidFill>
            </a:endParaRPr>
          </a:p>
          <a:p>
            <a:endParaRPr lang="en-US" sz="2000" dirty="0">
              <a:solidFill>
                <a:schemeClr val="accent6"/>
              </a:solidFill>
            </a:endParaRPr>
          </a:p>
          <a:p>
            <a:endParaRPr lang="en-US" sz="2000" dirty="0" smtClean="0">
              <a:solidFill>
                <a:schemeClr val="accent6"/>
              </a:solidFill>
            </a:endParaRPr>
          </a:p>
        </p:txBody>
      </p:sp>
    </p:spTree>
    <p:extLst>
      <p:ext uri="{BB962C8B-B14F-4D97-AF65-F5344CB8AC3E}">
        <p14:creationId xmlns:p14="http://schemas.microsoft.com/office/powerpoint/2010/main" val="164339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2200" dirty="0" smtClean="0">
                <a:solidFill>
                  <a:schemeClr val="accent6"/>
                </a:solidFill>
              </a:rPr>
              <a:t>In computing, a file system is used to control how data is stored and retrieved. The most common file systems under Linux are ‘</a:t>
            </a:r>
            <a:r>
              <a:rPr lang="en-US" sz="2200" dirty="0" smtClean="0">
                <a:solidFill>
                  <a:schemeClr val="bg1"/>
                </a:solidFill>
              </a:rPr>
              <a:t>XFS</a:t>
            </a:r>
            <a:r>
              <a:rPr lang="en-US" sz="2200" dirty="0" smtClean="0">
                <a:solidFill>
                  <a:schemeClr val="accent6"/>
                </a:solidFill>
              </a:rPr>
              <a:t>’ and ‘</a:t>
            </a:r>
            <a:r>
              <a:rPr lang="en-US" sz="2200" dirty="0" smtClean="0">
                <a:solidFill>
                  <a:schemeClr val="bg1"/>
                </a:solidFill>
              </a:rPr>
              <a:t>ext4</a:t>
            </a:r>
            <a:r>
              <a:rPr lang="en-US" sz="2200" dirty="0" smtClean="0">
                <a:solidFill>
                  <a:schemeClr val="accent6"/>
                </a:solidFill>
              </a:rPr>
              <a:t>’. Almost each file system has a journal that helps it to recover after a crash(unexpected power off).</a:t>
            </a:r>
            <a:endParaRPr lang="en-US" sz="2200" dirty="0">
              <a:solidFill>
                <a:schemeClr val="accent6"/>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667000"/>
            <a:ext cx="6096851" cy="2734057"/>
          </a:xfrm>
          <a:prstGeom prst="rect">
            <a:avLst/>
          </a:prstGeom>
        </p:spPr>
      </p:pic>
      <p:sp>
        <p:nvSpPr>
          <p:cNvPr id="5" name="TextBox 4"/>
          <p:cNvSpPr txBox="1"/>
          <p:nvPr/>
        </p:nvSpPr>
        <p:spPr>
          <a:xfrm>
            <a:off x="1371600" y="5867400"/>
            <a:ext cx="6629400" cy="923330"/>
          </a:xfrm>
          <a:prstGeom prst="rect">
            <a:avLst/>
          </a:prstGeom>
          <a:noFill/>
        </p:spPr>
        <p:txBody>
          <a:bodyPr wrap="square" rtlCol="0">
            <a:spAutoFit/>
          </a:bodyPr>
          <a:lstStyle/>
          <a:p>
            <a:r>
              <a:rPr lang="en-US" dirty="0" smtClean="0">
                <a:solidFill>
                  <a:srgbClr val="FF0000"/>
                </a:solidFill>
              </a:rPr>
              <a:t>Exercises:</a:t>
            </a:r>
          </a:p>
          <a:p>
            <a:r>
              <a:rPr lang="en-US" dirty="0" smtClean="0">
                <a:solidFill>
                  <a:schemeClr val="accent6"/>
                </a:solidFill>
              </a:rPr>
              <a:t>1. Read the ‘</a:t>
            </a:r>
            <a:r>
              <a:rPr lang="en-US" dirty="0" err="1" smtClean="0">
                <a:solidFill>
                  <a:schemeClr val="bg1"/>
                </a:solidFill>
              </a:rPr>
              <a:t>fsck</a:t>
            </a:r>
            <a:r>
              <a:rPr lang="en-US" dirty="0" smtClean="0">
                <a:solidFill>
                  <a:schemeClr val="accent6"/>
                </a:solidFill>
              </a:rPr>
              <a:t>’ man page. 2. Google ‘</a:t>
            </a:r>
            <a:r>
              <a:rPr lang="en-US" dirty="0" smtClean="0">
                <a:solidFill>
                  <a:schemeClr val="bg1"/>
                </a:solidFill>
              </a:rPr>
              <a:t>superblock</a:t>
            </a:r>
            <a:r>
              <a:rPr lang="en-US" dirty="0" smtClean="0">
                <a:solidFill>
                  <a:schemeClr val="accent6"/>
                </a:solidFill>
              </a:rPr>
              <a:t>’, try to explain it to your colleague ?  </a:t>
            </a:r>
            <a:endParaRPr lang="en-US" dirty="0">
              <a:solidFill>
                <a:schemeClr val="accent6"/>
              </a:solidFill>
            </a:endParaRPr>
          </a:p>
        </p:txBody>
      </p:sp>
    </p:spTree>
    <p:extLst>
      <p:ext uri="{BB962C8B-B14F-4D97-AF65-F5344CB8AC3E}">
        <p14:creationId xmlns:p14="http://schemas.microsoft.com/office/powerpoint/2010/main" val="3785003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229600" cy="1143000"/>
          </a:xfrm>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sz="2200" dirty="0" smtClean="0">
                <a:solidFill>
                  <a:schemeClr val="accent6"/>
                </a:solidFill>
              </a:rPr>
              <a:t>We have GPT disk and MBR disk partitioned, let’s create some file systems on them. Each file system on Linux has a mount point, a place in the / file system where it’s attached. Each file system also needs a blocking device to store and retrieve its data.</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What we need ?</a:t>
            </a:r>
            <a:br>
              <a:rPr lang="en-US" sz="2200" dirty="0" smtClean="0">
                <a:solidFill>
                  <a:schemeClr val="accent6"/>
                </a:solidFill>
              </a:rPr>
            </a:br>
            <a:r>
              <a:rPr lang="en-US" sz="2200" dirty="0" smtClean="0">
                <a:solidFill>
                  <a:schemeClr val="accent6"/>
                </a:solidFill>
              </a:rPr>
              <a:t>0.1. man mount</a:t>
            </a:r>
            <a:br>
              <a:rPr lang="en-US" sz="2200" dirty="0" smtClean="0">
                <a:solidFill>
                  <a:schemeClr val="accent6"/>
                </a:solidFill>
              </a:rPr>
            </a:br>
            <a:r>
              <a:rPr lang="en-US" sz="2200" dirty="0" smtClean="0">
                <a:solidFill>
                  <a:schemeClr val="accent6"/>
                </a:solidFill>
              </a:rPr>
              <a:t>0.2. man </a:t>
            </a:r>
            <a:r>
              <a:rPr lang="en-US" sz="2200" dirty="0" err="1" smtClean="0">
                <a:solidFill>
                  <a:schemeClr val="accent6"/>
                </a:solidFill>
              </a:rPr>
              <a:t>df</a:t>
            </a:r>
            <a:r>
              <a:rPr lang="en-US" sz="2200" dirty="0" smtClean="0">
                <a:solidFill>
                  <a:schemeClr val="accent6"/>
                </a:solidFill>
              </a:rPr>
              <a:t> </a:t>
            </a:r>
            <a:br>
              <a:rPr lang="en-US" sz="2200" dirty="0" smtClean="0">
                <a:solidFill>
                  <a:schemeClr val="accent6"/>
                </a:solidFill>
              </a:rPr>
            </a:br>
            <a:r>
              <a:rPr lang="en-US" sz="2200" dirty="0" smtClean="0">
                <a:solidFill>
                  <a:schemeClr val="accent6"/>
                </a:solidFill>
              </a:rPr>
              <a:t>1. Blocking device(partition)</a:t>
            </a:r>
            <a:br>
              <a:rPr lang="en-US" sz="2200" dirty="0" smtClean="0">
                <a:solidFill>
                  <a:schemeClr val="accent6"/>
                </a:solidFill>
              </a:rPr>
            </a:br>
            <a:r>
              <a:rPr lang="en-US" sz="2200" dirty="0" smtClean="0">
                <a:solidFill>
                  <a:schemeClr val="accent6"/>
                </a:solidFill>
              </a:rPr>
              <a:t>2. File system type</a:t>
            </a:r>
            <a:br>
              <a:rPr lang="en-US" sz="2200" dirty="0" smtClean="0">
                <a:solidFill>
                  <a:schemeClr val="accent6"/>
                </a:solidFill>
              </a:rPr>
            </a:br>
            <a:r>
              <a:rPr lang="en-US" sz="2200" dirty="0" smtClean="0">
                <a:solidFill>
                  <a:schemeClr val="accent6"/>
                </a:solidFill>
              </a:rPr>
              <a:t>3. Mount point</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Example =&gt; </a:t>
            </a:r>
            <a:r>
              <a:rPr lang="en-US" sz="2200" dirty="0" smtClean="0">
                <a:solidFill>
                  <a:schemeClr val="bg1"/>
                </a:solidFill>
              </a:rPr>
              <a:t>mount –t ext4 /dev/sda2 /</a:t>
            </a:r>
            <a:r>
              <a:rPr lang="en-US" sz="2200" dirty="0" err="1" smtClean="0">
                <a:solidFill>
                  <a:schemeClr val="bg1"/>
                </a:solidFill>
              </a:rPr>
              <a:t>mnt</a:t>
            </a:r>
            <a:r>
              <a:rPr lang="en-US" sz="2200" dirty="0" smtClean="0">
                <a:solidFill>
                  <a:schemeClr val="accent6"/>
                </a:solidFill>
              </a:rPr>
              <a:t>; </a:t>
            </a:r>
            <a:r>
              <a:rPr lang="en-US" sz="2200" dirty="0" err="1" smtClean="0">
                <a:solidFill>
                  <a:schemeClr val="bg1"/>
                </a:solidFill>
              </a:rPr>
              <a:t>df</a:t>
            </a:r>
            <a:r>
              <a:rPr lang="en-US" sz="2200" dirty="0" smtClean="0">
                <a:solidFill>
                  <a:schemeClr val="accent6"/>
                </a:solidFill>
              </a:rPr>
              <a:t> vs </a:t>
            </a:r>
            <a:r>
              <a:rPr lang="en-US" sz="2200" dirty="0" err="1" smtClean="0">
                <a:solidFill>
                  <a:schemeClr val="bg1"/>
                </a:solidFill>
              </a:rPr>
              <a:t>df</a:t>
            </a:r>
            <a:r>
              <a:rPr lang="en-US" sz="2200" dirty="0" smtClean="0">
                <a:solidFill>
                  <a:schemeClr val="bg1"/>
                </a:solidFill>
              </a:rPr>
              <a:t> –</a:t>
            </a:r>
            <a:r>
              <a:rPr lang="en-US" sz="2200" dirty="0" err="1" smtClean="0">
                <a:solidFill>
                  <a:schemeClr val="bg1"/>
                </a:solidFill>
              </a:rPr>
              <a:t>hT</a:t>
            </a:r>
            <a:r>
              <a:rPr lang="en-US" sz="2200" dirty="0" smtClean="0">
                <a:solidFill>
                  <a:schemeClr val="bg1"/>
                </a:solidFill>
              </a:rPr>
              <a:t> </a:t>
            </a:r>
            <a:r>
              <a:rPr lang="en-US" sz="2200" dirty="0" smtClean="0">
                <a:solidFill>
                  <a:schemeClr val="accent6"/>
                </a:solidFill>
              </a:rPr>
              <a:t>vs </a:t>
            </a:r>
            <a:r>
              <a:rPr lang="en-US" sz="2200" dirty="0" err="1" smtClean="0">
                <a:solidFill>
                  <a:schemeClr val="bg1"/>
                </a:solidFill>
              </a:rPr>
              <a:t>df</a:t>
            </a:r>
            <a:r>
              <a:rPr lang="en-US" sz="2200" dirty="0" smtClean="0">
                <a:solidFill>
                  <a:schemeClr val="bg1"/>
                </a:solidFill>
              </a:rPr>
              <a:t> –HT </a:t>
            </a:r>
            <a:r>
              <a:rPr lang="en-US" sz="2200" dirty="0" smtClean="0">
                <a:solidFill>
                  <a:schemeClr val="accent6"/>
                </a:solidFill>
              </a:rPr>
              <a:t/>
            </a:r>
            <a:br>
              <a:rPr lang="en-US" sz="2200" dirty="0" smtClean="0">
                <a:solidFill>
                  <a:schemeClr val="accent6"/>
                </a:solidFill>
              </a:rPr>
            </a:br>
            <a:r>
              <a:rPr lang="en-US" sz="2200" dirty="0" smtClean="0">
                <a:solidFill>
                  <a:srgbClr val="FF0000"/>
                </a:solidFill>
              </a:rPr>
              <a:t>Exercises: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Mount one </a:t>
            </a:r>
            <a:r>
              <a:rPr lang="en-US" sz="2200" dirty="0" err="1" smtClean="0">
                <a:solidFill>
                  <a:schemeClr val="accent6"/>
                </a:solidFill>
              </a:rPr>
              <a:t>xfs</a:t>
            </a:r>
            <a:r>
              <a:rPr lang="en-US" sz="2200" dirty="0" smtClean="0">
                <a:solidFill>
                  <a:schemeClr val="accent6"/>
                </a:solidFill>
              </a:rPr>
              <a:t> and one ext4 file system on each of the two disks.</a:t>
            </a:r>
            <a:br>
              <a:rPr lang="en-US" sz="2200" dirty="0" smtClean="0">
                <a:solidFill>
                  <a:schemeClr val="accent6"/>
                </a:solidFill>
              </a:rPr>
            </a:br>
            <a:r>
              <a:rPr lang="en-US" sz="2200" dirty="0" smtClean="0">
                <a:solidFill>
                  <a:schemeClr val="accent6"/>
                </a:solidFill>
              </a:rPr>
              <a:t>2. List the available file systems and grep for the new ones.</a:t>
            </a:r>
            <a:br>
              <a:rPr lang="en-US" sz="2200" dirty="0" smtClean="0">
                <a:solidFill>
                  <a:schemeClr val="accent6"/>
                </a:solidFill>
              </a:rPr>
            </a:br>
            <a:r>
              <a:rPr lang="en-US" sz="2200" dirty="0" smtClean="0">
                <a:solidFill>
                  <a:schemeClr val="accent6"/>
                </a:solidFill>
              </a:rPr>
              <a:t>3. Go inside their mount points and create some content</a:t>
            </a:r>
            <a:r>
              <a:rPr lang="en-US" sz="2200" dirty="0">
                <a:solidFill>
                  <a:schemeClr val="accent6"/>
                </a:solidFill>
              </a:rPr>
              <a:t/>
            </a:r>
            <a:br>
              <a:rPr lang="en-US" sz="2200" dirty="0">
                <a:solidFill>
                  <a:schemeClr val="accent6"/>
                </a:solidFill>
              </a:rPr>
            </a:br>
            <a:endParaRPr lang="en-US" sz="2200" dirty="0">
              <a:solidFill>
                <a:schemeClr val="accent6"/>
              </a:solidFill>
            </a:endParaRPr>
          </a:p>
        </p:txBody>
      </p:sp>
      <p:sp>
        <p:nvSpPr>
          <p:cNvPr id="3" name="Content Placeholder 2"/>
          <p:cNvSpPr>
            <a:spLocks noGrp="1"/>
          </p:cNvSpPr>
          <p:nvPr>
            <p:ph idx="1"/>
          </p:nvPr>
        </p:nvSpPr>
        <p:spPr>
          <a:xfrm>
            <a:off x="381000" y="762000"/>
            <a:ext cx="8229600" cy="3459163"/>
          </a:xfrm>
        </p:spPr>
        <p:txBody>
          <a:bodyPr/>
          <a:lstStyle/>
          <a:p>
            <a:r>
              <a:rPr lang="en-US" dirty="0" smtClean="0"/>
              <a:t>e</a:t>
            </a:r>
            <a:endParaRPr lang="en-US" dirty="0"/>
          </a:p>
        </p:txBody>
      </p:sp>
    </p:spTree>
    <p:extLst>
      <p:ext uri="{BB962C8B-B14F-4D97-AF65-F5344CB8AC3E}">
        <p14:creationId xmlns:p14="http://schemas.microsoft.com/office/powerpoint/2010/main" val="3629753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When </a:t>
            </a:r>
            <a:r>
              <a:rPr lang="en-US" sz="2000" dirty="0" smtClean="0">
                <a:solidFill>
                  <a:schemeClr val="accent6"/>
                </a:solidFill>
              </a:rPr>
              <a:t>you mount a file system on a partition, always use UUID. Unique Identified for each block device, ru</a:t>
            </a:r>
            <a:r>
              <a:rPr lang="en-US" sz="2000" dirty="0">
                <a:solidFill>
                  <a:schemeClr val="accent6"/>
                </a:solidFill>
              </a:rPr>
              <a:t>n</a:t>
            </a:r>
            <a:r>
              <a:rPr lang="en-US" sz="2000" dirty="0" smtClean="0">
                <a:solidFill>
                  <a:schemeClr val="accent6"/>
                </a:solidFill>
              </a:rPr>
              <a:t> </a:t>
            </a:r>
            <a:r>
              <a:rPr lang="en-US" sz="2000" dirty="0" err="1" smtClean="0">
                <a:solidFill>
                  <a:schemeClr val="accent6"/>
                </a:solidFill>
              </a:rPr>
              <a:t>blkid</a:t>
            </a:r>
            <a:r>
              <a:rPr lang="en-US" sz="2000" dirty="0" smtClean="0">
                <a:solidFill>
                  <a:schemeClr val="accent6"/>
                </a:solidFill>
              </a:rPr>
              <a:t>. Using UUID is independent from the actual device number the OS gives you hard disk.</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If your file system is not temporary solution, you want it to be mounted in the file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fstab</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Exercises:</a:t>
            </a:r>
            <a:br>
              <a:rPr lang="en-US" sz="2000" dirty="0" smtClean="0">
                <a:solidFill>
                  <a:schemeClr val="accent6"/>
                </a:solidFill>
              </a:rPr>
            </a:br>
            <a:r>
              <a:rPr lang="en-US" sz="2000" dirty="0" smtClean="0">
                <a:solidFill>
                  <a:schemeClr val="accent6"/>
                </a:solidFill>
              </a:rPr>
              <a:t>1. </a:t>
            </a:r>
            <a:r>
              <a:rPr lang="en-US" sz="2000" dirty="0" smtClean="0">
                <a:solidFill>
                  <a:schemeClr val="bg1"/>
                </a:solidFill>
              </a:rPr>
              <a:t>man </a:t>
            </a:r>
            <a:r>
              <a:rPr lang="en-US" sz="2000" dirty="0" err="1" smtClean="0">
                <a:solidFill>
                  <a:schemeClr val="bg1"/>
                </a:solidFill>
              </a:rPr>
              <a:t>blkid</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2. </a:t>
            </a:r>
            <a:r>
              <a:rPr lang="en-US" sz="2000" dirty="0" smtClean="0">
                <a:solidFill>
                  <a:schemeClr val="bg1"/>
                </a:solidFill>
              </a:rPr>
              <a:t>man </a:t>
            </a:r>
            <a:r>
              <a:rPr lang="en-US" sz="2000" dirty="0" err="1" smtClean="0">
                <a:solidFill>
                  <a:schemeClr val="bg1"/>
                </a:solidFill>
              </a:rPr>
              <a:t>fstab</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3. </a:t>
            </a:r>
            <a:r>
              <a:rPr lang="en-US" sz="2000" dirty="0" smtClean="0">
                <a:solidFill>
                  <a:schemeClr val="bg1"/>
                </a:solidFill>
              </a:rPr>
              <a:t>cat /</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fstab</a:t>
            </a:r>
            <a:r>
              <a:rPr lang="en-US" sz="2000" dirty="0" smtClean="0">
                <a:solidFill>
                  <a:schemeClr val="bg1"/>
                </a:solidFill>
              </a:rPr>
              <a:t> </a:t>
            </a: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In the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fstab</a:t>
            </a:r>
            <a:r>
              <a:rPr lang="en-US" sz="2000" dirty="0" smtClean="0">
                <a:solidFill>
                  <a:schemeClr val="accent6"/>
                </a:solidFill>
              </a:rPr>
              <a:t> file systems will be mounted automatically on a reboot or immediately with ‘mount –</a:t>
            </a:r>
            <a:r>
              <a:rPr lang="en-US" sz="2000" dirty="0" err="1" smtClean="0">
                <a:solidFill>
                  <a:schemeClr val="accent6"/>
                </a:solidFill>
              </a:rPr>
              <a:t>a’</a:t>
            </a:r>
            <a:r>
              <a:rPr lang="en-US" sz="2000" dirty="0" smtClean="0">
                <a:solidFill>
                  <a:schemeClr val="accent6"/>
                </a:solidFill>
              </a:rPr>
              <a:t> in case you add an entry.</a:t>
            </a:r>
            <a:br>
              <a:rPr lang="en-US" sz="2000" dirty="0" smtClean="0">
                <a:solidFill>
                  <a:schemeClr val="accent6"/>
                </a:solidFill>
              </a:rPr>
            </a:br>
            <a:r>
              <a:rPr lang="en-US" sz="2000" dirty="0">
                <a:solidFill>
                  <a:schemeClr val="accent6"/>
                </a:solidFill>
              </a:rPr>
              <a:t/>
            </a:r>
            <a:br>
              <a:rPr lang="en-US" sz="2000" dirty="0">
                <a:solidFill>
                  <a:schemeClr val="accent6"/>
                </a:solidFill>
              </a:rPr>
            </a:br>
            <a:endParaRPr lang="en-US" sz="2000" dirty="0">
              <a:solidFill>
                <a:schemeClr val="accent6"/>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52020678"/>
              </p:ext>
            </p:extLst>
          </p:nvPr>
        </p:nvGraphicFramePr>
        <p:xfrm>
          <a:off x="990600" y="4572000"/>
          <a:ext cx="7162800" cy="2926080"/>
        </p:xfrm>
        <a:graphic>
          <a:graphicData uri="http://schemas.openxmlformats.org/drawingml/2006/table">
            <a:tbl>
              <a:tblPr firstRow="1" bandRow="1">
                <a:tableStyleId>{5C22544A-7EE6-4342-B048-85BDC9FD1C3A}</a:tableStyleId>
              </a:tblPr>
              <a:tblGrid>
                <a:gridCol w="3581400"/>
                <a:gridCol w="3581400"/>
              </a:tblGrid>
              <a:tr h="308610">
                <a:tc>
                  <a:txBody>
                    <a:bodyPr/>
                    <a:lstStyle/>
                    <a:p>
                      <a:r>
                        <a:rPr lang="en-US" dirty="0" smtClean="0"/>
                        <a:t>Option</a:t>
                      </a:r>
                      <a:endParaRPr lang="en-US" dirty="0"/>
                    </a:p>
                  </a:txBody>
                  <a:tcPr/>
                </a:tc>
                <a:tc>
                  <a:txBody>
                    <a:bodyPr/>
                    <a:lstStyle/>
                    <a:p>
                      <a:r>
                        <a:rPr lang="en-US" dirty="0" smtClean="0"/>
                        <a:t>Use</a:t>
                      </a:r>
                      <a:endParaRPr lang="en-US" dirty="0"/>
                    </a:p>
                  </a:txBody>
                  <a:tcPr/>
                </a:tc>
              </a:tr>
              <a:tr h="540067">
                <a:tc>
                  <a:txBody>
                    <a:bodyPr/>
                    <a:lstStyle/>
                    <a:p>
                      <a:r>
                        <a:rPr lang="en-US" dirty="0" smtClean="0"/>
                        <a:t>Auto/</a:t>
                      </a:r>
                      <a:r>
                        <a:rPr lang="en-US" dirty="0" err="1" smtClean="0"/>
                        <a:t>noauto</a:t>
                      </a:r>
                      <a:endParaRPr lang="en-US" dirty="0"/>
                    </a:p>
                  </a:txBody>
                  <a:tcPr/>
                </a:tc>
                <a:tc>
                  <a:txBody>
                    <a:bodyPr/>
                    <a:lstStyle/>
                    <a:p>
                      <a:r>
                        <a:rPr lang="en-US" dirty="0" smtClean="0"/>
                        <a:t>The file system will [not]</a:t>
                      </a:r>
                      <a:r>
                        <a:rPr lang="en-US" baseline="0" dirty="0" smtClean="0"/>
                        <a:t> be mounted automatically.</a:t>
                      </a:r>
                      <a:endParaRPr lang="en-US" dirty="0"/>
                    </a:p>
                  </a:txBody>
                  <a:tcPr/>
                </a:tc>
              </a:tr>
              <a:tr h="540067">
                <a:tc>
                  <a:txBody>
                    <a:bodyPr/>
                    <a:lstStyle/>
                    <a:p>
                      <a:r>
                        <a:rPr lang="en-US" dirty="0" err="1" smtClean="0"/>
                        <a:t>Acl</a:t>
                      </a:r>
                      <a:endParaRPr lang="en-US" dirty="0"/>
                    </a:p>
                  </a:txBody>
                  <a:tcPr/>
                </a:tc>
                <a:tc>
                  <a:txBody>
                    <a:bodyPr/>
                    <a:lstStyle/>
                    <a:p>
                      <a:r>
                        <a:rPr lang="en-US" dirty="0" smtClean="0"/>
                        <a:t>Adds</a:t>
                      </a:r>
                      <a:r>
                        <a:rPr lang="en-US" baseline="0" dirty="0" smtClean="0"/>
                        <a:t> support for file system access control lists.</a:t>
                      </a:r>
                      <a:endParaRPr lang="en-US" dirty="0"/>
                    </a:p>
                  </a:txBody>
                  <a:tcPr/>
                </a:tc>
              </a:tr>
              <a:tr h="540067">
                <a:tc>
                  <a:txBody>
                    <a:bodyPr/>
                    <a:lstStyle/>
                    <a:p>
                      <a:r>
                        <a:rPr lang="en-US" dirty="0" smtClean="0"/>
                        <a:t>Ro</a:t>
                      </a:r>
                      <a:endParaRPr lang="en-US" dirty="0"/>
                    </a:p>
                  </a:txBody>
                  <a:tcPr/>
                </a:tc>
                <a:tc>
                  <a:txBody>
                    <a:bodyPr/>
                    <a:lstStyle/>
                    <a:p>
                      <a:r>
                        <a:rPr lang="en-US" dirty="0" smtClean="0"/>
                        <a:t>Mount the file system in read-only mode.</a:t>
                      </a:r>
                      <a:endParaRPr lang="en-US" dirty="0"/>
                    </a:p>
                  </a:txBody>
                  <a:tcPr/>
                </a:tc>
              </a:tr>
              <a:tr h="540067">
                <a:tc>
                  <a:txBody>
                    <a:bodyPr/>
                    <a:lstStyle/>
                    <a:p>
                      <a:r>
                        <a:rPr lang="en-US" dirty="0" smtClean="0"/>
                        <a:t>_</a:t>
                      </a:r>
                      <a:r>
                        <a:rPr lang="en-US" dirty="0" err="1" smtClean="0"/>
                        <a:t>netdev</a:t>
                      </a:r>
                      <a:endParaRPr lang="en-US" dirty="0"/>
                    </a:p>
                  </a:txBody>
                  <a:tcPr/>
                </a:tc>
                <a:tc>
                  <a:txBody>
                    <a:bodyPr/>
                    <a:lstStyle/>
                    <a:p>
                      <a:r>
                        <a:rPr lang="en-US" dirty="0" smtClean="0"/>
                        <a:t>Wait</a:t>
                      </a:r>
                      <a:r>
                        <a:rPr lang="en-US" baseline="0" dirty="0" smtClean="0"/>
                        <a:t> until the network is available, before mounting this file system.</a:t>
                      </a:r>
                      <a:endParaRPr lang="en-US" dirty="0"/>
                    </a:p>
                  </a:txBody>
                  <a:tcPr/>
                </a:tc>
              </a:tr>
            </a:tbl>
          </a:graphicData>
        </a:graphic>
      </p:graphicFrame>
    </p:spTree>
    <p:extLst>
      <p:ext uri="{BB962C8B-B14F-4D97-AF65-F5344CB8AC3E}">
        <p14:creationId xmlns:p14="http://schemas.microsoft.com/office/powerpoint/2010/main" val="210138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533400"/>
            <a:ext cx="9220200" cy="6019800"/>
          </a:xfrm>
        </p:spPr>
        <p:txBody>
          <a:bodyPr>
            <a:normAutofit/>
          </a:bodyPr>
          <a:lstStyle/>
          <a:p>
            <a:r>
              <a:rPr lang="en-US" sz="1800" dirty="0" smtClean="0">
                <a:solidFill>
                  <a:schemeClr val="accent6"/>
                </a:solidFill>
              </a:rPr>
              <a:t>Scenario: You partitioned the disk, but you are running out of space on your local musical partition, and there are more pop-folk songs that you have not downloaded yet ? Issue ?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1. Reformat the disk, change the partition scheme and reinstall ? </a:t>
            </a:r>
            <a:br>
              <a:rPr lang="en-US" sz="1800" dirty="0" smtClean="0">
                <a:solidFill>
                  <a:schemeClr val="accent6"/>
                </a:solidFill>
              </a:rPr>
            </a:br>
            <a:r>
              <a:rPr lang="en-US" sz="1800" dirty="0" smtClean="0">
                <a:solidFill>
                  <a:schemeClr val="accent6"/>
                </a:solidFill>
              </a:rPr>
              <a:t>2. Buy a new disk, think about new partition scheme that will require some movement of data.</a:t>
            </a:r>
            <a:br>
              <a:rPr lang="en-US" sz="1800" dirty="0" smtClean="0">
                <a:solidFill>
                  <a:schemeClr val="accent6"/>
                </a:solidFill>
              </a:rPr>
            </a:b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Once allocated the space for partition pretty much remains static, in order to overcome this some smart guys invented Logical  Volume Manager(LVM).</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2400" dirty="0" smtClean="0">
                <a:solidFill>
                  <a:schemeClr val="accent6"/>
                </a:solidFill>
              </a:rPr>
              <a:t/>
            </a:r>
            <a:br>
              <a:rPr lang="en-US" sz="2400" dirty="0" smtClean="0">
                <a:solidFill>
                  <a:schemeClr val="accent6"/>
                </a:solidFill>
              </a:rPr>
            </a:br>
            <a:r>
              <a:rPr lang="en-US" sz="2200" dirty="0">
                <a:solidFill>
                  <a:schemeClr val="bg1"/>
                </a:solidFill>
              </a:rPr>
              <a:t/>
            </a:r>
            <a:br>
              <a:rPr lang="en-US" sz="2200" dirty="0">
                <a:solidFill>
                  <a:schemeClr val="bg1"/>
                </a:solidFill>
              </a:rPr>
            </a:br>
            <a:endParaRPr lang="en-US" sz="2200" dirty="0">
              <a:solidFill>
                <a:schemeClr val="accent6"/>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7051" y="4191000"/>
            <a:ext cx="3593698" cy="2521270"/>
          </a:xfrm>
          <a:prstGeom prst="rect">
            <a:avLst/>
          </a:prstGeom>
        </p:spPr>
      </p:pic>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1800" dirty="0" smtClean="0">
                <a:solidFill>
                  <a:schemeClr val="accent6"/>
                </a:solidFill>
              </a:rPr>
              <a:t>On the lowest layer, the storage devices are used. These can be any storage devices, such as complete disks, partitions, logical units(LUNs) on a storage area network(SAN). The storage devices need to be flagged as physical volumes. A storage device that is a physical volume can be added to the volume group, which is the abstraction of all available storage, like a container.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On the top of the volume group are the logical volumes. Logical volumes do not act on disks directly, but get their disk space from available disk space in the volume group. That means that a logical volume may consist of available storage from multiple physical volumes.</a:t>
            </a:r>
            <a:br>
              <a:rPr lang="en-US" sz="1800" dirty="0" smtClean="0">
                <a:solidFill>
                  <a:schemeClr val="accent6"/>
                </a:solidFill>
              </a:rPr>
            </a:br>
            <a:r>
              <a:rPr lang="en-US" sz="1800" dirty="0">
                <a:solidFill>
                  <a:schemeClr val="accent6"/>
                </a:solidFill>
              </a:rPr>
              <a:t/>
            </a:r>
            <a:br>
              <a:rPr lang="en-US" sz="1800" dirty="0">
                <a:solidFill>
                  <a:schemeClr val="accent6"/>
                </a:solidFill>
              </a:rPr>
            </a:br>
            <a:endParaRPr lang="en-US" sz="1800" dirty="0">
              <a:solidFill>
                <a:schemeClr val="accent6"/>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3657600"/>
            <a:ext cx="3810000" cy="3085364"/>
          </a:xfrm>
        </p:spPr>
      </p:pic>
    </p:spTree>
    <p:extLst>
      <p:ext uri="{BB962C8B-B14F-4D97-AF65-F5344CB8AC3E}">
        <p14:creationId xmlns:p14="http://schemas.microsoft.com/office/powerpoint/2010/main" val="182270364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2085</TotalTime>
  <Words>396</Words>
  <Application>Microsoft Macintosh PowerPoint</Application>
  <PresentationFormat>On-screen Show (4:3)</PresentationFormat>
  <Paragraphs>44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Arial</vt:lpstr>
      <vt:lpstr>Office Theme</vt:lpstr>
      <vt:lpstr>                A partition is just a slice of the hard disk. Some operating systems are installing everything to one partition, while other such as Linux normally have several partitions on one hard disk. Using more than one partition makes sense because it makes it easier to distinguish between the different types of data. A sector is a unit in which partitions are measured. Example =&gt; partition starting at 1 sector, ending in 26.       “Blue” partition.           </vt:lpstr>
      <vt:lpstr>  How devices are represented in Linux ?  In Linux, for the most part you have ‘Character’ and ‘Block’ devices. Exercises: 1. ls –l tty0 2. ls –l /dev/sda All devices in Linux are under /dev directory or file system.  Block devices can be cached in memory and read back from cache, writes can be buffered. Character devices writing/reading is an immediate action.  An interface is a channel capable of transferring data in parallel mode – transmitting multiple bits simultaneously. The most common interfaces are SCSI and SATA. Linux started representing the device with the SCSI/IDE interfaces and continued with just SCSI, no matter that the hard disk might use SATA. IDEs are no longer used. </vt:lpstr>
      <vt:lpstr>               When the personal computer was invented in early 1982s, a system was needed to defines hard disk layout. It became known as Master Boot Record(MBR). It is stored on the first sector and represents how the hard disk is partitioned and it also loads the boot loader. The limitation of MBR is that only 4 partitions could be created. A workaround is to create an extended partition, within it, a number of logical partitions.         </vt:lpstr>
      <vt:lpstr>PowerPoint Presentation</vt:lpstr>
      <vt:lpstr>   In computing, a file system is used to control how data is stored and retrieved. The most common file systems under Linux are ‘XFS’ and ‘ext4’. Almost each file system has a journal that helps it to recover after a crash(unexpected power off).</vt:lpstr>
      <vt:lpstr>          We have GPT disk and MBR disk partitioned, let’s create some file systems on them. Each file system on Linux has a mount point, a place in the / file system where it’s attached. Each file system also needs a blocking device to store and retrieve its data.  What we need ? 0.1. man mount 0.2. man df  1. Blocking device(partition) 2. File system type 3. Mount point  Example =&gt; mount –t ext4 /dev/sda2 /mnt; df vs df –hT vs df –HT  Exercises: 1. Mount one xfs and one ext4 file system on each of the two disks. 2. List the available file systems and grep for the new ones. 3. Go inside their mount points and create some content </vt:lpstr>
      <vt:lpstr>             When you mount a file system on a partition, always use UUID. Unique Identified for each block device, run blkid. Using UUID is independent from the actual device number the OS gives you hard disk.  If your file system is not temporary solution, you want it to be mounted in the file /etc/fstab. Exercises: 1. man blkid 2. man fstab 3. cat /etc/fstab   In the /etc/fstab file systems will be mounted automatically on a reboot or immediately with ‘mount –a’ in case you add an entry.  </vt:lpstr>
      <vt:lpstr>Scenario: You partitioned the disk, but you are running out of space on your local musical partition, and there are more pop-folk songs that you have not downloaded yet ? Issue ?   1. Reformat the disk, change the partition scheme and reinstall ?  2. Buy a new disk, think about new partition scheme that will require some movement of data. ???  Once allocated the space for partition pretty much remains static, in order to overcome this some smart guys invented Logical  Volume Manager(LVM).    </vt:lpstr>
      <vt:lpstr>     On the lowest layer, the storage devices are used. These can be any storage devices, such as complete disks, partitions, logical units(LUNs) on a storage area network(SAN). The storage devices need to be flagged as physical volumes. A storage device that is a physical volume can be added to the volume group, which is the abstraction of all available storage, like a container.   On the top of the volume group are the logical volumes. Logical volumes do not act on disks directly, but get their disk space from available disk space in the volume group. That means that a logical volume may consist of available storage from multiple physical volumes.  </vt:lpstr>
      <vt:lpstr>              Exercises: 1. Add 2 disks to the OS 2. Man ‘pvcreate’ 3. Man ‘vgcreate’ 4. Man ‘lvcreate’ 5. Create a volume group of the two disks called ‘container’, make 3 logical volumes out of it called ‘logical_volume_1’, ‘logical_volume_2’ and ‘logical_volume_3’   Why LVM is great ?  Discussion!  Answers: 1. Flexible solution for managing storage. 2. Support for snapshost ( a snapshot keeps the current state of a logical volume and can be used t orevert to a previous situation or to make a backup of the file system on the logical volume ) 3. Replace failed hardware easily(man pvmove) 4. For now, focus on just 1.</vt:lpstr>
      <vt:lpstr>       Homework: 1. Add 3 file systems on the previous logical volumes(two ext4, one xfs) and moun them in /etc/fstab, you pick up the mounting point. 2. What kind of device is the logical volume according to you ? Blocking or a character ?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616</cp:revision>
  <dcterms:created xsi:type="dcterms:W3CDTF">2015-03-24T20:13:30Z</dcterms:created>
  <dcterms:modified xsi:type="dcterms:W3CDTF">2017-03-21T13:37:14Z</dcterms:modified>
</cp:coreProperties>
</file>