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285" r:id="rId3"/>
    <p:sldId id="286" r:id="rId4"/>
    <p:sldId id="287" r:id="rId5"/>
    <p:sldId id="288" r:id="rId6"/>
    <p:sldId id="289" r:id="rId7"/>
    <p:sldId id="290" r:id="rId8"/>
    <p:sldId id="291" r:id="rId9"/>
    <p:sldId id="292" r:id="rId10"/>
    <p:sldId id="293" r:id="rId11"/>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4" autoAdjust="0"/>
    <p:restoredTop sz="92239" autoAdjust="0"/>
  </p:normalViewPr>
  <p:slideViewPr>
    <p:cSldViewPr>
      <p:cViewPr varScale="1">
        <p:scale>
          <a:sx n="107" d="100"/>
          <a:sy n="107" d="100"/>
        </p:scale>
        <p:origin x="1560"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3/24/17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7103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2BCF9D-D7FD-459D-AAE8-97A0158967F9}" type="slidenum">
              <a:rPr lang="en-US" smtClean="0"/>
              <a:t>8</a:t>
            </a:fld>
            <a:endParaRPr lang="en-US"/>
          </a:p>
        </p:txBody>
      </p:sp>
    </p:spTree>
    <p:extLst>
      <p:ext uri="{BB962C8B-B14F-4D97-AF65-F5344CB8AC3E}">
        <p14:creationId xmlns:p14="http://schemas.microsoft.com/office/powerpoint/2010/main" val="2131579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24.03.17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24.03.17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24.03.17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24.03.17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24.03.17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24.03.17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bg2"/>
                </a:solidFill>
              </a:rPr>
              <a:t>Secure Shell(SSH) </a:t>
            </a:r>
            <a:r>
              <a:rPr lang="en-US" dirty="0" smtClean="0">
                <a:solidFill>
                  <a:schemeClr val="accent6"/>
                </a:solidFill>
              </a:rPr>
              <a:t>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a:t>
            </a:r>
            <a:r>
              <a:rPr lang="en-US" dirty="0" smtClean="0">
                <a:solidFill>
                  <a:schemeClr val="bg2"/>
                </a:solidFill>
              </a:rPr>
              <a:t>public key</a:t>
            </a:r>
            <a:r>
              <a:rPr lang="en-US" dirty="0" smtClean="0">
                <a:solidFill>
                  <a:schemeClr val="accent6"/>
                </a:solidFill>
              </a:rPr>
              <a:t>(might be widely distributed) and a </a:t>
            </a:r>
            <a:r>
              <a:rPr lang="en-US" dirty="0" smtClean="0">
                <a:solidFill>
                  <a:schemeClr val="bg2"/>
                </a:solidFill>
              </a:rPr>
              <a:t>private</a:t>
            </a:r>
            <a:r>
              <a:rPr lang="en-US" dirty="0" smtClean="0">
                <a:solidFill>
                  <a:schemeClr val="accent6"/>
                </a:solidFill>
              </a:rPr>
              <a:t> </a:t>
            </a:r>
            <a:r>
              <a:rPr lang="en-US" dirty="0" smtClean="0">
                <a:solidFill>
                  <a:schemeClr val="bg2"/>
                </a:solidFill>
              </a:rPr>
              <a:t>key</a:t>
            </a:r>
            <a:r>
              <a:rPr lang="en-US" dirty="0" smtClean="0">
                <a:solidFill>
                  <a:schemeClr val="accent6"/>
                </a:solidFill>
              </a:rPr>
              <a:t>(must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3. Configuration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File share sections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create a file share, at the </a:t>
            </a:r>
            <a:r>
              <a:rPr lang="en-US" sz="2000" dirty="0" err="1" smtClean="0">
                <a:solidFill>
                  <a:schemeClr val="accent6"/>
                </a:solidFill>
              </a:rPr>
              <a:t>enf</a:t>
            </a:r>
            <a:r>
              <a:rPr lang="en-US" sz="2000" dirty="0" smtClean="0">
                <a:solidFill>
                  <a:schemeClr val="accent6"/>
                </a:solidFill>
              </a:rPr>
              <a:t> of /</a:t>
            </a:r>
            <a:r>
              <a:rPr lang="en-US" sz="2000" dirty="0" err="1" smtClean="0">
                <a:solidFill>
                  <a:schemeClr val="accent6"/>
                </a:solidFill>
              </a:rPr>
              <a:t>etc</a:t>
            </a:r>
            <a:r>
              <a:rPr lang="en-US" sz="2000" dirty="0" smtClean="0">
                <a:solidFill>
                  <a:schemeClr val="accent6"/>
                </a:solidFill>
              </a:rPr>
              <a:t>/samba/</a:t>
            </a:r>
            <a:r>
              <a:rPr lang="en-US" sz="2000" dirty="0" err="1" smtClean="0">
                <a:solidFill>
                  <a:schemeClr val="accent6"/>
                </a:solidFill>
              </a:rPr>
              <a:t>smb.conf</a:t>
            </a:r>
            <a:r>
              <a:rPr lang="en-US" sz="2000" dirty="0" smtClean="0">
                <a:solidFill>
                  <a:schemeClr val="accent6"/>
                </a:solidFill>
              </a:rPr>
              <a:t>, place the share name in brackets to start a new section for the share.</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t>
            </a: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1946556"/>
              </p:ext>
            </p:extLst>
          </p:nvPr>
        </p:nvGraphicFramePr>
        <p:xfrm>
          <a:off x="533400" y="4133948"/>
          <a:ext cx="8229600" cy="2068830"/>
        </p:xfrm>
        <a:graphic>
          <a:graphicData uri="http://schemas.openxmlformats.org/drawingml/2006/table">
            <a:tbl>
              <a:tblPr firstRow="1" bandRow="1">
                <a:tableStyleId>{5C22544A-7EE6-4342-B048-85BDC9FD1C3A}</a:tableStyleId>
              </a:tblPr>
              <a:tblGrid>
                <a:gridCol w="4114800"/>
                <a:gridCol w="4114800"/>
              </a:tblGrid>
              <a:tr h="476250">
                <a:tc>
                  <a:txBody>
                    <a:bodyPr/>
                    <a:lstStyle/>
                    <a:p>
                      <a:r>
                        <a:rPr lang="en-US" dirty="0" smtClean="0"/>
                        <a:t>Field</a:t>
                      </a:r>
                      <a:endParaRPr lang="en-US" dirty="0"/>
                    </a:p>
                  </a:txBody>
                  <a:tcPr/>
                </a:tc>
                <a:tc>
                  <a:txBody>
                    <a:bodyPr/>
                    <a:lstStyle/>
                    <a:p>
                      <a:r>
                        <a:rPr lang="en-US" dirty="0" smtClean="0"/>
                        <a:t>Meaning</a:t>
                      </a:r>
                      <a:endParaRPr lang="en-US" dirty="0"/>
                    </a:p>
                  </a:txBody>
                  <a:tcPr/>
                </a:tc>
              </a:tr>
              <a:tr h="476250">
                <a:tc>
                  <a:txBody>
                    <a:bodyPr/>
                    <a:lstStyle/>
                    <a:p>
                      <a:r>
                        <a:rPr lang="en-US" dirty="0" smtClean="0"/>
                        <a:t>Path</a:t>
                      </a:r>
                      <a:endParaRPr lang="en-US" dirty="0"/>
                    </a:p>
                  </a:txBody>
                  <a:tcPr/>
                </a:tc>
                <a:tc>
                  <a:txBody>
                    <a:bodyPr/>
                    <a:lstStyle/>
                    <a:p>
                      <a:r>
                        <a:rPr lang="en-US" dirty="0" smtClean="0"/>
                        <a:t>Indicate</a:t>
                      </a:r>
                      <a:r>
                        <a:rPr lang="en-US" baseline="0" dirty="0" smtClean="0"/>
                        <a:t> which directory to share.</a:t>
                      </a:r>
                      <a:endParaRPr lang="en-US" dirty="0"/>
                    </a:p>
                  </a:txBody>
                  <a:tcPr/>
                </a:tc>
              </a:tr>
              <a:tr h="476250">
                <a:tc>
                  <a:txBody>
                    <a:bodyPr/>
                    <a:lstStyle/>
                    <a:p>
                      <a:r>
                        <a:rPr lang="en-US" dirty="0" smtClean="0"/>
                        <a:t>Writable = yes/no</a:t>
                      </a:r>
                      <a:endParaRPr lang="en-US" dirty="0"/>
                    </a:p>
                  </a:txBody>
                  <a:tcPr/>
                </a:tc>
                <a:tc>
                  <a:txBody>
                    <a:bodyPr/>
                    <a:lstStyle/>
                    <a:p>
                      <a:r>
                        <a:rPr lang="en-US" dirty="0" smtClean="0"/>
                        <a:t>All authenticated users should have read-write access to the share.</a:t>
                      </a:r>
                      <a:endParaRPr lang="en-US" dirty="0"/>
                    </a:p>
                  </a:txBody>
                  <a:tcPr/>
                </a:tc>
              </a:tr>
              <a:tr h="476250">
                <a:tc>
                  <a:txBody>
                    <a:bodyPr/>
                    <a:lstStyle/>
                    <a:p>
                      <a:r>
                        <a:rPr lang="en-US" dirty="0" smtClean="0"/>
                        <a:t>Valid users</a:t>
                      </a:r>
                      <a:endParaRPr lang="en-US" dirty="0"/>
                    </a:p>
                  </a:txBody>
                  <a:tcPr/>
                </a:tc>
                <a:tc>
                  <a:txBody>
                    <a:bodyPr/>
                    <a:lstStyle/>
                    <a:p>
                      <a:r>
                        <a:rPr lang="en-US" dirty="0" smtClean="0"/>
                        <a:t>A list</a:t>
                      </a:r>
                      <a:r>
                        <a:rPr lang="en-US" baseline="0" dirty="0" smtClean="0"/>
                        <a:t> of users allowed to access the share.</a:t>
                      </a:r>
                      <a:endParaRPr lang="en-US" dirty="0"/>
                    </a:p>
                  </a:txBody>
                  <a:tcPr/>
                </a:tc>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233" y="2362200"/>
            <a:ext cx="5439534" cy="1390748"/>
          </a:xfrm>
          <a:prstGeom prst="rect">
            <a:avLst/>
          </a:prstGeom>
        </p:spPr>
      </p:pic>
    </p:spTree>
    <p:extLst>
      <p:ext uri="{BB962C8B-B14F-4D97-AF65-F5344CB8AC3E}">
        <p14:creationId xmlns:p14="http://schemas.microsoft.com/office/powerpoint/2010/main" val="351559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bg2"/>
                </a:solidFill>
              </a:rPr>
              <a:t>SSH host keys </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smtClean="0">
                <a:solidFill>
                  <a:schemeClr val="bg2"/>
                </a:solidFill>
              </a:rPr>
              <a:t>~/.</a:t>
            </a:r>
            <a:r>
              <a:rPr lang="en-US" sz="1600" dirty="0" err="1" smtClean="0">
                <a:solidFill>
                  <a:schemeClr val="bg2"/>
                </a:solidFill>
              </a:rPr>
              <a:t>ssh</a:t>
            </a:r>
            <a:r>
              <a:rPr lang="en-US" sz="1600" dirty="0" smtClean="0">
                <a:solidFill>
                  <a:schemeClr val="bg2"/>
                </a:solidFill>
              </a:rPr>
              <a:t>/</a:t>
            </a:r>
            <a:r>
              <a:rPr lang="en-US" sz="1600" dirty="0" err="1" smtClean="0">
                <a:solidFill>
                  <a:schemeClr val="bg2"/>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Things to remember:</a:t>
            </a:r>
            <a:br>
              <a:rPr lang="en-US" sz="1600" dirty="0" smtClean="0">
                <a:solidFill>
                  <a:srgbClr val="FF0000"/>
                </a:solidFill>
              </a:rPr>
            </a:br>
            <a:r>
              <a:rPr lang="en-US" sz="1600" dirty="0" smtClean="0">
                <a:solidFill>
                  <a:schemeClr val="accent6"/>
                </a:solidFill>
              </a:rPr>
              <a:t>1. Host IDs are stored in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r>
              <a:rPr lang="en-US" sz="1600" dirty="0" err="1" smtClean="0">
                <a:solidFill>
                  <a:schemeClr val="bg1"/>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err="1" smtClean="0">
                <a:solidFill>
                  <a:schemeClr val="accent6"/>
                </a:solidFill>
              </a:rPr>
              <a:t>etc</a:t>
            </a:r>
            <a:r>
              <a:rPr lang="en-US" sz="1600" dirty="0" smtClean="0">
                <a:solidFill>
                  <a:schemeClr val="accent6"/>
                </a:solidFill>
              </a:rPr>
              <a:t>/</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smtClean="0">
                <a:solidFill>
                  <a:schemeClr val="bg1"/>
                </a:solidFill>
              </a:rPr>
              <a:t>~/.</a:t>
            </a:r>
            <a:r>
              <a:rPr lang="en-US" sz="1600" dirty="0" err="1" smtClean="0">
                <a:solidFill>
                  <a:schemeClr val="bg1"/>
                </a:solidFill>
              </a:rPr>
              <a:t>ssh</a:t>
            </a:r>
            <a:r>
              <a:rPr lang="en-US" sz="1600" dirty="0" smtClean="0">
                <a:solidFill>
                  <a:schemeClr val="bg1"/>
                </a:solidFill>
              </a:rPr>
              <a:t>/</a:t>
            </a:r>
            <a:br>
              <a:rPr lang="en-US" sz="1600" dirty="0" smtClean="0">
                <a:solidFill>
                  <a:schemeClr val="bg1"/>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a:t>
            </a:r>
            <a:r>
              <a:rPr lang="en-US" sz="1600" dirty="0" smtClean="0">
                <a:solidFill>
                  <a:schemeClr val="bg1"/>
                </a:solidFill>
              </a:rPr>
              <a:t>man </a:t>
            </a:r>
            <a:r>
              <a:rPr lang="en-US" sz="1600" dirty="0" err="1" smtClean="0">
                <a:solidFill>
                  <a:schemeClr val="bg1"/>
                </a:solidFill>
              </a:rPr>
              <a:t>ssh-keygen</a:t>
            </a:r>
            <a:r>
              <a:rPr lang="en-US" sz="1600" dirty="0" smtClean="0">
                <a:solidFill>
                  <a:schemeClr val="bg1"/>
                </a:solidFill>
              </a:rPr>
              <a:t/>
            </a:r>
            <a:br>
              <a:rPr lang="en-US" sz="1600" dirty="0" smtClean="0">
                <a:solidFill>
                  <a:schemeClr val="bg1"/>
                </a:solidFill>
              </a:rPr>
            </a:br>
            <a:r>
              <a:rPr lang="en-US" sz="1600" dirty="0" smtClean="0">
                <a:solidFill>
                  <a:schemeClr val="accent6"/>
                </a:solidFill>
              </a:rPr>
              <a:t>2. </a:t>
            </a:r>
            <a:r>
              <a:rPr lang="en-US" sz="1600" dirty="0" err="1" smtClean="0">
                <a:solidFill>
                  <a:schemeClr val="bg1"/>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accent6"/>
                </a:solidFill>
              </a:rPr>
              <a:t>ssh-keygen</a:t>
            </a:r>
            <a:r>
              <a:rPr lang="en-US" sz="1600" dirty="0" smtClean="0">
                <a:solidFill>
                  <a:schemeClr val="accent6"/>
                </a:solidFill>
              </a:rPr>
              <a:t> generates our private key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id_rsa</a:t>
            </a:r>
            <a:r>
              <a:rPr lang="en-US" sz="1600" dirty="0" smtClean="0">
                <a:solidFill>
                  <a:schemeClr val="accent6"/>
                </a:solidFill>
              </a:rPr>
              <a:t> and public ~/.</a:t>
            </a:r>
            <a:r>
              <a:rPr lang="en-US" sz="1600" dirty="0" err="1" smtClean="0">
                <a:solidFill>
                  <a:schemeClr val="accent6"/>
                </a:solidFill>
              </a:rPr>
              <a:t>ssh</a:t>
            </a:r>
            <a:r>
              <a:rPr lang="en-US" sz="1600" dirty="0" smtClean="0">
                <a:solidFill>
                  <a:schemeClr val="accent6"/>
                </a:solidFill>
              </a:rPr>
              <a:t>/id_rsa.pub</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a:t>
            </a:r>
            <a:r>
              <a:rPr lang="en-US" sz="1400" dirty="0" smtClean="0">
                <a:solidFill>
                  <a:schemeClr val="bg1"/>
                </a:solidFill>
              </a:rPr>
              <a:t>no login session</a:t>
            </a:r>
            <a:r>
              <a:rPr lang="en-US" sz="1400" dirty="0" smtClean="0">
                <a:solidFill>
                  <a:schemeClr val="accent6"/>
                </a:solidFill>
              </a:rPr>
              <a: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a:t>
            </a:r>
            <a:r>
              <a:rPr lang="en-US" sz="1400" dirty="0" smtClean="0">
                <a:solidFill>
                  <a:schemeClr val="bg1"/>
                </a:solidFill>
              </a:rPr>
              <a:t>.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2. </a:t>
            </a:r>
            <a:r>
              <a:rPr lang="en-US" sz="1400" dirty="0" err="1" smtClean="0">
                <a:solidFill>
                  <a:schemeClr val="bg1"/>
                </a:solidFill>
              </a:rPr>
              <a:t>ssh</a:t>
            </a:r>
            <a:r>
              <a:rPr lang="en-US" sz="1400" dirty="0" smtClean="0">
                <a:solidFill>
                  <a:schemeClr val="bg1"/>
                </a:solidFill>
              </a:rPr>
              <a:t> localhost</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a:t>
            </a:r>
            <a:r>
              <a:rPr lang="en-US" sz="1400" dirty="0" smtClean="0">
                <a:solidFill>
                  <a:schemeClr val="bg1"/>
                </a:solidFill>
              </a:rPr>
              <a:t>man </a:t>
            </a:r>
            <a:r>
              <a:rPr lang="en-US" sz="1400" dirty="0" err="1" smtClean="0">
                <a:solidFill>
                  <a:schemeClr val="bg1"/>
                </a:solidFill>
              </a:rPr>
              <a:t>ssh</a:t>
            </a:r>
            <a:r>
              <a:rPr lang="en-US" sz="1400" dirty="0" smtClean="0">
                <a:solidFill>
                  <a:schemeClr val="bg1"/>
                </a:solidFill>
              </a:rPr>
              <a:t>-copy-id</a:t>
            </a: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Exercises:</a:t>
            </a: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 localhost;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err="1" smtClean="0">
                <a:solidFill>
                  <a:schemeClr val="accent6"/>
                </a:solidFill>
              </a:rPr>
              <a:t>ssh</a:t>
            </a:r>
            <a:r>
              <a:rPr lang="en-US" sz="1400" dirty="0" smtClean="0">
                <a:solidFill>
                  <a:schemeClr val="accent6"/>
                </a:solidFill>
              </a:rPr>
              <a:t>/id_rsa.pub file by default.</a:t>
            </a:r>
            <a:br>
              <a:rPr lang="en-US" sz="1400" dirty="0" smtClean="0">
                <a:solidFill>
                  <a:schemeClr val="accent6"/>
                </a:solidFill>
              </a:rPr>
            </a:br>
            <a:r>
              <a:rPr lang="en-US" sz="1400" dirty="0" smtClean="0">
                <a:solidFill>
                  <a:schemeClr val="accent6"/>
                </a:solidFill>
              </a:rPr>
              <a:t>2. </a:t>
            </a:r>
            <a:r>
              <a:rPr lang="en-US" sz="1400" dirty="0" err="1" smtClean="0">
                <a:solidFill>
                  <a:srgbClr val="FF0000"/>
                </a:solidFill>
              </a:rPr>
              <a:t>ssh</a:t>
            </a:r>
            <a:r>
              <a:rPr lang="en-US" sz="1400" dirty="0" smtClean="0">
                <a:solidFill>
                  <a:srgbClr val="FF0000"/>
                </a:solidFill>
              </a:rPr>
              <a:t> localhost</a:t>
            </a:r>
            <a:br>
              <a:rPr lang="en-US" sz="1400" dirty="0" smtClean="0">
                <a:solidFill>
                  <a:srgbClr val="FF0000"/>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The </a:t>
            </a:r>
            <a:r>
              <a:rPr lang="en-US" sz="1800" dirty="0" err="1" smtClean="0">
                <a:solidFill>
                  <a:schemeClr val="accent6"/>
                </a:solidFill>
              </a:rPr>
              <a:t>OpenSSH</a:t>
            </a:r>
            <a:r>
              <a:rPr lang="en-US" sz="1800" dirty="0" smtClean="0">
                <a:solidFill>
                  <a:schemeClr val="accent6"/>
                </a:solidFill>
              </a:rPr>
              <a:t> configuration file</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a:t>
            </a:r>
            <a:r>
              <a:rPr lang="en-US" sz="1800" dirty="0" smtClean="0">
                <a:solidFill>
                  <a:schemeClr val="bg1"/>
                </a:solidFill>
              </a:rPr>
              <a:t>root</a:t>
            </a:r>
            <a:r>
              <a:rPr lang="en-US" sz="1800" dirty="0" smtClean="0">
                <a:solidFill>
                  <a:schemeClr val="accent6"/>
                </a:solidFill>
              </a:rPr>
              <a: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vim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ssh</a:t>
            </a:r>
            <a:r>
              <a:rPr lang="en-US" sz="1800" dirty="0" smtClean="0">
                <a:solidFill>
                  <a:schemeClr val="bg1"/>
                </a:solidFill>
              </a:rPr>
              <a:t>/</a:t>
            </a:r>
            <a:r>
              <a:rPr lang="en-US" sz="1800" dirty="0" err="1" smtClean="0">
                <a:solidFill>
                  <a:schemeClr val="bg1"/>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smtClean="0">
                <a:solidFill>
                  <a:schemeClr val="bg1"/>
                </a:solidFill>
              </a:rPr>
              <a:t>#</a:t>
            </a:r>
            <a:r>
              <a:rPr lang="en-US" sz="1800" dirty="0" err="1" smtClean="0">
                <a:solidFill>
                  <a:schemeClr val="bg1"/>
                </a:solidFill>
              </a:rPr>
              <a:t>PermitRootLogin</a:t>
            </a:r>
            <a:r>
              <a:rPr lang="en-US" sz="1800" dirty="0" smtClean="0">
                <a:solidFill>
                  <a:schemeClr val="bg1"/>
                </a:solidFill>
              </a:rPr>
              <a:t> no</a:t>
            </a:r>
            <a:br>
              <a:rPr lang="en-US" sz="1800" dirty="0" smtClean="0">
                <a:solidFill>
                  <a:schemeClr val="bg1"/>
                </a:solidFill>
              </a:rPr>
            </a:br>
            <a:r>
              <a:rPr lang="en-US" sz="1800" dirty="0" smtClean="0">
                <a:solidFill>
                  <a:schemeClr val="accent6"/>
                </a:solidFill>
              </a:rPr>
              <a:t>3. </a:t>
            </a:r>
            <a:r>
              <a:rPr lang="en-US" sz="1800" dirty="0" err="1" smtClean="0">
                <a:solidFill>
                  <a:schemeClr val="bg1"/>
                </a:solidFill>
              </a:rPr>
              <a:t>systemctl</a:t>
            </a:r>
            <a:r>
              <a:rPr lang="en-US" sz="1800" dirty="0" smtClean="0">
                <a:solidFill>
                  <a:schemeClr val="bg1"/>
                </a:solidFill>
              </a:rPr>
              <a:t> restart </a:t>
            </a:r>
            <a:r>
              <a:rPr lang="en-US" sz="1800" dirty="0" err="1" smtClean="0">
                <a:solidFill>
                  <a:schemeClr val="bg1"/>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Before starting with NFS and Samba, we would set </a:t>
            </a:r>
            <a:r>
              <a:rPr lang="en-US" sz="2200" dirty="0" err="1" smtClean="0">
                <a:solidFill>
                  <a:schemeClr val="accent6"/>
                </a:solidFill>
              </a:rPr>
              <a:t>SELinux</a:t>
            </a:r>
            <a:r>
              <a:rPr lang="en-US" sz="2200" dirty="0" smtClean="0">
                <a:solidFill>
                  <a:schemeClr val="accent6"/>
                </a:solidFill>
              </a:rPr>
              <a:t> to be in ‘permissive’ mode. </a:t>
            </a:r>
            <a:r>
              <a:rPr lang="en-US" sz="2200" dirty="0" err="1" smtClean="0">
                <a:solidFill>
                  <a:schemeClr val="accent6"/>
                </a:solidFill>
              </a:rPr>
              <a:t>SELinux</a:t>
            </a:r>
            <a:r>
              <a:rPr lang="en-US" sz="2200" dirty="0" smtClean="0">
                <a:solidFill>
                  <a:schemeClr val="accent6"/>
                </a:solidFill>
              </a:rPr>
              <a:t> is beyond the scope of the course.</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err="1">
                <a:solidFill>
                  <a:schemeClr val="bg1"/>
                </a:solidFill>
              </a:rPr>
              <a:t>s</a:t>
            </a:r>
            <a:r>
              <a:rPr lang="en-US" sz="2200" dirty="0" err="1" smtClean="0">
                <a:solidFill>
                  <a:schemeClr val="bg1"/>
                </a:solidFill>
              </a:rPr>
              <a:t>etenforce</a:t>
            </a:r>
            <a:r>
              <a:rPr lang="en-US" sz="2200" dirty="0" smtClean="0">
                <a:solidFill>
                  <a:schemeClr val="bg1"/>
                </a:solidFill>
              </a:rPr>
              <a:t> 0</a:t>
            </a:r>
            <a:r>
              <a:rPr lang="en-US" sz="2200" dirty="0">
                <a:solidFill>
                  <a:schemeClr val="accent6"/>
                </a:solidFill>
              </a:rPr>
              <a:t/>
            </a:r>
            <a:br>
              <a:rPr lang="en-US" sz="2200" dirty="0">
                <a:solidFill>
                  <a:schemeClr val="accent6"/>
                </a:solidFill>
              </a:rPr>
            </a:br>
            <a:r>
              <a:rPr lang="en-US" sz="2200" dirty="0" err="1" smtClean="0">
                <a:solidFill>
                  <a:schemeClr val="bg1"/>
                </a:solidFill>
              </a:rPr>
              <a:t>getenforce</a:t>
            </a:r>
            <a:r>
              <a:rPr lang="en-US" sz="2200" dirty="0" smtClean="0">
                <a:solidFill>
                  <a:schemeClr val="accent6"/>
                </a:solidFill>
              </a:rPr>
              <a:t>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bg1"/>
                </a:solidFill>
              </a:rPr>
              <a:t>Network File System(NFS)</a:t>
            </a:r>
            <a:r>
              <a:rPr lang="en-US" sz="2200" dirty="0" smtClean="0">
                <a:solidFill>
                  <a:schemeClr val="accent6"/>
                </a:solidFill>
              </a:rPr>
              <a:t> allows remote hosts to mount file systems over a network and interact with them as though they are mounted locally.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NFS server setup requires the </a:t>
            </a:r>
            <a:r>
              <a:rPr lang="en-US" sz="2200" dirty="0" err="1" smtClean="0">
                <a:solidFill>
                  <a:schemeClr val="bg1"/>
                </a:solidFill>
              </a:rPr>
              <a:t>nfs-utils</a:t>
            </a:r>
            <a:r>
              <a:rPr lang="en-US" sz="2200" dirty="0" smtClean="0">
                <a:solidFill>
                  <a:schemeClr val="accent6"/>
                </a:solidFill>
              </a:rPr>
              <a:t> package to be installed. The configuration file for the NFS server exports is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/exports file</a:t>
            </a:r>
            <a:r>
              <a:rPr lang="en-US" sz="2200" dirty="0" smtClean="0">
                <a:solidFill>
                  <a:schemeClr val="accent6"/>
                </a:solidFill>
              </a:rPr>
              <a:t>.</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An entry in /</a:t>
            </a:r>
            <a:r>
              <a:rPr lang="en-US" sz="2200" dirty="0" err="1" smtClean="0">
                <a:solidFill>
                  <a:schemeClr val="accent6"/>
                </a:solidFill>
              </a:rPr>
              <a:t>etc</a:t>
            </a:r>
            <a:r>
              <a:rPr lang="en-US" sz="2200" dirty="0" smtClean="0">
                <a:solidFill>
                  <a:schemeClr val="accent6"/>
                </a:solidFill>
              </a:rPr>
              <a:t>/exports looks like:</a:t>
            </a:r>
            <a:br>
              <a:rPr lang="en-US" sz="2200" dirty="0" smtClean="0">
                <a:solidFill>
                  <a:schemeClr val="accent6"/>
                </a:solidFill>
              </a:rPr>
            </a:br>
            <a:r>
              <a:rPr lang="en-US" sz="2200" dirty="0" smtClean="0">
                <a:solidFill>
                  <a:schemeClr val="accent6"/>
                </a:solidFill>
              </a:rPr>
              <a:t>directory machine(option1,option2) machine(option1, option2)</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bg1"/>
                </a:solidFill>
              </a:rPr>
              <a:t>/home 192.168.0.1(</a:t>
            </a:r>
            <a:r>
              <a:rPr lang="en-US" sz="2200" dirty="0" err="1" smtClean="0">
                <a:solidFill>
                  <a:schemeClr val="bg1"/>
                </a:solidFill>
              </a:rPr>
              <a:t>rw</a:t>
            </a:r>
            <a:r>
              <a:rPr lang="en-US" sz="2200" dirty="0" smtClean="0">
                <a:solidFill>
                  <a:schemeClr val="bg1"/>
                </a:solidFill>
              </a:rPr>
              <a:t>, </a:t>
            </a:r>
            <a:r>
              <a:rPr lang="en-US" sz="2200" dirty="0" err="1" smtClean="0">
                <a:solidFill>
                  <a:schemeClr val="bg1"/>
                </a:solidFill>
              </a:rPr>
              <a:t>no_root_squash</a:t>
            </a:r>
            <a:r>
              <a:rPr lang="en-US" sz="2200" dirty="0" smtClean="0">
                <a:solidFill>
                  <a:schemeClr val="bg1"/>
                </a:solidFill>
              </a:rPr>
              <a:t>) 192.168.0.2(</a:t>
            </a:r>
            <a:r>
              <a:rPr lang="en-US" sz="2200" dirty="0" err="1" smtClean="0">
                <a:solidFill>
                  <a:schemeClr val="bg1"/>
                </a:solidFill>
              </a:rPr>
              <a:t>rw</a:t>
            </a:r>
            <a:r>
              <a:rPr lang="en-US" sz="2200" dirty="0" smtClean="0">
                <a:solidFill>
                  <a:schemeClr val="bg1"/>
                </a:solidFill>
              </a:rPr>
              <a:t>)</a:t>
            </a:r>
            <a:r>
              <a:rPr lang="en-US" sz="2700" dirty="0" smtClean="0">
                <a:solidFill>
                  <a:schemeClr val="bg1"/>
                </a:solidFill>
              </a:rPr>
              <a:t/>
            </a:r>
            <a:br>
              <a:rPr lang="en-US" sz="2700" dirty="0" smtClean="0">
                <a:solidFill>
                  <a:schemeClr val="bg1"/>
                </a:solidFill>
              </a:rPr>
            </a:br>
            <a:r>
              <a:rPr lang="en-US" sz="2700" dirty="0">
                <a:solidFill>
                  <a:schemeClr val="accent6"/>
                </a:solidFill>
              </a:rPr>
              <a:t/>
            </a:r>
            <a:br>
              <a:rPr lang="en-US" sz="2700" dirty="0">
                <a:solidFill>
                  <a:schemeClr val="accent6"/>
                </a:solidFill>
              </a:rPr>
            </a:br>
            <a:r>
              <a:rPr lang="en-US" sz="2700" dirty="0">
                <a:solidFill>
                  <a:schemeClr val="accent6"/>
                </a:solidFill>
              </a:rPr>
              <a:t/>
            </a:r>
            <a:br>
              <a:rPr lang="en-US" sz="2700" dirty="0">
                <a:solidFill>
                  <a:schemeClr val="accent6"/>
                </a:solidFill>
              </a:rPr>
            </a:br>
            <a:endParaRPr lang="en-US" sz="2700" dirty="0">
              <a:solidFill>
                <a:schemeClr val="accent6"/>
              </a:solidFill>
            </a:endParaRPr>
          </a:p>
        </p:txBody>
      </p:sp>
    </p:spTree>
    <p:extLst>
      <p:ext uri="{BB962C8B-B14F-4D97-AF65-F5344CB8AC3E}">
        <p14:creationId xmlns:p14="http://schemas.microsoft.com/office/powerpoint/2010/main" val="95597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0338115"/>
              </p:ext>
            </p:extLst>
          </p:nvPr>
        </p:nvGraphicFramePr>
        <p:xfrm>
          <a:off x="457200" y="838198"/>
          <a:ext cx="7924800" cy="658368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Option</a:t>
                      </a:r>
                      <a:endParaRPr lang="en-US" dirty="0"/>
                    </a:p>
                  </a:txBody>
                  <a:tcPr/>
                </a:tc>
                <a:tc>
                  <a:txBody>
                    <a:bodyPr/>
                    <a:lstStyle/>
                    <a:p>
                      <a:r>
                        <a:rPr lang="en-US" dirty="0" smtClean="0"/>
                        <a:t>Meaning</a:t>
                      </a:r>
                      <a:endParaRPr lang="en-US" dirty="0"/>
                    </a:p>
                  </a:txBody>
                  <a:tcPr/>
                </a:tc>
              </a:tr>
              <a:tr h="857250">
                <a:tc>
                  <a:txBody>
                    <a:bodyPr/>
                    <a:lstStyle/>
                    <a:p>
                      <a:r>
                        <a:rPr lang="en-US" dirty="0" err="1" smtClean="0"/>
                        <a:t>ro</a:t>
                      </a:r>
                      <a:endParaRPr lang="en-US" dirty="0"/>
                    </a:p>
                  </a:txBody>
                  <a:tcPr/>
                </a:tc>
                <a:tc>
                  <a:txBody>
                    <a:bodyPr/>
                    <a:lstStyle/>
                    <a:p>
                      <a:r>
                        <a:rPr lang="en-US" dirty="0" smtClean="0"/>
                        <a:t>The directory is shared read only; the client machine will not be able</a:t>
                      </a:r>
                      <a:r>
                        <a:rPr lang="en-US" baseline="0" dirty="0" smtClean="0"/>
                        <a:t> to write to it. This is the default.</a:t>
                      </a:r>
                      <a:endParaRPr lang="en-US" dirty="0"/>
                    </a:p>
                  </a:txBody>
                  <a:tcPr/>
                </a:tc>
              </a:tr>
              <a:tr h="600075">
                <a:tc>
                  <a:txBody>
                    <a:bodyPr/>
                    <a:lstStyle/>
                    <a:p>
                      <a:r>
                        <a:rPr lang="en-US" dirty="0" err="1" smtClean="0"/>
                        <a:t>rw</a:t>
                      </a:r>
                      <a:endParaRPr lang="en-US" dirty="0"/>
                    </a:p>
                  </a:txBody>
                  <a:tcPr/>
                </a:tc>
                <a:tc>
                  <a:txBody>
                    <a:bodyPr/>
                    <a:lstStyle/>
                    <a:p>
                      <a:r>
                        <a:rPr lang="en-US" dirty="0" smtClean="0"/>
                        <a:t>The client machine will have read and write access to the directory.</a:t>
                      </a:r>
                      <a:endParaRPr lang="en-US" dirty="0"/>
                    </a:p>
                  </a:txBody>
                  <a:tcPr/>
                </a:tc>
              </a:tr>
              <a:tr h="2143126">
                <a:tc>
                  <a:txBody>
                    <a:bodyPr/>
                    <a:lstStyle/>
                    <a:p>
                      <a:r>
                        <a:rPr lang="en-US" dirty="0" err="1" smtClean="0"/>
                        <a:t>no_root_squash</a:t>
                      </a:r>
                      <a:endParaRPr lang="en-US" dirty="0"/>
                    </a:p>
                  </a:txBody>
                  <a:tcPr/>
                </a:tc>
                <a:tc>
                  <a:txBody>
                    <a:bodyPr/>
                    <a:lstStyle/>
                    <a:p>
                      <a:r>
                        <a:rPr lang="en-US" dirty="0" smtClean="0"/>
                        <a:t>By default, any</a:t>
                      </a:r>
                      <a:r>
                        <a:rPr lang="en-US" baseline="0" dirty="0" smtClean="0"/>
                        <a:t> file request made by user root on the client machine is treated as if it is made by user nobody on the server. If </a:t>
                      </a:r>
                      <a:r>
                        <a:rPr lang="en-US" baseline="0" dirty="0" err="1" smtClean="0"/>
                        <a:t>no_root_squash</a:t>
                      </a:r>
                      <a:r>
                        <a:rPr lang="en-US" baseline="0" dirty="0" smtClean="0"/>
                        <a:t> is selected, then root on the client machine will have the same level of access to the files on the system as root on the server.</a:t>
                      </a:r>
                      <a:endParaRPr lang="en-US" dirty="0"/>
                    </a:p>
                  </a:txBody>
                  <a:tcPr/>
                </a:tc>
              </a:tr>
              <a:tr h="1885951">
                <a:tc>
                  <a:txBody>
                    <a:bodyPr/>
                    <a:lstStyle/>
                    <a:p>
                      <a:r>
                        <a:rPr lang="en-US" dirty="0" err="1" smtClean="0"/>
                        <a:t>no_subtree_check</a:t>
                      </a:r>
                      <a:endParaRPr lang="en-US" dirty="0"/>
                    </a:p>
                  </a:txBody>
                  <a:tcPr/>
                </a:tc>
                <a:tc>
                  <a:txBody>
                    <a:bodyPr/>
                    <a:lstStyle/>
                    <a:p>
                      <a:r>
                        <a:rPr lang="en-US" dirty="0" smtClean="0"/>
                        <a:t>If</a:t>
                      </a:r>
                      <a:r>
                        <a:rPr lang="en-US" baseline="0" dirty="0" smtClean="0"/>
                        <a:t> only part of a volume is exported, a routine called subtree checking verifies that a file that is </a:t>
                      </a:r>
                      <a:r>
                        <a:rPr lang="en-US" baseline="0" dirty="0" err="1" smtClean="0"/>
                        <a:t>requiested</a:t>
                      </a:r>
                      <a:r>
                        <a:rPr lang="en-US" baseline="0" dirty="0" smtClean="0"/>
                        <a:t> from the client is in the appropriate part of the volume. If the entire volume is exported, disabling this check will speed up transfers.</a:t>
                      </a:r>
                      <a:endParaRPr lang="en-US" dirty="0"/>
                    </a:p>
                  </a:txBody>
                  <a:tcPr/>
                </a:tc>
              </a:tr>
              <a:tr h="34290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409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Typical workflow to configure NFS Server</a:t>
            </a:r>
            <a:br>
              <a:rPr lang="en-US" sz="2000" dirty="0" smtClean="0">
                <a:solidFill>
                  <a:schemeClr val="accent6"/>
                </a:solidFill>
              </a:rPr>
            </a:br>
            <a:r>
              <a:rPr lang="en-US" sz="2000" dirty="0" smtClean="0">
                <a:solidFill>
                  <a:schemeClr val="accent6"/>
                </a:solidFill>
              </a:rPr>
              <a:t>1. start </a:t>
            </a:r>
            <a:r>
              <a:rPr lang="en-US" sz="2000" dirty="0" err="1" smtClean="0">
                <a:solidFill>
                  <a:schemeClr val="accent6"/>
                </a:solidFill>
              </a:rPr>
              <a:t>nfs</a:t>
            </a:r>
            <a:r>
              <a:rPr lang="en-US" sz="2000" dirty="0" smtClean="0">
                <a:solidFill>
                  <a:schemeClr val="accent6"/>
                </a:solidFill>
              </a:rPr>
              <a:t>-server process ( </a:t>
            </a:r>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nfs</a:t>
            </a:r>
            <a:r>
              <a:rPr lang="en-US" sz="2000" dirty="0" smtClean="0">
                <a:solidFill>
                  <a:schemeClr val="bg1"/>
                </a:solidFill>
              </a:rPr>
              <a:t>-server </a:t>
            </a:r>
            <a:r>
              <a:rPr lang="en-US" sz="2000" dirty="0" smtClean="0">
                <a:solidFill>
                  <a:schemeClr val="accent6"/>
                </a:solidFill>
              </a:rPr>
              <a:t>) </a:t>
            </a:r>
            <a:br>
              <a:rPr lang="en-US" sz="2000" dirty="0" smtClean="0">
                <a:solidFill>
                  <a:schemeClr val="accent6"/>
                </a:solidFill>
              </a:rPr>
            </a:br>
            <a:r>
              <a:rPr lang="en-US" sz="2000" dirty="0" smtClean="0">
                <a:solidFill>
                  <a:schemeClr val="accent6"/>
                </a:solidFill>
              </a:rPr>
              <a:t>2. enable it ( </a:t>
            </a:r>
            <a:r>
              <a:rPr lang="en-US" sz="2000" dirty="0" err="1" smtClean="0">
                <a:solidFill>
                  <a:schemeClr val="accent6"/>
                </a:solidFill>
              </a:rPr>
              <a:t>systemctl</a:t>
            </a:r>
            <a:r>
              <a:rPr lang="en-US" sz="2000" dirty="0" smtClean="0">
                <a:solidFill>
                  <a:schemeClr val="accent6"/>
                </a:solidFill>
              </a:rPr>
              <a:t> enable </a:t>
            </a:r>
            <a:r>
              <a:rPr lang="en-US" sz="2000" dirty="0" err="1" smtClean="0">
                <a:solidFill>
                  <a:schemeClr val="accent6"/>
                </a:solidFill>
              </a:rPr>
              <a:t>nfs</a:t>
            </a:r>
            <a:r>
              <a:rPr lang="en-US" sz="2000" dirty="0" smtClean="0">
                <a:solidFill>
                  <a:schemeClr val="accent6"/>
                </a:solidFill>
              </a:rPr>
              <a:t>-server ) </a:t>
            </a:r>
            <a:br>
              <a:rPr lang="en-US" sz="2000" dirty="0" smtClean="0">
                <a:solidFill>
                  <a:schemeClr val="accent6"/>
                </a:solidFill>
              </a:rPr>
            </a:br>
            <a:r>
              <a:rPr lang="en-US" sz="2000" dirty="0" smtClean="0">
                <a:solidFill>
                  <a:schemeClr val="accent6"/>
                </a:solidFill>
              </a:rPr>
              <a:t>3. create the exported directory ( </a:t>
            </a:r>
            <a:r>
              <a:rPr lang="en-US" sz="2000" dirty="0" err="1" smtClean="0">
                <a:solidFill>
                  <a:schemeClr val="bg1"/>
                </a:solidFill>
              </a:rPr>
              <a:t>mkdir</a:t>
            </a:r>
            <a:r>
              <a:rPr lang="en-US" sz="2000" dirty="0" smtClean="0">
                <a:solidFill>
                  <a:schemeClr val="bg1"/>
                </a:solidFill>
              </a:rPr>
              <a:t> /</a:t>
            </a:r>
            <a:r>
              <a:rPr lang="en-US" sz="2000" dirty="0" err="1" smtClean="0">
                <a:solidFill>
                  <a:schemeClr val="bg1"/>
                </a:solidFill>
              </a:rPr>
              <a:t>myshare</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4. Edit the /</a:t>
            </a:r>
            <a:r>
              <a:rPr lang="en-US" sz="2000" dirty="0" err="1" smtClean="0">
                <a:solidFill>
                  <a:schemeClr val="accent6"/>
                </a:solidFill>
              </a:rPr>
              <a:t>etc</a:t>
            </a:r>
            <a:r>
              <a:rPr lang="en-US" sz="2000" dirty="0" smtClean="0">
                <a:solidFill>
                  <a:schemeClr val="accent6"/>
                </a:solidFill>
              </a:rPr>
              <a:t>/exports file </a:t>
            </a:r>
            <a:r>
              <a:rPr lang="en-US" sz="2000" dirty="0" smtClean="0">
                <a:solidFill>
                  <a:schemeClr val="accent6"/>
                </a:solidFill>
              </a:rPr>
              <a:t>( </a:t>
            </a:r>
            <a:r>
              <a:rPr lang="en-US" sz="2000" dirty="0" smtClean="0">
                <a:solidFill>
                  <a:schemeClr val="bg1"/>
                </a:solidFill>
              </a:rPr>
              <a:t>/</a:t>
            </a:r>
            <a:r>
              <a:rPr lang="en-US" sz="2000" dirty="0" err="1" smtClean="0">
                <a:solidFill>
                  <a:schemeClr val="bg1"/>
                </a:solidFill>
              </a:rPr>
              <a:t>myshare</a:t>
            </a:r>
            <a:r>
              <a:rPr lang="en-US" sz="2000" dirty="0" smtClean="0">
                <a:solidFill>
                  <a:schemeClr val="bg1"/>
                </a:solidFill>
              </a:rPr>
              <a:t> </a:t>
            </a:r>
            <a:r>
              <a:rPr lang="en-US" sz="2000" dirty="0" err="1" smtClean="0">
                <a:solidFill>
                  <a:schemeClr val="bg1"/>
                </a:solidFill>
              </a:rPr>
              <a:t>some_other_node</a:t>
            </a:r>
            <a:r>
              <a:rPr lang="en-US" sz="2000" dirty="0" smtClean="0">
                <a:solidFill>
                  <a:schemeClr val="bg1"/>
                </a:solidFill>
              </a:rPr>
              <a:t>(</a:t>
            </a:r>
            <a:r>
              <a:rPr lang="en-US" sz="2000" dirty="0" err="1" smtClean="0">
                <a:solidFill>
                  <a:schemeClr val="bg1"/>
                </a:solidFill>
              </a:rPr>
              <a:t>rw</a:t>
            </a:r>
            <a:r>
              <a:rPr lang="en-US" sz="2000" dirty="0" smtClean="0">
                <a:solidFill>
                  <a:schemeClr val="bg1"/>
                </a:solidFill>
              </a:rPr>
              <a:t>) </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5. </a:t>
            </a:r>
            <a:r>
              <a:rPr lang="en-US" sz="2000" dirty="0" err="1" smtClean="0">
                <a:solidFill>
                  <a:schemeClr val="bg1"/>
                </a:solidFill>
              </a:rPr>
              <a:t>exportfs</a:t>
            </a:r>
            <a:r>
              <a:rPr lang="en-US" sz="2000" dirty="0" smtClean="0">
                <a:solidFill>
                  <a:schemeClr val="bg1"/>
                </a:solidFill>
              </a:rPr>
              <a:t> –r</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6. The NFS port 2049/TCP for </a:t>
            </a:r>
            <a:r>
              <a:rPr lang="en-US" sz="2000" dirty="0" err="1" smtClean="0">
                <a:solidFill>
                  <a:schemeClr val="accent6"/>
                </a:solidFill>
              </a:rPr>
              <a:t>nfsd</a:t>
            </a:r>
            <a:r>
              <a:rPr lang="en-US" sz="2000" dirty="0" smtClean="0">
                <a:solidFill>
                  <a:schemeClr val="accent6"/>
                </a:solidFill>
              </a:rPr>
              <a:t> must be open on the server.</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–permanent –add-service=</a:t>
            </a:r>
            <a:r>
              <a:rPr lang="en-US" sz="2000" dirty="0" err="1" smtClean="0">
                <a:solidFill>
                  <a:schemeClr val="bg1"/>
                </a:solidFill>
              </a:rPr>
              <a:t>nfs</a:t>
            </a:r>
            <a:r>
              <a:rPr lang="en-US" sz="2000" dirty="0" smtClean="0">
                <a:solidFill>
                  <a:schemeClr val="bg1"/>
                </a:solidFill>
              </a:rPr>
              <a:t/>
            </a:r>
            <a:br>
              <a:rPr lang="en-US" sz="2000" dirty="0" smtClean="0">
                <a:solidFill>
                  <a:schemeClr val="bg1"/>
                </a:solidFill>
              </a:rPr>
            </a:br>
            <a:r>
              <a:rPr lang="en-US" sz="2000" dirty="0" smtClean="0">
                <a:solidFill>
                  <a:schemeClr val="bg1"/>
                </a:solidFill>
              </a:rPr>
              <a:t>firewall-</a:t>
            </a:r>
            <a:r>
              <a:rPr lang="en-US" sz="2000" dirty="0" err="1" smtClean="0">
                <a:solidFill>
                  <a:schemeClr val="bg1"/>
                </a:solidFill>
              </a:rPr>
              <a:t>cmd</a:t>
            </a:r>
            <a:r>
              <a:rPr lang="en-US" sz="2000" dirty="0" smtClean="0">
                <a:solidFill>
                  <a:schemeClr val="bg1"/>
                </a:solidFill>
              </a:rPr>
              <a:t> –reload</a:t>
            </a:r>
            <a:br>
              <a:rPr lang="en-US" sz="2000" dirty="0" smtClean="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Export </a:t>
            </a:r>
            <a:r>
              <a:rPr lang="en-US" sz="2000" dirty="0" smtClean="0">
                <a:solidFill>
                  <a:schemeClr val="accent6"/>
                </a:solidFill>
              </a:rPr>
              <a:t>a directory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Mount it on another virtual machine with _</a:t>
            </a:r>
            <a:r>
              <a:rPr lang="en-US" sz="2000" dirty="0" err="1" smtClean="0">
                <a:solidFill>
                  <a:schemeClr val="accent6"/>
                </a:solidFill>
              </a:rPr>
              <a:t>netdev</a:t>
            </a:r>
            <a:r>
              <a:rPr lang="en-US" sz="2000" dirty="0" smtClean="0">
                <a:solidFill>
                  <a:schemeClr val="accent6"/>
                </a:solidFill>
              </a:rPr>
              <a:t> option.</a:t>
            </a:r>
            <a:endParaRPr lang="en-US" sz="2000" dirty="0">
              <a:solidFill>
                <a:schemeClr val="accent6"/>
              </a:solidFill>
            </a:endParaRPr>
          </a:p>
        </p:txBody>
      </p:sp>
    </p:spTree>
    <p:extLst>
      <p:ext uri="{BB962C8B-B14F-4D97-AF65-F5344CB8AC3E}">
        <p14:creationId xmlns:p14="http://schemas.microsoft.com/office/powerpoint/2010/main" val="64574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bg1"/>
                </a:solidFill>
              </a:rPr>
              <a:t>Server Message Block(SMB) </a:t>
            </a:r>
            <a:r>
              <a:rPr lang="en-US" sz="2200" dirty="0" smtClean="0">
                <a:solidFill>
                  <a:schemeClr val="accent6"/>
                </a:solidFill>
              </a:rPr>
              <a:t>is the standard file-sharing protocol for Microsoft Windows servers and clients. Using a software package named Samba, Linux is able to act as a server for SMB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Samba service can share Linux file systems as SMB network file shares.</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Install the samba package. =&gt; </a:t>
            </a:r>
            <a:r>
              <a:rPr lang="en-US" sz="2200" dirty="0" smtClean="0">
                <a:solidFill>
                  <a:schemeClr val="bg1"/>
                </a:solidFill>
              </a:rPr>
              <a:t>yum install samba</a:t>
            </a:r>
            <a:r>
              <a:rPr lang="en-US" sz="2200" dirty="0" smtClean="0">
                <a:solidFill>
                  <a:schemeClr val="accent6"/>
                </a:solidFill>
              </a:rPr>
              <a:t>. </a:t>
            </a:r>
            <a:br>
              <a:rPr lang="en-US" sz="2200" dirty="0" smtClean="0">
                <a:solidFill>
                  <a:schemeClr val="accent6"/>
                </a:solidFill>
              </a:rPr>
            </a:br>
            <a:r>
              <a:rPr lang="en-US" sz="2200" dirty="0" smtClean="0">
                <a:solidFill>
                  <a:schemeClr val="accent6"/>
                </a:solidFill>
              </a:rPr>
              <a:t>2. Prepare the directory =&gt; </a:t>
            </a:r>
            <a:r>
              <a:rPr lang="en-US" sz="2200" dirty="0" err="1" smtClean="0">
                <a:solidFill>
                  <a:schemeClr val="bg1"/>
                </a:solidFill>
              </a:rPr>
              <a:t>mkdir</a:t>
            </a:r>
            <a:r>
              <a:rPr lang="en-US" sz="2200" dirty="0" smtClean="0">
                <a:solidFill>
                  <a:schemeClr val="bg1"/>
                </a:solidFill>
              </a:rPr>
              <a:t> /</a:t>
            </a:r>
            <a:r>
              <a:rPr lang="en-US" sz="2200" dirty="0" err="1" smtClean="0">
                <a:solidFill>
                  <a:schemeClr val="bg1"/>
                </a:solidFill>
              </a:rPr>
              <a:t>sharedpath</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Configure the </a:t>
            </a:r>
            <a:r>
              <a:rPr lang="en-US" sz="2200" dirty="0" smtClean="0">
                <a:solidFill>
                  <a:schemeClr val="bg1"/>
                </a:solidFill>
              </a:rPr>
              <a:t>/</a:t>
            </a:r>
            <a:r>
              <a:rPr lang="en-US" sz="2200" dirty="0" err="1" smtClean="0">
                <a:solidFill>
                  <a:schemeClr val="bg1"/>
                </a:solidFill>
              </a:rPr>
              <a:t>etc</a:t>
            </a:r>
            <a:r>
              <a:rPr lang="en-US" sz="2200" dirty="0" smtClean="0">
                <a:solidFill>
                  <a:schemeClr val="bg1"/>
                </a:solidFill>
              </a:rPr>
              <a:t>/samba/</a:t>
            </a:r>
            <a:r>
              <a:rPr lang="en-US" sz="2200" dirty="0" err="1" smtClean="0">
                <a:solidFill>
                  <a:schemeClr val="bg1"/>
                </a:solidFill>
              </a:rPr>
              <a:t>smb.conf</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Set up the appropriate Linux users.</a:t>
            </a:r>
            <a:br>
              <a:rPr lang="en-US" sz="2200" dirty="0" smtClean="0">
                <a:solidFill>
                  <a:schemeClr val="accent6"/>
                </a:solidFill>
              </a:rPr>
            </a:br>
            <a:r>
              <a:rPr lang="en-US" sz="2200" dirty="0" smtClean="0">
                <a:solidFill>
                  <a:schemeClr val="accent6"/>
                </a:solidFill>
              </a:rPr>
              <a:t>5. Start Samba and open the local firewall.</a:t>
            </a:r>
            <a:br>
              <a:rPr lang="en-US" sz="2200" dirty="0" smtClean="0">
                <a:solidFill>
                  <a:schemeClr val="accent6"/>
                </a:solidFill>
              </a:rPr>
            </a:br>
            <a:r>
              <a:rPr lang="en-US" sz="2200" dirty="0" smtClean="0">
                <a:solidFill>
                  <a:schemeClr val="accent6"/>
                </a:solidFill>
              </a:rPr>
              <a:t>6. Verify that the share can be mounted from a </a:t>
            </a:r>
            <a:r>
              <a:rPr lang="en-US" sz="2200" dirty="0" err="1" smtClean="0">
                <a:solidFill>
                  <a:schemeClr val="accent6"/>
                </a:solidFill>
              </a:rPr>
              <a:t>client.</a:t>
            </a:r>
            <a:r>
              <a:rPr lang="en-US" sz="2200" dirty="0" err="1" smtClean="0"/>
              <a:t>S</a:t>
            </a:r>
            <a:endParaRPr lang="en-US" sz="2200" dirty="0"/>
          </a:p>
        </p:txBody>
      </p:sp>
    </p:spTree>
    <p:extLst>
      <p:ext uri="{BB962C8B-B14F-4D97-AF65-F5344CB8AC3E}">
        <p14:creationId xmlns:p14="http://schemas.microsoft.com/office/powerpoint/2010/main" val="20634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000" dirty="0" smtClean="0">
                <a:solidFill>
                  <a:schemeClr val="accent6"/>
                </a:solidFill>
              </a:rPr>
              <a:t>3. Configuration of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/samba/</a:t>
            </a:r>
            <a:r>
              <a:rPr lang="en-US" sz="2000" dirty="0" err="1" smtClean="0">
                <a:solidFill>
                  <a:schemeClr val="bg1"/>
                </a:solidFill>
              </a:rPr>
              <a:t>smb.conf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main configuration file for Samba. Each section starts with a section name in square brackets, followed by a list of parameters set to particular values.</a:t>
            </a:r>
            <a:r>
              <a:rPr lang="en-US" sz="2000" dirty="0">
                <a:solidFill>
                  <a:schemeClr val="accent6"/>
                </a:solidFill>
              </a:rPr>
              <a:t/>
            </a:r>
            <a:br>
              <a:rPr lang="en-US" sz="2000" dirty="0">
                <a:solidFill>
                  <a:schemeClr val="accent6"/>
                </a:solidFill>
              </a:rPr>
            </a:br>
            <a:r>
              <a:rPr lang="en-US" sz="2000" dirty="0" smtClean="0">
                <a:solidFill>
                  <a:schemeClr val="accent6"/>
                </a:solidFill>
              </a:rPr>
              <a:t>The [global] section used to general server configuration.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t>
            </a:r>
            <a:endParaRPr lang="en-US" sz="24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3037815"/>
              </p:ext>
            </p:extLst>
          </p:nvPr>
        </p:nvGraphicFramePr>
        <p:xfrm>
          <a:off x="457200" y="2853691"/>
          <a:ext cx="8229600" cy="3657600"/>
        </p:xfrm>
        <a:graphic>
          <a:graphicData uri="http://schemas.openxmlformats.org/drawingml/2006/table">
            <a:tbl>
              <a:tblPr firstRow="1" bandRow="1">
                <a:tableStyleId>{5C22544A-7EE6-4342-B048-85BDC9FD1C3A}</a:tableStyleId>
              </a:tblPr>
              <a:tblGrid>
                <a:gridCol w="4114800"/>
                <a:gridCol w="4114800"/>
              </a:tblGrid>
              <a:tr h="155829">
                <a:tc>
                  <a:txBody>
                    <a:bodyPr/>
                    <a:lstStyle/>
                    <a:p>
                      <a:r>
                        <a:rPr lang="en-US" dirty="0" smtClean="0"/>
                        <a:t>Field</a:t>
                      </a:r>
                      <a:endParaRPr lang="en-US" dirty="0"/>
                    </a:p>
                  </a:txBody>
                  <a:tcPr/>
                </a:tc>
                <a:tc>
                  <a:txBody>
                    <a:bodyPr/>
                    <a:lstStyle/>
                    <a:p>
                      <a:r>
                        <a:rPr lang="en-US" dirty="0" smtClean="0"/>
                        <a:t>Meaning</a:t>
                      </a:r>
                      <a:endParaRPr lang="en-US" dirty="0"/>
                    </a:p>
                  </a:txBody>
                  <a:tcPr/>
                </a:tc>
              </a:tr>
              <a:tr h="389573">
                <a:tc>
                  <a:txBody>
                    <a:bodyPr/>
                    <a:lstStyle/>
                    <a:p>
                      <a:r>
                        <a:rPr lang="en-US" dirty="0" smtClean="0"/>
                        <a:t>workgroup</a:t>
                      </a:r>
                      <a:endParaRPr lang="en-US" dirty="0"/>
                    </a:p>
                  </a:txBody>
                  <a:tcPr/>
                </a:tc>
                <a:tc>
                  <a:txBody>
                    <a:bodyPr/>
                    <a:lstStyle/>
                    <a:p>
                      <a:r>
                        <a:rPr lang="en-US" dirty="0" smtClean="0"/>
                        <a:t>The Windows workgroup</a:t>
                      </a:r>
                      <a:r>
                        <a:rPr lang="en-US" baseline="0" dirty="0" smtClean="0"/>
                        <a:t> for the server. Most Windows systems default to WORKGROUP.</a:t>
                      </a:r>
                      <a:endParaRPr lang="en-US" dirty="0"/>
                    </a:p>
                  </a:txBody>
                  <a:tcPr/>
                </a:tc>
              </a:tr>
              <a:tr h="623316">
                <a:tc>
                  <a:txBody>
                    <a:bodyPr/>
                    <a:lstStyle/>
                    <a:p>
                      <a:r>
                        <a:rPr lang="en-US" dirty="0" smtClean="0"/>
                        <a:t>security</a:t>
                      </a:r>
                      <a:endParaRPr lang="en-US" dirty="0"/>
                    </a:p>
                  </a:txBody>
                  <a:tcPr/>
                </a:tc>
                <a:tc>
                  <a:txBody>
                    <a:bodyPr/>
                    <a:lstStyle/>
                    <a:p>
                      <a:r>
                        <a:rPr lang="en-US" dirty="0" smtClean="0"/>
                        <a:t>Controls how</a:t>
                      </a:r>
                      <a:r>
                        <a:rPr lang="en-US" baseline="0" dirty="0" smtClean="0"/>
                        <a:t> clients are authenticated by Samba. For </a:t>
                      </a:r>
                      <a:r>
                        <a:rPr lang="en-US" baseline="0" dirty="0" smtClean="0">
                          <a:solidFill>
                            <a:srgbClr val="FF0000"/>
                          </a:solidFill>
                        </a:rPr>
                        <a:t>security = user </a:t>
                      </a:r>
                      <a:r>
                        <a:rPr lang="en-US" baseline="0" dirty="0" smtClean="0">
                          <a:solidFill>
                            <a:schemeClr val="tx1"/>
                          </a:solidFill>
                        </a:rPr>
                        <a:t>clients log in with a valid username and password managed by the local Samba server. This is the default.</a:t>
                      </a:r>
                      <a:endParaRPr lang="en-US" dirty="0">
                        <a:solidFill>
                          <a:srgbClr val="FF0000"/>
                        </a:solidFill>
                      </a:endParaRPr>
                    </a:p>
                  </a:txBody>
                  <a:tcPr/>
                </a:tc>
              </a:tr>
              <a:tr h="389573">
                <a:tc>
                  <a:txBody>
                    <a:bodyPr/>
                    <a:lstStyle/>
                    <a:p>
                      <a:r>
                        <a:rPr lang="en-US" dirty="0" smtClean="0"/>
                        <a:t>hosts allow</a:t>
                      </a:r>
                      <a:endParaRPr lang="en-US" dirty="0"/>
                    </a:p>
                  </a:txBody>
                  <a:tcPr/>
                </a:tc>
                <a:tc>
                  <a:txBody>
                    <a:bodyPr/>
                    <a:lstStyle/>
                    <a:p>
                      <a:r>
                        <a:rPr lang="en-US" dirty="0" smtClean="0"/>
                        <a:t>Comma/Space delimited list of hosts that are permitted to access the Samba service.  </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33362"/>
            <a:ext cx="5715000" cy="1209839"/>
          </a:xfrm>
          <a:prstGeom prst="rect">
            <a:avLst/>
          </a:prstGeom>
        </p:spPr>
      </p:pic>
    </p:spTree>
    <p:extLst>
      <p:ext uri="{BB962C8B-B14F-4D97-AF65-F5344CB8AC3E}">
        <p14:creationId xmlns:p14="http://schemas.microsoft.com/office/powerpoint/2010/main" val="129447476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391</Words>
  <Application>Microsoft Macintosh PowerPoint</Application>
  <PresentationFormat>On-screen Show (4:3)</PresentationFormat>
  <Paragraphs>48</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Arial</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4. What are the permissions of the .ssh directory ? And the permission of the keys ?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man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             Before starting with NFS and Samba, we would set SELinux to be in ‘permissive’ mode. SELinux is beyond the scope of the course.  setenforce 0 getenforce   Network File System(NFS) allows remote hosts to mount file systems over a network and interact with them as though they are mounted locally.   A NFS server setup requires the nfs-utils package to be installed. The configuration file for the NFS server exports is the /etc/exports file.  An entry in /etc/exports looks like: directory machine(option1,option2) machine(option1, option2)  /home 192.168.0.1(rw, no_root_squash) 192.168.0.2(rw)   </vt:lpstr>
      <vt:lpstr>PowerPoint Presentation</vt:lpstr>
      <vt:lpstr>                Typical workflow to configure NFS Server 1. start nfs-server process ( systemctl start nfs-server )  2. enable it ( systemctl enable nfs-server )  3. create the exported directory ( mkdir /myshare )  4. Edit the /etc/exports file ( /myshare some_other_node(rw) )  5. exportfs –r  6. The NFS port 2049/TCP for nfsd must be open on the server.  firewall-cmd –permanent –add-service=nfs firewall-cmd –reload  Exercises: 1. Export a directory   2. Mount it on another virtual machine with _netdev option.</vt:lpstr>
      <vt:lpstr>        Server Message Block(SMB) is the standard file-sharing protocol for Microsoft Windows servers and clients. Using a software package named Samba, Linux is able to act as a server for SMB file shares.  The Samba service can share Linux file systems as SMB network file shares.  1. Install the samba package. =&gt; yum install samba.  2. Prepare the directory =&gt; mkdir /sharedpath 3. Configure the /etc/samba/smb.conf 4. Set up the appropriate Linux users. 5. Start Samba and open the local firewall. 6. Verify that the share can be mounted from a client.S</vt:lpstr>
      <vt:lpstr>      3. Configuration of /etc/samba/smb.conf The main configuration file for Samba. Each section starts with a section name in square brackets, followed by a list of parameters set to particular values. The [global] section used to general server configuration.       </vt:lpstr>
      <vt:lpstr>        3. Configuration of /etc/samba/smb.conf  File share sections  To create a file share, at the enf of /etc/samba/smb.conf, place the share name in brackets to start a new section for the share.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860</cp:revision>
  <dcterms:created xsi:type="dcterms:W3CDTF">2015-03-24T20:13:30Z</dcterms:created>
  <dcterms:modified xsi:type="dcterms:W3CDTF">2017-03-24T13:22:03Z</dcterms:modified>
</cp:coreProperties>
</file>